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1"/>
  </p:notesMasterIdLst>
  <p:sldIdLst>
    <p:sldId id="272" r:id="rId2"/>
    <p:sldId id="426" r:id="rId3"/>
    <p:sldId id="401" r:id="rId4"/>
    <p:sldId id="424" r:id="rId5"/>
    <p:sldId id="448" r:id="rId6"/>
    <p:sldId id="447" r:id="rId7"/>
    <p:sldId id="449" r:id="rId8"/>
    <p:sldId id="450" r:id="rId9"/>
    <p:sldId id="451" r:id="rId10"/>
    <p:sldId id="452" r:id="rId11"/>
    <p:sldId id="453" r:id="rId12"/>
    <p:sldId id="454" r:id="rId13"/>
    <p:sldId id="455" r:id="rId14"/>
    <p:sldId id="427" r:id="rId15"/>
    <p:sldId id="456" r:id="rId16"/>
    <p:sldId id="457" r:id="rId17"/>
    <p:sldId id="458" r:id="rId18"/>
    <p:sldId id="459" r:id="rId19"/>
    <p:sldId id="461" r:id="rId20"/>
    <p:sldId id="487" r:id="rId21"/>
    <p:sldId id="488" r:id="rId22"/>
    <p:sldId id="489" r:id="rId23"/>
    <p:sldId id="490" r:id="rId24"/>
    <p:sldId id="491" r:id="rId25"/>
    <p:sldId id="492" r:id="rId26"/>
    <p:sldId id="493" r:id="rId27"/>
    <p:sldId id="494" r:id="rId28"/>
    <p:sldId id="495" r:id="rId29"/>
    <p:sldId id="496" r:id="rId30"/>
    <p:sldId id="497" r:id="rId31"/>
    <p:sldId id="498" r:id="rId32"/>
    <p:sldId id="499" r:id="rId33"/>
    <p:sldId id="500" r:id="rId34"/>
    <p:sldId id="501" r:id="rId35"/>
    <p:sldId id="502" r:id="rId36"/>
    <p:sldId id="503" r:id="rId37"/>
    <p:sldId id="504" r:id="rId38"/>
    <p:sldId id="505" r:id="rId39"/>
    <p:sldId id="506" r:id="rId40"/>
    <p:sldId id="507" r:id="rId41"/>
    <p:sldId id="508" r:id="rId42"/>
    <p:sldId id="509" r:id="rId43"/>
    <p:sldId id="510" r:id="rId44"/>
    <p:sldId id="511" r:id="rId45"/>
    <p:sldId id="512" r:id="rId46"/>
    <p:sldId id="513" r:id="rId47"/>
    <p:sldId id="514" r:id="rId48"/>
    <p:sldId id="515" r:id="rId49"/>
    <p:sldId id="516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9E0"/>
    <a:srgbClr val="FFFF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8/27/2025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8/27/2025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agarcia@gmai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lnilo@gmail.com" TargetMode="External"/><Relationship Id="rId4" Type="http://schemas.openxmlformats.org/officeDocument/2006/relationships/hyperlink" Target="mailto:pconte@gmail.co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lnilo@gmail.com" TargetMode="External"/><Relationship Id="rId2" Type="http://schemas.openxmlformats.org/officeDocument/2006/relationships/hyperlink" Target="mailto:agarcia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mailto:pconte@gmail.co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pconte@gmail.com" TargetMode="External"/><Relationship Id="rId2" Type="http://schemas.openxmlformats.org/officeDocument/2006/relationships/hyperlink" Target="mailto:agarcia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mailto:lnilo@gmail.co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 dirty="0">
                <a:solidFill>
                  <a:schemeClr val="tx2"/>
                </a:solidFill>
              </a:rPr>
              <a:t>ITBA     </a:t>
            </a:r>
            <a:r>
              <a:rPr lang="es-AR" sz="3600" dirty="0" smtClean="0">
                <a:solidFill>
                  <a:schemeClr val="tx2"/>
                </a:solidFill>
              </a:rPr>
              <a:t>2025-Q2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/>
              <a:t>Caso</a:t>
            </a:r>
            <a:r>
              <a:rPr lang="en-US" sz="2400" dirty="0"/>
              <a:t> de </a:t>
            </a:r>
            <a:r>
              <a:rPr lang="en-US" sz="2400" dirty="0" err="1"/>
              <a:t>uso</a:t>
            </a:r>
            <a:r>
              <a:rPr lang="en-US" sz="2400" dirty="0"/>
              <a:t> 2: La </a:t>
            </a:r>
            <a:r>
              <a:rPr lang="en-US" sz="2400" dirty="0" err="1"/>
              <a:t>colección</a:t>
            </a:r>
            <a:r>
              <a:rPr lang="en-US" sz="2400" dirty="0"/>
              <a:t> </a:t>
            </a:r>
            <a:r>
              <a:rPr lang="en-US" sz="2400" dirty="0" err="1"/>
              <a:t>contiene</a:t>
            </a:r>
            <a:r>
              <a:rPr lang="en-US" sz="2400" dirty="0"/>
              <a:t> “</a:t>
            </a:r>
            <a:r>
              <a:rPr lang="en-US" sz="2400" dirty="0" err="1"/>
              <a:t>alumnos</a:t>
            </a:r>
            <a:r>
              <a:rPr lang="en-US" sz="2400" dirty="0"/>
              <a:t>” (</a:t>
            </a:r>
            <a:r>
              <a:rPr lang="en-US" sz="2400" dirty="0" err="1"/>
              <a:t>opaco</a:t>
            </a:r>
            <a:r>
              <a:rPr lang="en-US" sz="2400" dirty="0"/>
              <a:t>)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22065" y="2324886"/>
            <a:ext cx="2162429" cy="1794755"/>
            <a:chOff x="1068488" y="2423322"/>
            <a:chExt cx="2162429" cy="1794755"/>
          </a:xfrm>
        </p:grpSpPr>
        <p:pic>
          <p:nvPicPr>
            <p:cNvPr id="9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1"/>
            <p:cNvSpPr txBox="1">
              <a:spLocks noChangeArrowheads="1"/>
            </p:cNvSpPr>
            <p:nvPr/>
          </p:nvSpPr>
          <p:spPr bwMode="auto">
            <a:xfrm>
              <a:off x="1423546" y="2536266"/>
              <a:ext cx="6856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alu1</a:t>
              </a: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1423545" y="3135659"/>
              <a:ext cx="1807371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 smtClean="0">
                  <a:solidFill>
                    <a:srgbClr val="1EA907"/>
                  </a:solidFill>
                </a:rPr>
                <a:t>58622</a:t>
              </a:r>
              <a:endParaRPr lang="en-US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Ana Garcia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20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agarcia@gmail.com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13310" y="2332943"/>
            <a:ext cx="2297564" cy="1794755"/>
            <a:chOff x="1068488" y="2423322"/>
            <a:chExt cx="2297564" cy="1794755"/>
          </a:xfrm>
        </p:grpSpPr>
        <p:pic>
          <p:nvPicPr>
            <p:cNvPr id="23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1"/>
            <p:cNvSpPr txBox="1">
              <a:spLocks noChangeArrowheads="1"/>
            </p:cNvSpPr>
            <p:nvPr/>
          </p:nvSpPr>
          <p:spPr bwMode="auto">
            <a:xfrm>
              <a:off x="1380346" y="2563508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AR" sz="1800" b="1" dirty="0">
                  <a:solidFill>
                    <a:srgbClr val="1EA907"/>
                  </a:solidFill>
                </a:rPr>
                <a:t>alu2</a:t>
              </a:r>
              <a:endParaRPr lang="es-AR" altLang="es-AR" sz="1800" b="1" dirty="0">
                <a:solidFill>
                  <a:srgbClr val="1EA907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1423546" y="3135659"/>
              <a:ext cx="1942506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58333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s-AR" sz="1400" b="1" dirty="0">
                  <a:solidFill>
                    <a:srgbClr val="1EA907"/>
                  </a:solidFill>
                </a:rPr>
                <a:t>Pablo </a:t>
              </a:r>
              <a:r>
                <a:rPr lang="es-AR" sz="1400" b="1" dirty="0" err="1">
                  <a:solidFill>
                    <a:srgbClr val="1EA907"/>
                  </a:solidFill>
                </a:rPr>
                <a:t>Conte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19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pconte@gmail.com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426430" y="2374963"/>
            <a:ext cx="2162429" cy="1794755"/>
            <a:chOff x="1068488" y="2423322"/>
            <a:chExt cx="2162429" cy="1794755"/>
          </a:xfrm>
        </p:grpSpPr>
        <p:pic>
          <p:nvPicPr>
            <p:cNvPr id="27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1"/>
            <p:cNvSpPr txBox="1">
              <a:spLocks noChangeArrowheads="1"/>
            </p:cNvSpPr>
            <p:nvPr/>
          </p:nvSpPr>
          <p:spPr bwMode="auto">
            <a:xfrm>
              <a:off x="1423546" y="2536266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alu3</a:t>
              </a: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1423546" y="3135659"/>
              <a:ext cx="1672235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45382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s-AR" sz="1400" b="1" dirty="0">
                  <a:solidFill>
                    <a:srgbClr val="1EA907"/>
                  </a:solidFill>
                </a:rPr>
                <a:t>Leo Nilo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20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lnilo@gmail.com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561786" y="4300623"/>
            <a:ext cx="1682985" cy="2023977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r>
              <a:rPr lang="en-US" dirty="0" smtClean="0"/>
              <a:t>20</a:t>
            </a:r>
            <a:endParaRPr lang="en-US" dirty="0"/>
          </a:p>
          <a:p>
            <a:r>
              <a:rPr lang="en-US" dirty="0" smtClean="0"/>
              <a:t>19</a:t>
            </a:r>
            <a:endParaRPr lang="en-US" dirty="0"/>
          </a:p>
          <a:p>
            <a:r>
              <a:rPr lang="en-US" dirty="0"/>
              <a:t>…</a:t>
            </a:r>
          </a:p>
          <a:p>
            <a:r>
              <a:rPr lang="en-US" dirty="0" smtClean="0"/>
              <a:t>20 </a:t>
            </a:r>
            <a:endParaRPr lang="en-US" dirty="0"/>
          </a:p>
          <a:p>
            <a:endParaRPr lang="en-US" dirty="0"/>
          </a:p>
          <a:p>
            <a:pPr algn="ctr"/>
            <a:r>
              <a:rPr lang="en-US" sz="1400" dirty="0"/>
              <a:t>Clave de </a:t>
            </a:r>
            <a:r>
              <a:rPr lang="en-US" sz="1400" dirty="0" err="1"/>
              <a:t>búsqueda</a:t>
            </a:r>
            <a:r>
              <a:rPr lang="en-US" sz="1400" dirty="0"/>
              <a:t> (key)</a:t>
            </a:r>
            <a:endParaRPr lang="es-AR" sz="1400" dirty="0"/>
          </a:p>
        </p:txBody>
      </p:sp>
      <p:sp>
        <p:nvSpPr>
          <p:cNvPr id="5" name="Explosion 2 4"/>
          <p:cNvSpPr/>
          <p:nvPr/>
        </p:nvSpPr>
        <p:spPr>
          <a:xfrm>
            <a:off x="3975310" y="518843"/>
            <a:ext cx="5023348" cy="2144786"/>
          </a:xfrm>
          <a:prstGeom prst="irregularSeal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Clave </a:t>
            </a:r>
            <a:r>
              <a:rPr lang="en-US" dirty="0" err="1"/>
              <a:t>repetida</a:t>
            </a:r>
            <a:r>
              <a:rPr lang="en-US" dirty="0"/>
              <a:t> </a:t>
            </a:r>
            <a:r>
              <a:rPr lang="en-US" dirty="0" err="1"/>
              <a:t>manejada</a:t>
            </a:r>
            <a:r>
              <a:rPr lang="en-US" dirty="0"/>
              <a:t> sin </a:t>
            </a:r>
            <a:r>
              <a:rPr lang="en-US" dirty="0" err="1"/>
              <a:t>compactar</a:t>
            </a:r>
            <a:endParaRPr lang="es-AR" dirty="0"/>
          </a:p>
        </p:txBody>
      </p:sp>
      <p:sp>
        <p:nvSpPr>
          <p:cNvPr id="30" name="Rounded Rectangle 19"/>
          <p:cNvSpPr/>
          <p:nvPr/>
        </p:nvSpPr>
        <p:spPr>
          <a:xfrm>
            <a:off x="2349357" y="4308544"/>
            <a:ext cx="5832591" cy="200813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&lt;</a:t>
            </a:r>
            <a:r>
              <a:rPr lang="en-US" dirty="0" smtClean="0"/>
              <a:t>58622, Ana </a:t>
            </a:r>
            <a:r>
              <a:rPr lang="en-US" dirty="0"/>
              <a:t>Garcia, 20, </a:t>
            </a:r>
            <a:r>
              <a:rPr lang="en-US" dirty="0">
                <a:hlinkClick r:id="rId3"/>
              </a:rPr>
              <a:t>agarcia@gmail.com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smtClean="0"/>
              <a:t>58333, Pablo </a:t>
            </a:r>
            <a:r>
              <a:rPr lang="en-US" dirty="0"/>
              <a:t>Conte, 19, </a:t>
            </a:r>
            <a:r>
              <a:rPr lang="en-US" dirty="0">
                <a:hlinkClick r:id="rId4"/>
              </a:rPr>
              <a:t>pconte@gmail.com</a:t>
            </a:r>
            <a:r>
              <a:rPr lang="en-US" dirty="0"/>
              <a:t>&gt;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&lt;</a:t>
            </a:r>
            <a:r>
              <a:rPr lang="en-US" dirty="0" smtClean="0"/>
              <a:t>45382, Leo </a:t>
            </a:r>
            <a:r>
              <a:rPr lang="en-US" dirty="0" err="1"/>
              <a:t>Nilo</a:t>
            </a:r>
            <a:r>
              <a:rPr lang="en-US" dirty="0"/>
              <a:t>, 20, </a:t>
            </a:r>
            <a:r>
              <a:rPr lang="en-US" dirty="0" smtClean="0">
                <a:hlinkClick r:id="rId5"/>
              </a:rPr>
              <a:t>lnilo@gmail.com</a:t>
            </a:r>
            <a:r>
              <a:rPr lang="en-US" dirty="0" smtClean="0"/>
              <a:t>&gt;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400" dirty="0" err="1"/>
              <a:t>Información</a:t>
            </a:r>
            <a:r>
              <a:rPr lang="en-US" sz="1400" dirty="0"/>
              <a:t> </a:t>
            </a:r>
            <a:r>
              <a:rPr lang="en-US" sz="1400" dirty="0" err="1"/>
              <a:t>asociada</a:t>
            </a:r>
            <a:r>
              <a:rPr lang="en-US" sz="1400" dirty="0"/>
              <a:t>. </a:t>
            </a:r>
            <a:r>
              <a:rPr lang="en-US" sz="1400" dirty="0" err="1"/>
              <a:t>Puede</a:t>
            </a:r>
            <a:r>
              <a:rPr lang="en-US" sz="1400" dirty="0"/>
              <a:t> </a:t>
            </a:r>
            <a:r>
              <a:rPr lang="en-US" sz="1400" dirty="0" err="1"/>
              <a:t>estar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RAM o (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es</a:t>
            </a:r>
            <a:r>
              <a:rPr lang="en-US" sz="1400" dirty="0"/>
              <a:t> </a:t>
            </a:r>
            <a:r>
              <a:rPr lang="en-US" sz="1400" dirty="0" err="1"/>
              <a:t>mucha</a:t>
            </a:r>
            <a:r>
              <a:rPr lang="en-US" sz="1400" dirty="0"/>
              <a:t>) </a:t>
            </a:r>
            <a:r>
              <a:rPr lang="en-US" sz="1400" dirty="0" err="1"/>
              <a:t>indicará</a:t>
            </a:r>
            <a:r>
              <a:rPr lang="en-US" sz="1400" dirty="0"/>
              <a:t> </a:t>
            </a:r>
            <a:r>
              <a:rPr lang="en-US" sz="1400" dirty="0" err="1"/>
              <a:t>cómo</a:t>
            </a:r>
            <a:r>
              <a:rPr lang="en-US" sz="1400" dirty="0"/>
              <a:t> </a:t>
            </a:r>
            <a:r>
              <a:rPr lang="en-US" sz="1400" dirty="0" err="1"/>
              <a:t>llegar</a:t>
            </a:r>
            <a:r>
              <a:rPr lang="en-US" sz="1400" dirty="0"/>
              <a:t> a la </a:t>
            </a:r>
            <a:r>
              <a:rPr lang="en-US" sz="1400" dirty="0" err="1"/>
              <a:t>información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disco</a:t>
            </a:r>
          </a:p>
          <a:p>
            <a:pPr algn="ctr"/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166501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/>
              <a:t>Caso</a:t>
            </a:r>
            <a:r>
              <a:rPr lang="en-US" sz="2400" dirty="0"/>
              <a:t> de </a:t>
            </a:r>
            <a:r>
              <a:rPr lang="en-US" sz="2400" dirty="0" err="1"/>
              <a:t>uso</a:t>
            </a:r>
            <a:r>
              <a:rPr lang="en-US" sz="2400" dirty="0"/>
              <a:t> 2: La </a:t>
            </a:r>
            <a:r>
              <a:rPr lang="en-US" sz="2400" dirty="0" err="1"/>
              <a:t>colección</a:t>
            </a:r>
            <a:r>
              <a:rPr lang="en-US" sz="2400" dirty="0"/>
              <a:t> </a:t>
            </a:r>
            <a:r>
              <a:rPr lang="en-US" sz="2400" dirty="0" err="1"/>
              <a:t>contiene</a:t>
            </a:r>
            <a:r>
              <a:rPr lang="en-US" sz="2400" dirty="0"/>
              <a:t> “</a:t>
            </a:r>
            <a:r>
              <a:rPr lang="en-US" sz="2400" dirty="0" err="1"/>
              <a:t>alumnos</a:t>
            </a:r>
            <a:r>
              <a:rPr lang="en-US" sz="2400" dirty="0"/>
              <a:t>” (</a:t>
            </a:r>
            <a:r>
              <a:rPr lang="en-US" sz="2400" dirty="0" err="1"/>
              <a:t>opaco</a:t>
            </a:r>
            <a:r>
              <a:rPr lang="en-US" sz="2400" dirty="0"/>
              <a:t>)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61786" y="4300623"/>
            <a:ext cx="1682985" cy="2023977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r>
              <a:rPr lang="en-US" dirty="0" smtClean="0"/>
              <a:t>20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19</a:t>
            </a:r>
            <a:endParaRPr lang="en-US" dirty="0"/>
          </a:p>
          <a:p>
            <a:r>
              <a:rPr lang="en-US" dirty="0"/>
              <a:t>…</a:t>
            </a:r>
          </a:p>
          <a:p>
            <a:endParaRPr lang="en-US" dirty="0"/>
          </a:p>
          <a:p>
            <a:pPr algn="ctr"/>
            <a:r>
              <a:rPr lang="en-US" sz="1400" dirty="0"/>
              <a:t>Clave de </a:t>
            </a:r>
            <a:r>
              <a:rPr lang="en-US" sz="1400" dirty="0" err="1"/>
              <a:t>búsqueda</a:t>
            </a:r>
            <a:r>
              <a:rPr lang="en-US" sz="1400" dirty="0"/>
              <a:t> (key)</a:t>
            </a:r>
            <a:endParaRPr lang="es-AR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2349357" y="4308544"/>
            <a:ext cx="6104366" cy="200813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rIns="0" bIns="0" rtlCol="0" anchor="t" anchorCtr="0"/>
          <a:lstStyle/>
          <a:p>
            <a:r>
              <a:rPr lang="en-US" dirty="0"/>
              <a:t>&lt;58622, Ana Garcia, 20, </a:t>
            </a:r>
            <a:r>
              <a:rPr lang="en-US" dirty="0">
                <a:hlinkClick r:id="rId2"/>
              </a:rPr>
              <a:t>agarcia@gmail.com</a:t>
            </a:r>
            <a:r>
              <a:rPr lang="en-US" dirty="0" smtClean="0"/>
              <a:t>&gt;,…,&lt;</a:t>
            </a:r>
            <a:r>
              <a:rPr lang="en-US" dirty="0"/>
              <a:t>45382, Leo </a:t>
            </a:r>
            <a:r>
              <a:rPr lang="en-US" dirty="0" err="1"/>
              <a:t>Nilo</a:t>
            </a:r>
            <a:r>
              <a:rPr lang="en-US" dirty="0"/>
              <a:t>, 20, </a:t>
            </a:r>
            <a:r>
              <a:rPr lang="en-US" dirty="0" smtClean="0">
                <a:hlinkClick r:id="rId3"/>
              </a:rPr>
              <a:t>lnilo@gmail.com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 smtClean="0"/>
              <a:t>&lt;</a:t>
            </a:r>
            <a:r>
              <a:rPr lang="en-US" dirty="0"/>
              <a:t>58333, Pablo Conte, 19, </a:t>
            </a:r>
            <a:r>
              <a:rPr lang="en-US" dirty="0">
                <a:hlinkClick r:id="rId4"/>
              </a:rPr>
              <a:t>pconte@gmail.com</a:t>
            </a:r>
            <a:r>
              <a:rPr lang="en-US" dirty="0" smtClean="0"/>
              <a:t>&gt;,...</a:t>
            </a:r>
            <a:endParaRPr lang="en-US" dirty="0"/>
          </a:p>
          <a:p>
            <a:r>
              <a:rPr lang="en-US" dirty="0" smtClean="0"/>
              <a:t>…</a:t>
            </a:r>
            <a:endParaRPr lang="en-US" dirty="0"/>
          </a:p>
          <a:p>
            <a:pPr algn="ctr"/>
            <a:r>
              <a:rPr lang="en-US" sz="1400" dirty="0" err="1"/>
              <a:t>Información</a:t>
            </a:r>
            <a:r>
              <a:rPr lang="en-US" sz="1400" dirty="0"/>
              <a:t> </a:t>
            </a:r>
            <a:r>
              <a:rPr lang="en-US" sz="1400" dirty="0" err="1"/>
              <a:t>asociada</a:t>
            </a:r>
            <a:r>
              <a:rPr lang="en-US" sz="1400" dirty="0"/>
              <a:t>. </a:t>
            </a:r>
            <a:r>
              <a:rPr lang="en-US" sz="1400" dirty="0" err="1"/>
              <a:t>Puede</a:t>
            </a:r>
            <a:r>
              <a:rPr lang="en-US" sz="1400" dirty="0"/>
              <a:t> </a:t>
            </a:r>
            <a:r>
              <a:rPr lang="en-US" sz="1400" dirty="0" err="1"/>
              <a:t>estar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RAM o (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es</a:t>
            </a:r>
            <a:r>
              <a:rPr lang="en-US" sz="1400" dirty="0"/>
              <a:t> </a:t>
            </a:r>
            <a:r>
              <a:rPr lang="en-US" sz="1400" dirty="0" err="1"/>
              <a:t>mucha</a:t>
            </a:r>
            <a:r>
              <a:rPr lang="en-US" sz="1400" dirty="0"/>
              <a:t>) </a:t>
            </a:r>
            <a:r>
              <a:rPr lang="en-US" sz="1400" dirty="0" err="1"/>
              <a:t>indicará</a:t>
            </a:r>
            <a:r>
              <a:rPr lang="en-US" sz="1400" dirty="0"/>
              <a:t> </a:t>
            </a:r>
            <a:r>
              <a:rPr lang="en-US" sz="1400" dirty="0" err="1"/>
              <a:t>cómo</a:t>
            </a:r>
            <a:r>
              <a:rPr lang="en-US" sz="1400" dirty="0"/>
              <a:t> </a:t>
            </a:r>
            <a:r>
              <a:rPr lang="en-US" sz="1400" dirty="0" err="1"/>
              <a:t>llegar</a:t>
            </a:r>
            <a:r>
              <a:rPr lang="en-US" sz="1400" dirty="0"/>
              <a:t> a la </a:t>
            </a:r>
            <a:r>
              <a:rPr lang="en-US" sz="1400" dirty="0" err="1"/>
              <a:t>información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disco</a:t>
            </a:r>
          </a:p>
          <a:p>
            <a:pPr algn="ctr"/>
            <a:endParaRPr lang="es-AR" sz="1400" dirty="0"/>
          </a:p>
        </p:txBody>
      </p:sp>
      <p:sp>
        <p:nvSpPr>
          <p:cNvPr id="5" name="Explosion 2 4"/>
          <p:cNvSpPr/>
          <p:nvPr/>
        </p:nvSpPr>
        <p:spPr>
          <a:xfrm>
            <a:off x="4153362" y="477710"/>
            <a:ext cx="5023348" cy="2144786"/>
          </a:xfrm>
          <a:prstGeom prst="irregularSeal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Clave </a:t>
            </a:r>
            <a:r>
              <a:rPr lang="en-US" dirty="0" err="1"/>
              <a:t>repetida</a:t>
            </a:r>
            <a:r>
              <a:rPr lang="en-US" dirty="0"/>
              <a:t> </a:t>
            </a:r>
            <a:r>
              <a:rPr lang="en-US" dirty="0" err="1"/>
              <a:t>manejada</a:t>
            </a:r>
            <a:r>
              <a:rPr lang="en-US" dirty="0"/>
              <a:t> con </a:t>
            </a:r>
            <a:r>
              <a:rPr lang="en-US" dirty="0" err="1"/>
              <a:t>compactación</a:t>
            </a:r>
            <a:endParaRPr lang="es-AR" dirty="0"/>
          </a:p>
        </p:txBody>
      </p:sp>
      <p:grpSp>
        <p:nvGrpSpPr>
          <p:cNvPr id="30" name="Group 29"/>
          <p:cNvGrpSpPr/>
          <p:nvPr/>
        </p:nvGrpSpPr>
        <p:grpSpPr>
          <a:xfrm>
            <a:off x="322065" y="2324886"/>
            <a:ext cx="2162429" cy="1794755"/>
            <a:chOff x="1068488" y="2423322"/>
            <a:chExt cx="2162429" cy="1794755"/>
          </a:xfrm>
        </p:grpSpPr>
        <p:pic>
          <p:nvPicPr>
            <p:cNvPr id="31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1"/>
            <p:cNvSpPr txBox="1">
              <a:spLocks noChangeArrowheads="1"/>
            </p:cNvSpPr>
            <p:nvPr/>
          </p:nvSpPr>
          <p:spPr bwMode="auto">
            <a:xfrm>
              <a:off x="1423546" y="2536266"/>
              <a:ext cx="6856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alu1</a:t>
              </a: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1423545" y="3135659"/>
              <a:ext cx="1807371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 smtClean="0">
                  <a:solidFill>
                    <a:srgbClr val="1EA907"/>
                  </a:solidFill>
                </a:rPr>
                <a:t>58622</a:t>
              </a:r>
              <a:endParaRPr lang="en-US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Ana Garcia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20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agarcia@gmail.com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213310" y="2332943"/>
            <a:ext cx="2297564" cy="1794755"/>
            <a:chOff x="1068488" y="2423322"/>
            <a:chExt cx="2297564" cy="1794755"/>
          </a:xfrm>
        </p:grpSpPr>
        <p:pic>
          <p:nvPicPr>
            <p:cNvPr id="35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1"/>
            <p:cNvSpPr txBox="1">
              <a:spLocks noChangeArrowheads="1"/>
            </p:cNvSpPr>
            <p:nvPr/>
          </p:nvSpPr>
          <p:spPr bwMode="auto">
            <a:xfrm>
              <a:off x="1380346" y="2563508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AR" sz="1800" b="1" dirty="0">
                  <a:solidFill>
                    <a:srgbClr val="1EA907"/>
                  </a:solidFill>
                </a:rPr>
                <a:t>alu2</a:t>
              </a:r>
              <a:endParaRPr lang="es-AR" altLang="es-AR" sz="1800" b="1" dirty="0">
                <a:solidFill>
                  <a:srgbClr val="1EA907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1423546" y="3135659"/>
              <a:ext cx="1942506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58333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s-AR" sz="1400" b="1" dirty="0">
                  <a:solidFill>
                    <a:srgbClr val="1EA907"/>
                  </a:solidFill>
                </a:rPr>
                <a:t>Pablo </a:t>
              </a:r>
              <a:r>
                <a:rPr lang="es-AR" sz="1400" b="1" dirty="0" err="1">
                  <a:solidFill>
                    <a:srgbClr val="1EA907"/>
                  </a:solidFill>
                </a:rPr>
                <a:t>Conte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19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pconte@gmail.com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426430" y="2374963"/>
            <a:ext cx="2162429" cy="1794755"/>
            <a:chOff x="1068488" y="2423322"/>
            <a:chExt cx="2162429" cy="1794755"/>
          </a:xfrm>
        </p:grpSpPr>
        <p:pic>
          <p:nvPicPr>
            <p:cNvPr id="39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1"/>
            <p:cNvSpPr txBox="1">
              <a:spLocks noChangeArrowheads="1"/>
            </p:cNvSpPr>
            <p:nvPr/>
          </p:nvSpPr>
          <p:spPr bwMode="auto">
            <a:xfrm>
              <a:off x="1423546" y="2536266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alu3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1423546" y="3135659"/>
              <a:ext cx="1672235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45382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s-AR" sz="1400" b="1" dirty="0">
                  <a:solidFill>
                    <a:srgbClr val="1EA907"/>
                  </a:solidFill>
                </a:rPr>
                <a:t>Leo Nilo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20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lnilo@gmail.com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05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Características</a:t>
            </a:r>
            <a:r>
              <a:rPr lang="en-US" dirty="0" smtClean="0"/>
              <a:t> </a:t>
            </a:r>
            <a:r>
              <a:rPr lang="en-US" dirty="0"/>
              <a:t>de Indices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La clave de </a:t>
            </a:r>
            <a:r>
              <a:rPr lang="en-US" dirty="0" err="1"/>
              <a:t>búsqueda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o no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repetidos</a:t>
            </a:r>
            <a:r>
              <a:rPr lang="en-US" dirty="0"/>
              <a:t>. Si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 no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sentido</a:t>
            </a:r>
            <a:r>
              <a:rPr lang="en-US" dirty="0"/>
              <a:t> </a:t>
            </a:r>
            <a:r>
              <a:rPr lang="en-US" dirty="0" err="1"/>
              <a:t>hablar</a:t>
            </a:r>
            <a:r>
              <a:rPr lang="en-US" dirty="0"/>
              <a:t> de </a:t>
            </a:r>
            <a:r>
              <a:rPr lang="en-US" dirty="0" err="1"/>
              <a:t>compactación</a:t>
            </a:r>
            <a:r>
              <a:rPr lang="en-US" dirty="0"/>
              <a:t>. </a:t>
            </a:r>
            <a:r>
              <a:rPr lang="en-US" dirty="0" smtClean="0"/>
              <a:t>Si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repetirse</a:t>
            </a:r>
            <a:r>
              <a:rPr lang="en-US" dirty="0" smtClean="0"/>
              <a:t>,  </a:t>
            </a:r>
            <a:r>
              <a:rPr lang="en-US" dirty="0" err="1"/>
              <a:t>podremos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la info </a:t>
            </a:r>
            <a:r>
              <a:rPr lang="en-US" dirty="0" err="1" smtClean="0"/>
              <a:t>asociada</a:t>
            </a:r>
            <a:r>
              <a:rPr lang="en-US" dirty="0" smtClean="0"/>
              <a:t> </a:t>
            </a:r>
            <a:r>
              <a:rPr lang="en-US" dirty="0" err="1"/>
              <a:t>compactada</a:t>
            </a:r>
            <a:r>
              <a:rPr lang="en-US" dirty="0"/>
              <a:t> o no.</a:t>
            </a:r>
          </a:p>
          <a:p>
            <a:endParaRPr lang="en-US" dirty="0"/>
          </a:p>
          <a:p>
            <a:pPr algn="just"/>
            <a:r>
              <a:rPr lang="en-US" dirty="0"/>
              <a:t>La clave de </a:t>
            </a:r>
            <a:r>
              <a:rPr lang="en-US" dirty="0" err="1"/>
              <a:t>búsqueda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permitir</a:t>
            </a:r>
            <a:r>
              <a:rPr lang="en-US" dirty="0"/>
              <a:t>  </a:t>
            </a:r>
            <a:r>
              <a:rPr lang="en-US" dirty="0" err="1"/>
              <a:t>buscar</a:t>
            </a:r>
            <a:r>
              <a:rPr lang="en-US" dirty="0"/>
              <a:t> </a:t>
            </a:r>
            <a:r>
              <a:rPr lang="en-US" dirty="0" err="1"/>
              <a:t>rápidamente</a:t>
            </a:r>
            <a:r>
              <a:rPr lang="en-US" dirty="0"/>
              <a:t> la info </a:t>
            </a:r>
            <a:r>
              <a:rPr lang="en-US" dirty="0" err="1"/>
              <a:t>adicional</a:t>
            </a:r>
            <a:r>
              <a:rPr lang="en-US" dirty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9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bien</a:t>
            </a:r>
            <a:r>
              <a:rPr lang="en-US" dirty="0"/>
              <a:t>, el </a:t>
            </a:r>
            <a:r>
              <a:rPr lang="en-US" dirty="0" err="1"/>
              <a:t>índice</a:t>
            </a:r>
            <a:r>
              <a:rPr lang="en-US" dirty="0"/>
              <a:t> no </a:t>
            </a:r>
            <a:r>
              <a:rPr lang="en-US" dirty="0" err="1"/>
              <a:t>sólo</a:t>
            </a:r>
            <a:r>
              <a:rPr lang="en-US" dirty="0"/>
              <a:t> se </a:t>
            </a:r>
            <a:r>
              <a:rPr lang="en-US" dirty="0" err="1"/>
              <a:t>utiliza</a:t>
            </a:r>
            <a:r>
              <a:rPr lang="en-US" dirty="0"/>
              <a:t> para “</a:t>
            </a:r>
            <a:r>
              <a:rPr lang="en-US" dirty="0" err="1" smtClean="0"/>
              <a:t>buscar</a:t>
            </a:r>
            <a:r>
              <a:rPr lang="en-US" dirty="0" smtClean="0"/>
              <a:t> </a:t>
            </a:r>
            <a:r>
              <a:rPr lang="en-US" dirty="0" err="1" smtClean="0"/>
              <a:t>puntualmente</a:t>
            </a:r>
            <a:r>
              <a:rPr lang="en-US" dirty="0" smtClean="0"/>
              <a:t>”. </a:t>
            </a:r>
            <a:r>
              <a:rPr lang="en-US" dirty="0"/>
              <a:t>Hay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operaciones</a:t>
            </a:r>
            <a:r>
              <a:rPr lang="en-US" dirty="0"/>
              <a:t> </a:t>
            </a:r>
            <a:r>
              <a:rPr lang="en-US" b="1" dirty="0" err="1"/>
              <a:t>necesarias</a:t>
            </a:r>
            <a:r>
              <a:rPr lang="en-US" b="1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él</a:t>
            </a:r>
            <a:r>
              <a:rPr lang="en-US" dirty="0"/>
              <a:t>. ¿</a:t>
            </a:r>
            <a:r>
              <a:rPr lang="en-US" dirty="0" err="1"/>
              <a:t>Cúales</a:t>
            </a:r>
            <a:r>
              <a:rPr lang="en-US" dirty="0"/>
              <a:t>?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err="1"/>
              <a:t>Búsqueda</a:t>
            </a:r>
            <a:r>
              <a:rPr lang="en-US" dirty="0"/>
              <a:t> =&gt;</a:t>
            </a:r>
            <a:r>
              <a:rPr lang="en-US" dirty="0" err="1"/>
              <a:t>obvio</a:t>
            </a:r>
            <a:r>
              <a:rPr lang="en-US" dirty="0"/>
              <a:t>, para </a:t>
            </a:r>
            <a:r>
              <a:rPr lang="en-US" dirty="0" err="1"/>
              <a:t>ello</a:t>
            </a:r>
            <a:r>
              <a:rPr lang="en-US" dirty="0"/>
              <a:t> se lo </a:t>
            </a:r>
            <a:r>
              <a:rPr lang="en-US" dirty="0" err="1"/>
              <a:t>construye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Inserción</a:t>
            </a:r>
            <a:r>
              <a:rPr lang="en-US" dirty="0"/>
              <a:t>=&gt;el </a:t>
            </a:r>
            <a:r>
              <a:rPr lang="en-US" dirty="0" err="1"/>
              <a:t>índice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reflejar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la </a:t>
            </a:r>
            <a:r>
              <a:rPr lang="en-US" dirty="0" err="1"/>
              <a:t>colección</a:t>
            </a:r>
            <a:r>
              <a:rPr lang="en-US" dirty="0"/>
              <a:t>. O sea,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inserto</a:t>
            </a:r>
            <a:r>
              <a:rPr lang="en-US" dirty="0"/>
              <a:t> un </a:t>
            </a:r>
            <a:r>
              <a:rPr lang="en-US" dirty="0" err="1"/>
              <a:t>documento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colección</a:t>
            </a:r>
            <a:r>
              <a:rPr lang="en-US" dirty="0"/>
              <a:t>, </a:t>
            </a:r>
            <a:r>
              <a:rPr lang="en-US" dirty="0" err="1"/>
              <a:t>preciso</a:t>
            </a:r>
            <a:r>
              <a:rPr lang="en-US" dirty="0"/>
              <a:t> que el </a:t>
            </a:r>
            <a:r>
              <a:rPr lang="en-US" dirty="0" err="1"/>
              <a:t>índice</a:t>
            </a:r>
            <a:r>
              <a:rPr lang="en-US" dirty="0"/>
              <a:t> lo </a:t>
            </a:r>
            <a:r>
              <a:rPr lang="en-US" dirty="0" err="1"/>
              <a:t>refleje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Borrado</a:t>
            </a:r>
            <a:r>
              <a:rPr lang="en-US" dirty="0"/>
              <a:t>=&gt; el </a:t>
            </a:r>
            <a:r>
              <a:rPr lang="en-US" dirty="0" err="1"/>
              <a:t>índice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reflejar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la </a:t>
            </a:r>
            <a:r>
              <a:rPr lang="en-US" dirty="0" err="1"/>
              <a:t>colección</a:t>
            </a:r>
            <a:r>
              <a:rPr lang="en-US" dirty="0"/>
              <a:t>. O sea,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borro</a:t>
            </a:r>
            <a:r>
              <a:rPr lang="en-US" dirty="0"/>
              <a:t> un </a:t>
            </a:r>
            <a:r>
              <a:rPr lang="en-US" dirty="0" err="1"/>
              <a:t>documento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colección</a:t>
            </a:r>
            <a:r>
              <a:rPr lang="en-US" dirty="0"/>
              <a:t>, </a:t>
            </a:r>
            <a:r>
              <a:rPr lang="en-US" dirty="0" err="1"/>
              <a:t>preciso</a:t>
            </a:r>
            <a:r>
              <a:rPr lang="en-US" dirty="0"/>
              <a:t> que el </a:t>
            </a:r>
            <a:r>
              <a:rPr lang="en-US" dirty="0" err="1"/>
              <a:t>índice</a:t>
            </a:r>
            <a:r>
              <a:rPr lang="en-US" dirty="0"/>
              <a:t> lo </a:t>
            </a:r>
            <a:r>
              <a:rPr lang="en-US" dirty="0" err="1"/>
              <a:t>refleje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Y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también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estructura</a:t>
            </a:r>
            <a:r>
              <a:rPr lang="en-US" dirty="0"/>
              <a:t> de las que </a:t>
            </a:r>
            <a:r>
              <a:rPr lang="en-US" dirty="0" err="1"/>
              <a:t>conocen</a:t>
            </a:r>
            <a:r>
              <a:rPr lang="en-US" dirty="0"/>
              <a:t> </a:t>
            </a:r>
            <a:r>
              <a:rPr lang="en-US" dirty="0" err="1"/>
              <a:t>podría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buena</a:t>
            </a:r>
            <a:r>
              <a:rPr lang="en-US" dirty="0"/>
              <a:t> para </a:t>
            </a:r>
            <a:r>
              <a:rPr lang="en-US" dirty="0" err="1"/>
              <a:t>representar</a:t>
            </a:r>
            <a:r>
              <a:rPr lang="en-US" dirty="0"/>
              <a:t> un </a:t>
            </a:r>
            <a:r>
              <a:rPr lang="en-US" dirty="0" err="1"/>
              <a:t>índice</a:t>
            </a:r>
            <a:r>
              <a:rPr lang="en-US" dirty="0"/>
              <a:t>?  </a:t>
            </a:r>
            <a:r>
              <a:rPr lang="en-US" b="1" dirty="0" err="1"/>
              <a:t>Supongamos</a:t>
            </a:r>
            <a:r>
              <a:rPr lang="en-US" b="1" dirty="0"/>
              <a:t> que </a:t>
            </a:r>
            <a:r>
              <a:rPr lang="en-US" b="1" dirty="0" err="1"/>
              <a:t>los</a:t>
            </a:r>
            <a:r>
              <a:rPr lang="en-US" b="1" dirty="0"/>
              <a:t> </a:t>
            </a:r>
            <a:r>
              <a:rPr lang="en-US" b="1" dirty="0" err="1"/>
              <a:t>repetidos</a:t>
            </a:r>
            <a:r>
              <a:rPr lang="en-US" b="1" dirty="0"/>
              <a:t> no se </a:t>
            </a:r>
            <a:r>
              <a:rPr lang="en-US" b="1" dirty="0" err="1" smtClean="0"/>
              <a:t>compactan</a:t>
            </a:r>
            <a:r>
              <a:rPr lang="en-US" b="1" dirty="0"/>
              <a:t> </a:t>
            </a:r>
            <a:r>
              <a:rPr lang="en-US" b="1" dirty="0" smtClean="0"/>
              <a:t>y que hay </a:t>
            </a:r>
            <a:r>
              <a:rPr lang="en-US" b="1" dirty="0" err="1" smtClean="0"/>
              <a:t>espacio</a:t>
            </a:r>
            <a:r>
              <a:rPr lang="en-US" b="1" dirty="0" smtClean="0"/>
              <a:t> </a:t>
            </a:r>
            <a:r>
              <a:rPr lang="en-US" b="1" dirty="0" err="1" smtClean="0"/>
              <a:t>prealocado</a:t>
            </a:r>
            <a:r>
              <a:rPr lang="en-US" b="1" dirty="0" smtClean="0"/>
              <a:t> </a:t>
            </a:r>
            <a:r>
              <a:rPr lang="en-US" b="1" dirty="0" err="1" smtClean="0"/>
              <a:t>suficiente</a:t>
            </a:r>
            <a:r>
              <a:rPr lang="en-US" b="1" dirty="0"/>
              <a:t> </a:t>
            </a:r>
            <a:r>
              <a:rPr lang="en-US" b="1" dirty="0" smtClean="0"/>
              <a:t>para las </a:t>
            </a:r>
            <a:r>
              <a:rPr lang="en-US" b="1" dirty="0" err="1" smtClean="0"/>
              <a:t>inserciones</a:t>
            </a:r>
            <a:r>
              <a:rPr lang="en-US" b="1" dirty="0" smtClean="0"/>
              <a:t>.</a:t>
            </a:r>
            <a:endParaRPr lang="en-US" b="1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Rta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552236"/>
              </p:ext>
            </p:extLst>
          </p:nvPr>
        </p:nvGraphicFramePr>
        <p:xfrm>
          <a:off x="613954" y="4307840"/>
          <a:ext cx="7916092" cy="20588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696787">
                  <a:extLst>
                    <a:ext uri="{9D8B030D-6E8A-4147-A177-3AD203B41FA5}">
                      <a16:colId xmlns:a16="http://schemas.microsoft.com/office/drawing/2014/main" val="3525697509"/>
                    </a:ext>
                  </a:extLst>
                </a:gridCol>
                <a:gridCol w="1358538">
                  <a:extLst>
                    <a:ext uri="{9D8B030D-6E8A-4147-A177-3AD203B41FA5}">
                      <a16:colId xmlns:a16="http://schemas.microsoft.com/office/drawing/2014/main" val="3413399178"/>
                    </a:ext>
                  </a:extLst>
                </a:gridCol>
                <a:gridCol w="1750422">
                  <a:extLst>
                    <a:ext uri="{9D8B030D-6E8A-4147-A177-3AD203B41FA5}">
                      <a16:colId xmlns:a16="http://schemas.microsoft.com/office/drawing/2014/main" val="553621970"/>
                    </a:ext>
                  </a:extLst>
                </a:gridCol>
                <a:gridCol w="1110345">
                  <a:extLst>
                    <a:ext uri="{9D8B030D-6E8A-4147-A177-3AD203B41FA5}">
                      <a16:colId xmlns:a16="http://schemas.microsoft.com/office/drawing/2014/main" val="255389439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Búsqueda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Inserción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Borrado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6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Arreglo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cualquiera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desordenado</a:t>
                      </a:r>
                      <a:r>
                        <a:rPr lang="en-US" dirty="0" smtClean="0"/>
                        <a:t>)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s-AR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s-AR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 (los agrego al final)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s-AR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61117"/>
                  </a:ext>
                </a:extLst>
              </a:tr>
              <a:tr h="682171">
                <a:tc>
                  <a:txBody>
                    <a:bodyPr/>
                    <a:lstStyle/>
                    <a:p>
                      <a:r>
                        <a:rPr lang="en-US" dirty="0" err="1"/>
                        <a:t>Arreglo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ordenado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por</a:t>
                      </a:r>
                      <a:r>
                        <a:rPr lang="en-US" baseline="0" dirty="0"/>
                        <a:t> clave de </a:t>
                      </a:r>
                      <a:r>
                        <a:rPr lang="en-US" baseline="0" dirty="0" err="1"/>
                        <a:t>búsqueda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s-AR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s-AR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054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Hashing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?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?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?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46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1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 err="1"/>
              <a:t>Formalicemos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 smtClean="0"/>
              <a:t>clasificación</a:t>
            </a:r>
            <a:r>
              <a:rPr lang="en-US" dirty="0" smtClean="0"/>
              <a:t>… </a:t>
            </a:r>
            <a:r>
              <a:rPr lang="en-US" dirty="0" err="1"/>
              <a:t>Calculemos</a:t>
            </a:r>
            <a:r>
              <a:rPr lang="en-US" dirty="0"/>
              <a:t> </a:t>
            </a:r>
            <a:r>
              <a:rPr lang="en-US" dirty="0" err="1"/>
              <a:t>compejidad</a:t>
            </a:r>
            <a:r>
              <a:rPr lang="en-US" dirty="0"/>
              <a:t> temporal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(</a:t>
            </a:r>
            <a:r>
              <a:rPr lang="en-US" dirty="0" err="1" smtClean="0"/>
              <a:t>asumimos</a:t>
            </a:r>
            <a:r>
              <a:rPr lang="en-US" dirty="0" smtClean="0"/>
              <a:t> </a:t>
            </a:r>
            <a:r>
              <a:rPr lang="en-US" b="1" dirty="0" smtClean="0"/>
              <a:t>que </a:t>
            </a:r>
            <a:r>
              <a:rPr lang="en-US" b="1" dirty="0"/>
              <a:t>hay </a:t>
            </a:r>
            <a:r>
              <a:rPr lang="en-US" b="1" dirty="0" err="1"/>
              <a:t>espacio</a:t>
            </a:r>
            <a:r>
              <a:rPr lang="en-US" b="1" dirty="0"/>
              <a:t> </a:t>
            </a:r>
            <a:r>
              <a:rPr lang="en-US" b="1" dirty="0" err="1"/>
              <a:t>prealocado</a:t>
            </a:r>
            <a:r>
              <a:rPr lang="en-US" b="1" dirty="0"/>
              <a:t> </a:t>
            </a:r>
            <a:r>
              <a:rPr lang="en-US" b="1" dirty="0" err="1"/>
              <a:t>suficiente</a:t>
            </a:r>
            <a:r>
              <a:rPr lang="en-US" b="1" dirty="0"/>
              <a:t> para las </a:t>
            </a:r>
            <a:r>
              <a:rPr lang="en-US" b="1" dirty="0" err="1" smtClean="0"/>
              <a:t>inserciones</a:t>
            </a:r>
            <a:r>
              <a:rPr lang="en-US" b="1" dirty="0" smtClean="0"/>
              <a:t>)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endParaRPr lang="en-US" sz="1900" dirty="0" smtClean="0"/>
          </a:p>
          <a:p>
            <a:pPr marL="0" indent="0" algn="just">
              <a:buNone/>
            </a:pPr>
            <a:r>
              <a:rPr lang="en-US" sz="1900" dirty="0" smtClean="0"/>
              <a:t>El </a:t>
            </a:r>
            <a:r>
              <a:rPr lang="en-US" sz="1900" dirty="0" err="1"/>
              <a:t>problema</a:t>
            </a:r>
            <a:r>
              <a:rPr lang="en-US" sz="1900" dirty="0"/>
              <a:t> del </a:t>
            </a:r>
            <a:r>
              <a:rPr lang="en-US" sz="1900" dirty="0" err="1"/>
              <a:t>arreglo</a:t>
            </a:r>
            <a:r>
              <a:rPr lang="en-US" sz="1900" dirty="0"/>
              <a:t> </a:t>
            </a:r>
            <a:r>
              <a:rPr lang="en-US" sz="1900" dirty="0" err="1"/>
              <a:t>es</a:t>
            </a:r>
            <a:r>
              <a:rPr lang="en-US" sz="1900" dirty="0"/>
              <a:t> que </a:t>
            </a:r>
            <a:r>
              <a:rPr lang="en-US" sz="1900" dirty="0" err="1"/>
              <a:t>tiene</a:t>
            </a:r>
            <a:r>
              <a:rPr lang="en-US" sz="1900" dirty="0"/>
              <a:t> que </a:t>
            </a:r>
            <a:r>
              <a:rPr lang="en-US" sz="1900" dirty="0" err="1"/>
              <a:t>garantizar</a:t>
            </a:r>
            <a:r>
              <a:rPr lang="en-US" sz="1900" dirty="0"/>
              <a:t> </a:t>
            </a:r>
            <a:r>
              <a:rPr lang="en-US" sz="1900" dirty="0" err="1"/>
              <a:t>contiguidad</a:t>
            </a:r>
            <a:r>
              <a:rPr lang="en-US" sz="1900" dirty="0"/>
              <a:t> de </a:t>
            </a:r>
            <a:r>
              <a:rPr lang="en-US" sz="1900" dirty="0" err="1"/>
              <a:t>sus</a:t>
            </a:r>
            <a:r>
              <a:rPr lang="en-US" sz="1900" dirty="0"/>
              <a:t> </a:t>
            </a:r>
            <a:r>
              <a:rPr lang="en-US" sz="1900" dirty="0" err="1"/>
              <a:t>elementos</a:t>
            </a:r>
            <a:r>
              <a:rPr lang="en-US" sz="1900" dirty="0"/>
              <a:t>.</a:t>
            </a:r>
          </a:p>
          <a:p>
            <a:pPr marL="0" indent="0" algn="just">
              <a:buNone/>
            </a:pPr>
            <a:r>
              <a:rPr lang="en-US" sz="1900" dirty="0"/>
              <a:t>El </a:t>
            </a:r>
            <a:r>
              <a:rPr lang="en-US" sz="1900" dirty="0" err="1"/>
              <a:t>problema</a:t>
            </a:r>
            <a:r>
              <a:rPr lang="en-US" sz="1900" dirty="0"/>
              <a:t> del hashing </a:t>
            </a:r>
            <a:r>
              <a:rPr lang="en-US" sz="1900" dirty="0" err="1"/>
              <a:t>es</a:t>
            </a:r>
            <a:r>
              <a:rPr lang="en-US" sz="1900" dirty="0"/>
              <a:t> </a:t>
            </a:r>
            <a:r>
              <a:rPr lang="en-US" sz="1900" dirty="0" err="1" smtClean="0"/>
              <a:t>si</a:t>
            </a:r>
            <a:r>
              <a:rPr lang="en-US" sz="1900" dirty="0" smtClean="0"/>
              <a:t> </a:t>
            </a:r>
            <a:r>
              <a:rPr lang="en-US" sz="1900" dirty="0" err="1"/>
              <a:t>tiene</a:t>
            </a:r>
            <a:r>
              <a:rPr lang="en-US" sz="1900" dirty="0"/>
              <a:t> que resolver </a:t>
            </a:r>
            <a:r>
              <a:rPr lang="en-US" sz="1900" dirty="0" err="1"/>
              <a:t>colisiones</a:t>
            </a:r>
            <a:r>
              <a:rPr lang="en-US" sz="1900" dirty="0"/>
              <a:t>. Si no </a:t>
            </a:r>
            <a:r>
              <a:rPr lang="en-US" sz="1900" dirty="0" err="1"/>
              <a:t>tiene</a:t>
            </a:r>
            <a:r>
              <a:rPr lang="en-US" sz="1900" dirty="0"/>
              <a:t> </a:t>
            </a:r>
            <a:r>
              <a:rPr lang="en-US" sz="1900" dirty="0" err="1"/>
              <a:t>colisiones</a:t>
            </a:r>
            <a:r>
              <a:rPr lang="en-US" sz="1900" dirty="0"/>
              <a:t> </a:t>
            </a:r>
            <a:r>
              <a:rPr lang="en-US" sz="1900" dirty="0" err="1"/>
              <a:t>es</a:t>
            </a:r>
            <a:r>
              <a:rPr lang="en-US" sz="1900" dirty="0"/>
              <a:t> O(1), </a:t>
            </a:r>
            <a:r>
              <a:rPr lang="en-US" sz="1900" dirty="0" err="1"/>
              <a:t>pero</a:t>
            </a:r>
            <a:r>
              <a:rPr lang="en-US" sz="1900" dirty="0"/>
              <a:t> </a:t>
            </a:r>
            <a:r>
              <a:rPr lang="en-US" sz="1900" dirty="0" err="1"/>
              <a:t>es</a:t>
            </a:r>
            <a:r>
              <a:rPr lang="en-US" sz="1900" dirty="0"/>
              <a:t> ideal</a:t>
            </a:r>
            <a:r>
              <a:rPr lang="en-US" sz="1900" dirty="0" smtClean="0"/>
              <a:t>…</a:t>
            </a:r>
          </a:p>
          <a:p>
            <a:pPr marL="0" indent="0" algn="just">
              <a:buNone/>
            </a:pPr>
            <a:endParaRPr lang="en-US" sz="1900" dirty="0" smtClean="0"/>
          </a:p>
          <a:p>
            <a:pPr marL="0" indent="0" algn="just">
              <a:buNone/>
            </a:pPr>
            <a:r>
              <a:rPr lang="en-US" sz="1900" dirty="0" smtClean="0"/>
              <a:t>Los 3 </a:t>
            </a:r>
            <a:r>
              <a:rPr lang="en-US" sz="1900" dirty="0" err="1" smtClean="0"/>
              <a:t>casos</a:t>
            </a:r>
            <a:r>
              <a:rPr lang="en-US" sz="1900" dirty="0" smtClean="0"/>
              <a:t> se </a:t>
            </a:r>
            <a:r>
              <a:rPr lang="en-US" sz="1900" dirty="0" err="1" smtClean="0"/>
              <a:t>penalizan</a:t>
            </a:r>
            <a:r>
              <a:rPr lang="en-US" sz="1900" dirty="0" smtClean="0"/>
              <a:t> </a:t>
            </a:r>
            <a:r>
              <a:rPr lang="en-US" sz="1900" dirty="0" err="1" smtClean="0"/>
              <a:t>si</a:t>
            </a:r>
            <a:r>
              <a:rPr lang="en-US" sz="1900" dirty="0" smtClean="0"/>
              <a:t> “se </a:t>
            </a:r>
            <a:r>
              <a:rPr lang="en-US" sz="1900" dirty="0" err="1" smtClean="0"/>
              <a:t>acaba</a:t>
            </a:r>
            <a:r>
              <a:rPr lang="en-US" sz="1900" dirty="0" smtClean="0"/>
              <a:t> el </a:t>
            </a:r>
            <a:r>
              <a:rPr lang="en-US" sz="1900" dirty="0" err="1" smtClean="0"/>
              <a:t>espacio</a:t>
            </a:r>
            <a:r>
              <a:rPr lang="en-US" sz="1900" dirty="0" smtClean="0"/>
              <a:t> </a:t>
            </a:r>
            <a:r>
              <a:rPr lang="en-US" sz="1900" dirty="0" err="1" smtClean="0"/>
              <a:t>prealocado</a:t>
            </a:r>
            <a:r>
              <a:rPr lang="en-US" sz="1900" dirty="0" smtClean="0"/>
              <a:t>”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9104279"/>
                  </p:ext>
                </p:extLst>
              </p:nvPr>
            </p:nvGraphicFramePr>
            <p:xfrm>
              <a:off x="457200" y="2990672"/>
              <a:ext cx="7916092" cy="1787434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3696787">
                      <a:extLst>
                        <a:ext uri="{9D8B030D-6E8A-4147-A177-3AD203B41FA5}">
                          <a16:colId xmlns:a16="http://schemas.microsoft.com/office/drawing/2014/main" val="3525697509"/>
                        </a:ext>
                      </a:extLst>
                    </a:gridCol>
                    <a:gridCol w="1502230">
                      <a:extLst>
                        <a:ext uri="{9D8B030D-6E8A-4147-A177-3AD203B41FA5}">
                          <a16:colId xmlns:a16="http://schemas.microsoft.com/office/drawing/2014/main" val="3413399178"/>
                        </a:ext>
                      </a:extLst>
                    </a:gridCol>
                    <a:gridCol w="1606730">
                      <a:extLst>
                        <a:ext uri="{9D8B030D-6E8A-4147-A177-3AD203B41FA5}">
                          <a16:colId xmlns:a16="http://schemas.microsoft.com/office/drawing/2014/main" val="553621970"/>
                        </a:ext>
                      </a:extLst>
                    </a:gridCol>
                    <a:gridCol w="1110345">
                      <a:extLst>
                        <a:ext uri="{9D8B030D-6E8A-4147-A177-3AD203B41FA5}">
                          <a16:colId xmlns:a16="http://schemas.microsoft.com/office/drawing/2014/main" val="2553894395"/>
                        </a:ext>
                      </a:extLst>
                    </a:gridCol>
                  </a:tblGrid>
                  <a:tr h="405674">
                    <a:tc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Búsqueda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Inserción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Borrado</a:t>
                          </a:r>
                          <a:endParaRPr lang="es-A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8611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Arreglo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dirty="0" err="1" smtClean="0"/>
                            <a:t>cualquiera</a:t>
                          </a:r>
                          <a:r>
                            <a:rPr lang="en-US" dirty="0" smtClean="0"/>
                            <a:t>,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desordenado</a:t>
                          </a:r>
                          <a:r>
                            <a:rPr lang="en-US" baseline="0" dirty="0" smtClean="0"/>
                            <a:t>)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Wingdings" panose="05000000000000000000" pitchFamily="2" charset="2"/>
                            <a:buChar char="û"/>
                          </a:pPr>
                          <a:r>
                            <a:rPr lang="es-AR" dirty="0">
                              <a:solidFill>
                                <a:srgbClr val="FF0000"/>
                              </a:solidFill>
                              <a:sym typeface="Wingdings" panose="05000000000000000000" pitchFamily="2" charset="2"/>
                            </a:rPr>
                            <a:t>O(n)</a:t>
                          </a:r>
                          <a:endParaRPr lang="es-AR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r>
                            <a:rPr lang="es-AR" dirty="0" smtClean="0">
                              <a:solidFill>
                                <a:srgbClr val="00B050"/>
                              </a:solidFill>
                              <a:sym typeface="Wingdings" panose="05000000000000000000" pitchFamily="2" charset="2"/>
                            </a:rPr>
                            <a:t> O(1</a:t>
                          </a:r>
                          <a:r>
                            <a:rPr lang="es-AR" dirty="0">
                              <a:solidFill>
                                <a:srgbClr val="00B050"/>
                              </a:solidFill>
                              <a:sym typeface="Wingdings" panose="05000000000000000000" pitchFamily="2" charset="2"/>
                            </a:rPr>
                            <a:t>)</a:t>
                          </a:r>
                          <a:endParaRPr lang="es-AR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û"/>
                            <a:tabLst/>
                            <a:defRPr/>
                          </a:pPr>
                          <a:r>
                            <a:rPr lang="es-AR" dirty="0">
                              <a:solidFill>
                                <a:srgbClr val="FF0000"/>
                              </a:solidFill>
                              <a:sym typeface="Wingdings" panose="05000000000000000000" pitchFamily="2" charset="2"/>
                            </a:rPr>
                            <a:t>O(n)</a:t>
                          </a:r>
                          <a:endParaRPr lang="es-AR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06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Arreglo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baseline="0" dirty="0" err="1"/>
                            <a:t>ordenado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baseline="0" dirty="0" err="1"/>
                            <a:t>por</a:t>
                          </a:r>
                          <a:r>
                            <a:rPr lang="en-US" baseline="0" dirty="0"/>
                            <a:t> clave de </a:t>
                          </a:r>
                          <a:r>
                            <a:rPr lang="en-US" baseline="0" dirty="0" err="1"/>
                            <a:t>búsqueda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Wingdings" panose="05000000000000000000" pitchFamily="2" charset="2"/>
                            <a:buChar char="ü"/>
                          </a:pPr>
                          <a:r>
                            <a:rPr lang="es-AR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s-AR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s-AR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AR" i="0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s-AR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s-AR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𝑛</m:t>
                                  </m:r>
                                </m:e>
                              </m:func>
                            </m:oMath>
                          </a14:m>
                          <a:r>
                            <a:rPr lang="es-AR" baseline="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)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dirty="0">
                              <a:solidFill>
                                <a:srgbClr val="FF0000"/>
                              </a:solidFill>
                              <a:sym typeface="Wingdings" panose="05000000000000000000" pitchFamily="2" charset="2"/>
                            </a:rPr>
                            <a:t>   O(n)</a:t>
                          </a:r>
                          <a:endParaRPr lang="es-AR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dirty="0">
                              <a:solidFill>
                                <a:srgbClr val="FF0000"/>
                              </a:solidFill>
                              <a:sym typeface="Wingdings" panose="05000000000000000000" pitchFamily="2" charset="2"/>
                            </a:rPr>
                            <a:t>  O(n)</a:t>
                          </a:r>
                          <a:endParaRPr lang="es-AR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  <a:p>
                          <a:endParaRPr lang="es-A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8054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Hashing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Wingdings" panose="05000000000000000000" pitchFamily="2" charset="2"/>
                            <a:buChar char="ü"/>
                          </a:pPr>
                          <a:r>
                            <a:rPr lang="es-AR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??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ü"/>
                            <a:tabLst/>
                            <a:defRPr/>
                          </a:pPr>
                          <a:r>
                            <a:rPr lang="es-AR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??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ü"/>
                            <a:tabLst/>
                            <a:defRPr/>
                          </a:pPr>
                          <a:r>
                            <a:rPr lang="es-AR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??</a:t>
                          </a:r>
                          <a:endParaRPr lang="es-A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468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9104279"/>
                  </p:ext>
                </p:extLst>
              </p:nvPr>
            </p:nvGraphicFramePr>
            <p:xfrm>
              <a:off x="457200" y="2990672"/>
              <a:ext cx="7916092" cy="1787434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3696787">
                      <a:extLst>
                        <a:ext uri="{9D8B030D-6E8A-4147-A177-3AD203B41FA5}">
                          <a16:colId xmlns:a16="http://schemas.microsoft.com/office/drawing/2014/main" val="3525697509"/>
                        </a:ext>
                      </a:extLst>
                    </a:gridCol>
                    <a:gridCol w="1502230">
                      <a:extLst>
                        <a:ext uri="{9D8B030D-6E8A-4147-A177-3AD203B41FA5}">
                          <a16:colId xmlns:a16="http://schemas.microsoft.com/office/drawing/2014/main" val="3413399178"/>
                        </a:ext>
                      </a:extLst>
                    </a:gridCol>
                    <a:gridCol w="1606730">
                      <a:extLst>
                        <a:ext uri="{9D8B030D-6E8A-4147-A177-3AD203B41FA5}">
                          <a16:colId xmlns:a16="http://schemas.microsoft.com/office/drawing/2014/main" val="553621970"/>
                        </a:ext>
                      </a:extLst>
                    </a:gridCol>
                    <a:gridCol w="1110345">
                      <a:extLst>
                        <a:ext uri="{9D8B030D-6E8A-4147-A177-3AD203B41FA5}">
                          <a16:colId xmlns:a16="http://schemas.microsoft.com/office/drawing/2014/main" val="2553894395"/>
                        </a:ext>
                      </a:extLst>
                    </a:gridCol>
                  </a:tblGrid>
                  <a:tr h="405674">
                    <a:tc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Búsqueda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Inserción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Borrado</a:t>
                          </a:r>
                          <a:endParaRPr lang="es-A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8611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Arreglo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dirty="0" err="1" smtClean="0"/>
                            <a:t>cualquiera</a:t>
                          </a:r>
                          <a:r>
                            <a:rPr lang="en-US" dirty="0" smtClean="0"/>
                            <a:t>,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desordenado</a:t>
                          </a:r>
                          <a:r>
                            <a:rPr lang="en-US" baseline="0" dirty="0" smtClean="0"/>
                            <a:t>)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Wingdings" panose="05000000000000000000" pitchFamily="2" charset="2"/>
                            <a:buChar char="û"/>
                          </a:pPr>
                          <a:r>
                            <a:rPr lang="es-AR" dirty="0">
                              <a:solidFill>
                                <a:srgbClr val="FF0000"/>
                              </a:solidFill>
                              <a:sym typeface="Wingdings" panose="05000000000000000000" pitchFamily="2" charset="2"/>
                            </a:rPr>
                            <a:t>O(n)</a:t>
                          </a:r>
                          <a:endParaRPr lang="es-AR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r>
                            <a:rPr lang="es-AR" dirty="0" smtClean="0">
                              <a:solidFill>
                                <a:srgbClr val="00B050"/>
                              </a:solidFill>
                              <a:sym typeface="Wingdings" panose="05000000000000000000" pitchFamily="2" charset="2"/>
                            </a:rPr>
                            <a:t> O(1</a:t>
                          </a:r>
                          <a:r>
                            <a:rPr lang="es-AR" dirty="0">
                              <a:solidFill>
                                <a:srgbClr val="00B050"/>
                              </a:solidFill>
                              <a:sym typeface="Wingdings" panose="05000000000000000000" pitchFamily="2" charset="2"/>
                            </a:rPr>
                            <a:t>)</a:t>
                          </a:r>
                          <a:endParaRPr lang="es-AR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û"/>
                            <a:tabLst/>
                            <a:defRPr/>
                          </a:pPr>
                          <a:r>
                            <a:rPr lang="es-AR" dirty="0">
                              <a:solidFill>
                                <a:srgbClr val="FF0000"/>
                              </a:solidFill>
                              <a:sym typeface="Wingdings" panose="05000000000000000000" pitchFamily="2" charset="2"/>
                            </a:rPr>
                            <a:t>O(n)</a:t>
                          </a:r>
                          <a:endParaRPr lang="es-AR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0611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Arreglo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baseline="0" dirty="0" err="1"/>
                            <a:t>ordenado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baseline="0" dirty="0" err="1"/>
                            <a:t>por</a:t>
                          </a:r>
                          <a:r>
                            <a:rPr lang="en-US" baseline="0" dirty="0"/>
                            <a:t> clave de </a:t>
                          </a:r>
                          <a:r>
                            <a:rPr lang="en-US" baseline="0" dirty="0" err="1"/>
                            <a:t>búsqueda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2"/>
                          <a:stretch>
                            <a:fillRect l="-247561" t="-126667" r="-182520" b="-7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dirty="0">
                              <a:solidFill>
                                <a:srgbClr val="FF0000"/>
                              </a:solidFill>
                              <a:sym typeface="Wingdings" panose="05000000000000000000" pitchFamily="2" charset="2"/>
                            </a:rPr>
                            <a:t>   O(n)</a:t>
                          </a:r>
                          <a:endParaRPr lang="es-AR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dirty="0">
                              <a:solidFill>
                                <a:srgbClr val="FF0000"/>
                              </a:solidFill>
                              <a:sym typeface="Wingdings" panose="05000000000000000000" pitchFamily="2" charset="2"/>
                            </a:rPr>
                            <a:t>  O(n)</a:t>
                          </a:r>
                          <a:endParaRPr lang="es-AR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  <a:p>
                          <a:endParaRPr lang="es-A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8054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Hashing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Wingdings" panose="05000000000000000000" pitchFamily="2" charset="2"/>
                            <a:buChar char="ü"/>
                          </a:pPr>
                          <a:r>
                            <a:rPr lang="es-AR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??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ü"/>
                            <a:tabLst/>
                            <a:defRPr/>
                          </a:pPr>
                          <a:r>
                            <a:rPr lang="es-AR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??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ü"/>
                            <a:tabLst/>
                            <a:defRPr/>
                          </a:pPr>
                          <a:r>
                            <a:rPr lang="es-AR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??</a:t>
                          </a:r>
                          <a:endParaRPr lang="es-A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468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6"/>
          <p:cNvSpPr/>
          <p:nvPr/>
        </p:nvSpPr>
        <p:spPr>
          <a:xfrm>
            <a:off x="4130040" y="3398251"/>
            <a:ext cx="4243252" cy="3352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angle 8"/>
          <p:cNvSpPr/>
          <p:nvPr/>
        </p:nvSpPr>
        <p:spPr>
          <a:xfrm>
            <a:off x="4130040" y="3747184"/>
            <a:ext cx="4243252" cy="6565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angle 9"/>
          <p:cNvSpPr/>
          <p:nvPr/>
        </p:nvSpPr>
        <p:spPr>
          <a:xfrm>
            <a:off x="4130040" y="4417426"/>
            <a:ext cx="4243252" cy="3352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803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 err="1"/>
              <a:t>Pareciera</a:t>
            </a:r>
            <a:r>
              <a:rPr lang="en-US" dirty="0"/>
              <a:t> que hashing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escenario</a:t>
            </a:r>
            <a:r>
              <a:rPr lang="en-US" dirty="0"/>
              <a:t> </a:t>
            </a:r>
            <a:r>
              <a:rPr lang="en-US" dirty="0" err="1"/>
              <a:t>propicio</a:t>
            </a:r>
            <a:r>
              <a:rPr lang="en-US" dirty="0"/>
              <a:t> para un </a:t>
            </a:r>
            <a:r>
              <a:rPr lang="en-US" dirty="0" err="1"/>
              <a:t>índice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Pero, ¿</a:t>
            </a:r>
            <a:r>
              <a:rPr lang="en-US" dirty="0" err="1"/>
              <a:t>Cómo</a:t>
            </a:r>
            <a:r>
              <a:rPr lang="en-US" dirty="0"/>
              <a:t> se </a:t>
            </a:r>
            <a:r>
              <a:rPr lang="en-US" dirty="0" err="1" smtClean="0"/>
              <a:t>comportaría</a:t>
            </a:r>
            <a:r>
              <a:rPr lang="en-US" dirty="0" smtClean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también</a:t>
            </a:r>
            <a:r>
              <a:rPr lang="en-US" dirty="0"/>
              <a:t> </a:t>
            </a:r>
            <a:r>
              <a:rPr lang="en-US" dirty="0" err="1"/>
              <a:t>precisamos</a:t>
            </a:r>
            <a:r>
              <a:rPr lang="en-US" dirty="0"/>
              <a:t> las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 smtClean="0"/>
              <a:t>típicas</a:t>
            </a:r>
            <a:r>
              <a:rPr lang="en-US" dirty="0" smtClean="0"/>
              <a:t> </a:t>
            </a:r>
            <a:r>
              <a:rPr lang="en-US" dirty="0" err="1" smtClean="0"/>
              <a:t>operaciones</a:t>
            </a:r>
            <a:r>
              <a:rPr lang="en-US" dirty="0" smtClean="0"/>
              <a:t> </a:t>
            </a:r>
            <a:r>
              <a:rPr lang="en-US" dirty="0"/>
              <a:t>de un </a:t>
            </a:r>
            <a:r>
              <a:rPr lang="en-US" dirty="0" err="1" smtClean="0"/>
              <a:t>índice</a:t>
            </a:r>
            <a:r>
              <a:rPr lang="en-US" dirty="0" smtClean="0"/>
              <a:t>: </a:t>
            </a:r>
            <a:endParaRPr lang="en-US" dirty="0"/>
          </a:p>
          <a:p>
            <a:pPr marL="0" indent="0" algn="just">
              <a:buNone/>
            </a:pPr>
            <a:r>
              <a:rPr lang="en-US" dirty="0" err="1">
                <a:solidFill>
                  <a:srgbClr val="C00000"/>
                </a:solidFill>
              </a:rPr>
              <a:t>Búsqueda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rangos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C00000"/>
                </a:solidFill>
              </a:rPr>
              <a:t>Devolver</a:t>
            </a:r>
            <a:r>
              <a:rPr lang="en-US" dirty="0">
                <a:solidFill>
                  <a:srgbClr val="C00000"/>
                </a:solidFill>
              </a:rPr>
              <a:t> el </a:t>
            </a:r>
            <a:r>
              <a:rPr lang="en-US" dirty="0" err="1">
                <a:solidFill>
                  <a:srgbClr val="C00000"/>
                </a:solidFill>
              </a:rPr>
              <a:t>máximo</a:t>
            </a:r>
            <a:r>
              <a:rPr lang="en-US" dirty="0">
                <a:solidFill>
                  <a:srgbClr val="C00000"/>
                </a:solidFill>
              </a:rPr>
              <a:t>/</a:t>
            </a:r>
            <a:r>
              <a:rPr lang="en-US" dirty="0" err="1">
                <a:solidFill>
                  <a:srgbClr val="C00000"/>
                </a:solidFill>
              </a:rPr>
              <a:t>mínimo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elemento</a:t>
            </a:r>
            <a:endParaRPr lang="en-US" dirty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Ej</a:t>
            </a:r>
            <a:r>
              <a:rPr lang="en-US" dirty="0"/>
              <a:t>: </a:t>
            </a:r>
            <a:r>
              <a:rPr lang="en-US" dirty="0" err="1"/>
              <a:t>buscar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alumnos</a:t>
            </a:r>
            <a:r>
              <a:rPr lang="en-US" dirty="0"/>
              <a:t> que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legajos</a:t>
            </a:r>
            <a:r>
              <a:rPr lang="en-US" dirty="0"/>
              <a:t> entre 1000 y 2000. </a:t>
            </a:r>
          </a:p>
          <a:p>
            <a:pPr marL="0" indent="0" algn="just">
              <a:buNone/>
            </a:pPr>
            <a:r>
              <a:rPr lang="en-US" dirty="0" err="1"/>
              <a:t>Ej</a:t>
            </a:r>
            <a:r>
              <a:rPr lang="en-US" dirty="0"/>
              <a:t>: </a:t>
            </a:r>
            <a:r>
              <a:rPr lang="en-US" dirty="0" err="1"/>
              <a:t>cuál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máxima</a:t>
            </a:r>
            <a:r>
              <a:rPr lang="en-US" dirty="0"/>
              <a:t> </a:t>
            </a:r>
            <a:r>
              <a:rPr lang="en-US" dirty="0" err="1"/>
              <a:t>edad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5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 hay </a:t>
            </a:r>
            <a:r>
              <a:rPr lang="en-US" dirty="0" err="1"/>
              <a:t>estructuras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perfectas. </a:t>
            </a:r>
            <a:r>
              <a:rPr lang="en-US" dirty="0" err="1"/>
              <a:t>Dependen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necesarios</a:t>
            </a: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En</a:t>
            </a:r>
            <a:r>
              <a:rPr lang="en-US" dirty="0"/>
              <a:t> general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objetivos</a:t>
            </a:r>
            <a:r>
              <a:rPr lang="en-US" dirty="0"/>
              <a:t> se </a:t>
            </a:r>
            <a:r>
              <a:rPr lang="en-US" dirty="0" err="1"/>
              <a:t>contraponen</a:t>
            </a:r>
            <a:r>
              <a:rPr lang="en-US" dirty="0"/>
              <a:t> y hay que </a:t>
            </a:r>
            <a:r>
              <a:rPr lang="en-US" dirty="0" err="1"/>
              <a:t>buscar</a:t>
            </a:r>
            <a:r>
              <a:rPr lang="en-US" dirty="0"/>
              <a:t> un trade-off.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Como nada </a:t>
            </a:r>
            <a:r>
              <a:rPr lang="en-US" dirty="0" err="1"/>
              <a:t>es</a:t>
            </a:r>
            <a:r>
              <a:rPr lang="en-US" dirty="0"/>
              <a:t> perfecto,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comenzar</a:t>
            </a:r>
            <a:r>
              <a:rPr lang="en-US" dirty="0"/>
              <a:t> </a:t>
            </a:r>
            <a:r>
              <a:rPr lang="en-US" dirty="0" err="1"/>
              <a:t>analizando</a:t>
            </a:r>
            <a:r>
              <a:rPr lang="en-US" dirty="0"/>
              <a:t> el </a:t>
            </a:r>
            <a:r>
              <a:rPr lang="en-US" dirty="0" err="1"/>
              <a:t>comportamiento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b="1" dirty="0" err="1"/>
              <a:t>arreglos</a:t>
            </a:r>
            <a:r>
              <a:rPr lang="en-US" b="1" dirty="0"/>
              <a:t> </a:t>
            </a:r>
            <a:r>
              <a:rPr lang="en-US" b="1" dirty="0" err="1"/>
              <a:t>ordenados</a:t>
            </a:r>
            <a:r>
              <a:rPr lang="en-US" b="1" dirty="0"/>
              <a:t> </a:t>
            </a:r>
            <a:r>
              <a:rPr lang="en-US" b="1" dirty="0" err="1"/>
              <a:t>por</a:t>
            </a:r>
            <a:r>
              <a:rPr lang="en-US" b="1" dirty="0"/>
              <a:t> clave de </a:t>
            </a:r>
            <a:r>
              <a:rPr lang="en-US" b="1" dirty="0" err="1"/>
              <a:t>búsqueda</a:t>
            </a:r>
            <a:r>
              <a:rPr lang="en-US" dirty="0"/>
              <a:t>…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7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ordenados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6240" y="1967232"/>
                <a:ext cx="8229600" cy="438912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¿</a:t>
                </a:r>
                <a:r>
                  <a:rPr lang="en-US" sz="2400" dirty="0" err="1"/>
                  <a:t>Por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qué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dijimos</a:t>
                </a:r>
                <a:r>
                  <a:rPr lang="en-US" sz="2400" dirty="0"/>
                  <a:t> que la </a:t>
                </a:r>
                <a:r>
                  <a:rPr lang="en-US" sz="2400" dirty="0" err="1"/>
                  <a:t>búsqueda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puntual</a:t>
                </a:r>
                <a:r>
                  <a:rPr lang="en-US" sz="2400" dirty="0"/>
                  <a:t> </a:t>
                </a:r>
                <a:r>
                  <a:rPr lang="en-US" sz="2400" dirty="0" err="1"/>
                  <a:t>es</a:t>
                </a:r>
                <a:r>
                  <a:rPr lang="en-US" sz="2400" dirty="0"/>
                  <a:t> </a:t>
                </a:r>
                <a:r>
                  <a:rPr lang="en-US" sz="2400" dirty="0" smtClean="0">
                    <a:solidFill>
                      <a:schemeClr val="accent1"/>
                    </a:solidFill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AR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s-AR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400" dirty="0" smtClean="0">
                    <a:solidFill>
                      <a:schemeClr val="accent1"/>
                    </a:solidFill>
                  </a:rPr>
                  <a:t>)</a:t>
                </a:r>
                <a:r>
                  <a:rPr lang="en-US" sz="2400" dirty="0" smtClean="0"/>
                  <a:t>?</a:t>
                </a:r>
                <a:endParaRPr lang="en-US" sz="2400" dirty="0"/>
              </a:p>
              <a:p>
                <a:pPr marL="0" indent="0" algn="just">
                  <a:buNone/>
                </a:pPr>
                <a:r>
                  <a:rPr lang="en-US" sz="2400" dirty="0" err="1"/>
                  <a:t>Veamos</a:t>
                </a:r>
                <a:r>
                  <a:rPr lang="en-US" sz="2400" dirty="0"/>
                  <a:t> el </a:t>
                </a:r>
                <a:r>
                  <a:rPr lang="en-US" sz="2400" dirty="0" err="1"/>
                  <a:t>algoritmo</a:t>
                </a:r>
                <a:r>
                  <a:rPr lang="en-US" sz="2400" dirty="0"/>
                  <a:t> que </a:t>
                </a:r>
                <a:r>
                  <a:rPr lang="en-US" sz="2400" dirty="0" err="1"/>
                  <a:t>toma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ventaja</a:t>
                </a:r>
                <a:r>
                  <a:rPr lang="en-US" sz="2400" dirty="0"/>
                  <a:t> de </a:t>
                </a:r>
                <a:r>
                  <a:rPr lang="en-US" sz="2400" dirty="0" err="1"/>
                  <a:t>estar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ordenado</a:t>
                </a:r>
                <a:r>
                  <a:rPr lang="en-US" sz="2400" dirty="0"/>
                  <a:t>.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Se llama “</a:t>
                </a:r>
                <a:r>
                  <a:rPr lang="en-US" sz="2400" dirty="0" err="1"/>
                  <a:t>búsqueda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binaria</a:t>
                </a:r>
                <a:r>
                  <a:rPr lang="en-US" sz="2400" dirty="0"/>
                  <a:t>”.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Lo </a:t>
                </a:r>
                <a:r>
                  <a:rPr lang="en-US" sz="2400" dirty="0" err="1"/>
                  <a:t>mostramos</a:t>
                </a:r>
                <a:r>
                  <a:rPr lang="en-US" sz="2400" dirty="0"/>
                  <a:t> para claves </a:t>
                </a:r>
                <a:r>
                  <a:rPr lang="en-US" sz="2400" dirty="0" err="1"/>
                  <a:t>numéricas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enteras</a:t>
                </a:r>
                <a:r>
                  <a:rPr lang="en-US" sz="2400" dirty="0"/>
                  <a:t> de </a:t>
                </a:r>
                <a:r>
                  <a:rPr lang="en-US" sz="2400" dirty="0" err="1"/>
                  <a:t>tipo</a:t>
                </a:r>
                <a:r>
                  <a:rPr lang="en-US" sz="2400" dirty="0"/>
                  <a:t> long.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240" y="1967232"/>
                <a:ext cx="8229600" cy="4389120"/>
              </a:xfrm>
              <a:blipFill>
                <a:blip r:embed="rId2"/>
                <a:stretch>
                  <a:fillRect l="-1111" t="-11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352182"/>
              </p:ext>
            </p:extLst>
          </p:nvPr>
        </p:nvGraphicFramePr>
        <p:xfrm>
          <a:off x="4552280" y="4768596"/>
          <a:ext cx="1792938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97646">
                  <a:extLst>
                    <a:ext uri="{9D8B030D-6E8A-4147-A177-3AD203B41FA5}">
                      <a16:colId xmlns:a16="http://schemas.microsoft.com/office/drawing/2014/main" val="4203060505"/>
                    </a:ext>
                  </a:extLst>
                </a:gridCol>
                <a:gridCol w="597646">
                  <a:extLst>
                    <a:ext uri="{9D8B030D-6E8A-4147-A177-3AD203B41FA5}">
                      <a16:colId xmlns:a16="http://schemas.microsoft.com/office/drawing/2014/main" val="2024691229"/>
                    </a:ext>
                  </a:extLst>
                </a:gridCol>
                <a:gridCol w="597646">
                  <a:extLst>
                    <a:ext uri="{9D8B030D-6E8A-4147-A177-3AD203B41FA5}">
                      <a16:colId xmlns:a16="http://schemas.microsoft.com/office/drawing/2014/main" val="3411239329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34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42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766273"/>
                  </a:ext>
                </a:extLst>
              </a:tr>
            </a:tbl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/>
              <a:t>Busco el 34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89782"/>
              </p:ext>
            </p:extLst>
          </p:nvPr>
        </p:nvGraphicFramePr>
        <p:xfrm>
          <a:off x="457200" y="2524760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93824"/>
              </p:ext>
            </p:extLst>
          </p:nvPr>
        </p:nvGraphicFramePr>
        <p:xfrm>
          <a:off x="4552280" y="2524760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3966880" y="2367280"/>
            <a:ext cx="605120" cy="685800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208211"/>
              </p:ext>
            </p:extLst>
          </p:nvPr>
        </p:nvGraphicFramePr>
        <p:xfrm>
          <a:off x="4552280" y="3573272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6345219" y="3444240"/>
            <a:ext cx="605120" cy="685800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ounded Rectangle 13"/>
          <p:cNvSpPr/>
          <p:nvPr/>
        </p:nvSpPr>
        <p:spPr>
          <a:xfrm>
            <a:off x="5146189" y="4621784"/>
            <a:ext cx="605120" cy="66649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62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Buscando</a:t>
            </a:r>
            <a:r>
              <a:rPr lang="en-US" dirty="0"/>
              <a:t> </a:t>
            </a:r>
            <a:r>
              <a:rPr lang="en-US" dirty="0" err="1"/>
              <a:t>apariciones</a:t>
            </a:r>
            <a:r>
              <a:rPr lang="en-US" dirty="0"/>
              <a:t>…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 err="1"/>
              <a:t>Cuando</a:t>
            </a:r>
            <a:r>
              <a:rPr lang="en-US" dirty="0"/>
              <a:t> se </a:t>
            </a:r>
            <a:r>
              <a:rPr lang="en-US" dirty="0" err="1" smtClean="0"/>
              <a:t>busca</a:t>
            </a:r>
            <a:r>
              <a:rPr lang="en-US" dirty="0" smtClean="0"/>
              <a:t> </a:t>
            </a:r>
            <a:r>
              <a:rPr lang="en-US" dirty="0" err="1"/>
              <a:t>una</a:t>
            </a:r>
            <a:r>
              <a:rPr lang="en-US" dirty="0"/>
              <a:t>/</a:t>
            </a:r>
            <a:r>
              <a:rPr lang="en-US" dirty="0" err="1"/>
              <a:t>múltiples</a:t>
            </a:r>
            <a:r>
              <a:rPr lang="en-US" dirty="0"/>
              <a:t> </a:t>
            </a:r>
            <a:r>
              <a:rPr lang="en-US" dirty="0" err="1"/>
              <a:t>apariciones</a:t>
            </a:r>
            <a:r>
              <a:rPr lang="en-US" dirty="0"/>
              <a:t> de un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conjunto</a:t>
            </a:r>
            <a:r>
              <a:rPr lang="en-US" dirty="0"/>
              <a:t>,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proceder</a:t>
            </a:r>
            <a:r>
              <a:rPr lang="en-US" dirty="0"/>
              <a:t> de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formas</a:t>
            </a:r>
            <a:r>
              <a:rPr lang="en-US" dirty="0"/>
              <a:t>:</a:t>
            </a:r>
          </a:p>
          <a:p>
            <a:pPr marL="514350" indent="-514350" algn="just">
              <a:buAutoNum type="alphaLcParenR"/>
            </a:pPr>
            <a:r>
              <a:rPr lang="en-US" dirty="0" err="1"/>
              <a:t>Dejar</a:t>
            </a:r>
            <a:r>
              <a:rPr lang="en-US" dirty="0"/>
              <a:t> la </a:t>
            </a:r>
            <a:r>
              <a:rPr lang="en-US" dirty="0" err="1"/>
              <a:t>colección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e </a:t>
            </a:r>
            <a:r>
              <a:rPr lang="en-US" dirty="0" err="1"/>
              <a:t>ingeniárselas</a:t>
            </a:r>
            <a:r>
              <a:rPr lang="en-US" dirty="0"/>
              <a:t> para </a:t>
            </a:r>
            <a:r>
              <a:rPr lang="en-US" dirty="0" err="1"/>
              <a:t>navegar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ella</a:t>
            </a:r>
            <a:r>
              <a:rPr lang="en-US" dirty="0"/>
              <a:t>. Ese </a:t>
            </a:r>
            <a:r>
              <a:rPr lang="en-US" dirty="0" err="1"/>
              <a:t>fue</a:t>
            </a:r>
            <a:r>
              <a:rPr lang="en-US" dirty="0"/>
              <a:t> el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algoritmos</a:t>
            </a:r>
            <a:r>
              <a:rPr lang="en-US" dirty="0"/>
              <a:t> Naïve y de KMP. </a:t>
            </a:r>
            <a:r>
              <a:rPr lang="en-US" dirty="0" err="1"/>
              <a:t>En</a:t>
            </a:r>
            <a:r>
              <a:rPr lang="en-US" dirty="0"/>
              <a:t> ese </a:t>
            </a:r>
            <a:r>
              <a:rPr lang="en-US" dirty="0" err="1"/>
              <a:t>caso</a:t>
            </a:r>
            <a:r>
              <a:rPr lang="en-US" dirty="0"/>
              <a:t>, el “</a:t>
            </a:r>
            <a:r>
              <a:rPr lang="en-US" dirty="0" err="1"/>
              <a:t>texto</a:t>
            </a:r>
            <a:r>
              <a:rPr lang="en-US" dirty="0"/>
              <a:t>”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colección</a:t>
            </a:r>
            <a:r>
              <a:rPr lang="en-US" dirty="0"/>
              <a:t> de </a:t>
            </a:r>
            <a:r>
              <a:rPr lang="en-US" dirty="0" err="1"/>
              <a:t>caracteres</a:t>
            </a:r>
            <a:r>
              <a:rPr lang="en-US" dirty="0"/>
              <a:t> y no se </a:t>
            </a:r>
            <a:r>
              <a:rPr lang="en-US" dirty="0" err="1"/>
              <a:t>modifica</a:t>
            </a:r>
            <a:r>
              <a:rPr lang="en-US" dirty="0"/>
              <a:t> para que no se </a:t>
            </a:r>
            <a:r>
              <a:rPr lang="en-US" dirty="0" err="1"/>
              <a:t>pierda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semántica</a:t>
            </a:r>
            <a:r>
              <a:rPr lang="en-US" dirty="0"/>
              <a:t>.</a:t>
            </a:r>
          </a:p>
          <a:p>
            <a:pPr marL="514350" indent="-514350" algn="just">
              <a:buAutoNum type="alphaLcParenR"/>
            </a:pPr>
            <a:r>
              <a:rPr lang="en-US" dirty="0" err="1"/>
              <a:t>Generar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auxiliar</a:t>
            </a:r>
            <a:r>
              <a:rPr lang="en-US" dirty="0"/>
              <a:t>, </a:t>
            </a:r>
            <a:r>
              <a:rPr lang="en-US" dirty="0" err="1"/>
              <a:t>llamada</a:t>
            </a:r>
            <a:r>
              <a:rPr lang="en-US" dirty="0"/>
              <a:t> </a:t>
            </a:r>
            <a:r>
              <a:rPr lang="en-US" b="1" i="1" dirty="0" err="1"/>
              <a:t>índice</a:t>
            </a:r>
            <a:r>
              <a:rPr lang="en-US" dirty="0"/>
              <a:t>,  que </a:t>
            </a:r>
            <a:r>
              <a:rPr lang="en-US" dirty="0" err="1"/>
              <a:t>facilite</a:t>
            </a:r>
            <a:r>
              <a:rPr lang="en-US" dirty="0"/>
              <a:t> la </a:t>
            </a:r>
            <a:r>
              <a:rPr lang="en-US" dirty="0" err="1"/>
              <a:t>búsqueda</a:t>
            </a:r>
            <a:r>
              <a:rPr lang="en-US" dirty="0"/>
              <a:t>. Ese </a:t>
            </a:r>
            <a:r>
              <a:rPr lang="en-US" dirty="0" err="1"/>
              <a:t>fue</a:t>
            </a:r>
            <a:r>
              <a:rPr lang="en-US" dirty="0"/>
              <a:t> el </a:t>
            </a:r>
            <a:r>
              <a:rPr lang="en-US" dirty="0" err="1"/>
              <a:t>caso</a:t>
            </a:r>
            <a:r>
              <a:rPr lang="en-US" dirty="0"/>
              <a:t> del </a:t>
            </a:r>
            <a:r>
              <a:rPr lang="en-US" b="1" i="1" dirty="0" err="1"/>
              <a:t>archivo</a:t>
            </a:r>
            <a:r>
              <a:rPr lang="en-US" b="1" i="1" dirty="0"/>
              <a:t> </a:t>
            </a:r>
            <a:r>
              <a:rPr lang="en-US" b="1" i="1" dirty="0" err="1"/>
              <a:t>invertido</a:t>
            </a:r>
            <a:r>
              <a:rPr lang="en-US" dirty="0"/>
              <a:t>. Los </a:t>
            </a:r>
            <a:r>
              <a:rPr lang="en-US" dirty="0" err="1"/>
              <a:t>documentos</a:t>
            </a:r>
            <a:r>
              <a:rPr lang="en-US" dirty="0"/>
              <a:t> no se </a:t>
            </a:r>
            <a:r>
              <a:rPr lang="en-US" dirty="0" err="1"/>
              <a:t>modifican</a:t>
            </a:r>
            <a:r>
              <a:rPr lang="en-US" dirty="0"/>
              <a:t> para que no </a:t>
            </a:r>
            <a:r>
              <a:rPr lang="en-US" dirty="0" err="1"/>
              <a:t>pierda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semántica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se </a:t>
            </a:r>
            <a:r>
              <a:rPr lang="en-US" dirty="0" err="1"/>
              <a:t>crea</a:t>
            </a:r>
            <a:r>
              <a:rPr lang="en-US" dirty="0"/>
              <a:t> un </a:t>
            </a:r>
            <a:r>
              <a:rPr lang="en-US" b="1" i="1" dirty="0" err="1"/>
              <a:t>índice</a:t>
            </a:r>
            <a:r>
              <a:rPr lang="en-US" b="1" i="1" dirty="0"/>
              <a:t>. S</a:t>
            </a:r>
            <a:r>
              <a:rPr lang="en-US" dirty="0"/>
              <a:t>e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dicho</a:t>
            </a:r>
            <a:r>
              <a:rPr lang="en-US" dirty="0"/>
              <a:t> </a:t>
            </a:r>
            <a:r>
              <a:rPr lang="en-US" b="1" i="1" dirty="0" err="1"/>
              <a:t>índice</a:t>
            </a:r>
            <a:r>
              <a:rPr lang="en-US" b="1" i="1" dirty="0"/>
              <a:t>. </a:t>
            </a:r>
            <a:r>
              <a:rPr lang="en-US" dirty="0"/>
              <a:t>Si la </a:t>
            </a:r>
            <a:r>
              <a:rPr lang="en-US" dirty="0" err="1"/>
              <a:t>búsqueda</a:t>
            </a:r>
            <a:r>
              <a:rPr lang="en-US" dirty="0"/>
              <a:t> </a:t>
            </a:r>
            <a:r>
              <a:rPr lang="en-US" dirty="0" err="1"/>
              <a:t>resulta</a:t>
            </a:r>
            <a:r>
              <a:rPr lang="en-US" dirty="0"/>
              <a:t> </a:t>
            </a:r>
            <a:r>
              <a:rPr lang="en-US" dirty="0" err="1"/>
              <a:t>exitosa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él</a:t>
            </a:r>
            <a:r>
              <a:rPr lang="en-US" dirty="0"/>
              <a:t>, </a:t>
            </a:r>
            <a:r>
              <a:rPr lang="en-US" dirty="0" err="1"/>
              <a:t>entonces</a:t>
            </a:r>
            <a:r>
              <a:rPr lang="en-US" dirty="0"/>
              <a:t> se </a:t>
            </a:r>
            <a:r>
              <a:rPr lang="en-US" dirty="0" err="1"/>
              <a:t>llega</a:t>
            </a:r>
            <a:r>
              <a:rPr lang="en-US" dirty="0"/>
              <a:t> al </a:t>
            </a:r>
            <a:r>
              <a:rPr lang="en-US" dirty="0" err="1"/>
              <a:t>documento</a:t>
            </a:r>
            <a:r>
              <a:rPr lang="en-US" dirty="0"/>
              <a:t>.</a:t>
            </a:r>
            <a:endParaRPr lang="es-AR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0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AR" smtClean="0"/>
              <a:t>¿Cómo </a:t>
            </a:r>
            <a:r>
              <a:rPr lang="es-AR" dirty="0" smtClean="0"/>
              <a:t>calcular complejidades en </a:t>
            </a:r>
            <a:r>
              <a:rPr lang="es-AR" smtClean="0"/>
              <a:t>algoritmos recursivos?</a:t>
            </a:r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 smtClean="0"/>
              <a:t>En </a:t>
            </a:r>
            <a:r>
              <a:rPr lang="es-AR" dirty="0" err="1" smtClean="0"/>
              <a:t>Pgm</a:t>
            </a:r>
            <a:r>
              <a:rPr lang="es-AR" dirty="0" smtClean="0"/>
              <a:t> imperativa y POO han usado la técnica de programación </a:t>
            </a:r>
            <a:r>
              <a:rPr lang="es-AR" b="1" dirty="0" smtClean="0"/>
              <a:t>Divide y Triunfarás (Divide and </a:t>
            </a:r>
            <a:r>
              <a:rPr lang="es-AR" b="1" dirty="0" err="1" smtClean="0"/>
              <a:t>Conquer</a:t>
            </a:r>
            <a:r>
              <a:rPr lang="es-AR" b="1" dirty="0" smtClean="0"/>
              <a:t>)</a:t>
            </a:r>
            <a:r>
              <a:rPr lang="es-AR" dirty="0" smtClean="0"/>
              <a:t>:</a:t>
            </a:r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smtClean="0"/>
              <a:t>La solución de un problema de tamaño de entrada N se </a:t>
            </a:r>
            <a:r>
              <a:rPr lang="es-AR" b="1" dirty="0" smtClean="0"/>
              <a:t>divide en problemas de tamaño menor </a:t>
            </a:r>
            <a:r>
              <a:rPr lang="es-AR" dirty="0" smtClean="0"/>
              <a:t>hasta que la solución es trivial. Finalmente, </a:t>
            </a:r>
            <a:r>
              <a:rPr lang="es-AR" b="1" dirty="0" smtClean="0"/>
              <a:t>se combinan los resultados parciales </a:t>
            </a:r>
            <a:r>
              <a:rPr lang="es-AR" dirty="0" smtClean="0"/>
              <a:t>para dar solución al problema original.</a:t>
            </a:r>
          </a:p>
          <a:p>
            <a:pPr marL="0" indent="0">
              <a:buNone/>
            </a:pPr>
            <a:endParaRPr lang="es-AR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7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 smtClean="0"/>
              <a:t>Típicamente, puede plantearse con un algoritmo recursivo. 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¿Ejemplos? </a:t>
            </a:r>
          </a:p>
          <a:p>
            <a:pPr marL="0" indent="0">
              <a:buNone/>
            </a:pPr>
            <a:r>
              <a:rPr lang="es-AR" dirty="0" smtClean="0"/>
              <a:t>Los números de </a:t>
            </a:r>
            <a:r>
              <a:rPr lang="es-AR" dirty="0"/>
              <a:t>F</a:t>
            </a:r>
            <a:r>
              <a:rPr lang="es-AR" dirty="0" smtClean="0"/>
              <a:t>ibonacci para  N &gt;= 0</a:t>
            </a:r>
            <a:endParaRPr lang="es-AR" dirty="0"/>
          </a:p>
          <a:p>
            <a:pPr marL="0" indent="0">
              <a:buNone/>
            </a:pPr>
            <a:r>
              <a:rPr lang="es-AR" dirty="0" smtClean="0"/>
              <a:t>		N 				si  N &lt;= 1  </a:t>
            </a:r>
          </a:p>
          <a:p>
            <a:pPr marL="0" indent="0">
              <a:buNone/>
            </a:pPr>
            <a:r>
              <a:rPr lang="es-AR" dirty="0" err="1"/>
              <a:t>Fibo</a:t>
            </a:r>
            <a:r>
              <a:rPr lang="es-AR" dirty="0"/>
              <a:t>(N) =</a:t>
            </a:r>
          </a:p>
          <a:p>
            <a:pPr marL="0" indent="0">
              <a:buNone/>
            </a:pPr>
            <a:r>
              <a:rPr lang="es-AR" dirty="0" smtClean="0"/>
              <a:t>		</a:t>
            </a:r>
            <a:r>
              <a:rPr lang="es-AR" dirty="0" err="1" smtClean="0"/>
              <a:t>Fibo</a:t>
            </a:r>
            <a:r>
              <a:rPr lang="es-AR" dirty="0" smtClean="0"/>
              <a:t>(N-1) + </a:t>
            </a:r>
            <a:r>
              <a:rPr lang="es-AR" dirty="0" err="1" smtClean="0"/>
              <a:t>Fibo</a:t>
            </a:r>
            <a:r>
              <a:rPr lang="es-AR" dirty="0" smtClean="0"/>
              <a:t>(N-2) 	si N &gt; 1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</a:t>
            </a:fld>
            <a:endParaRPr lang="en-US"/>
          </a:p>
        </p:txBody>
      </p:sp>
      <p:sp>
        <p:nvSpPr>
          <p:cNvPr id="5" name="Abrir llave 4"/>
          <p:cNvSpPr/>
          <p:nvPr/>
        </p:nvSpPr>
        <p:spPr>
          <a:xfrm>
            <a:off x="1933303" y="4322265"/>
            <a:ext cx="300445" cy="13454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097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Teorema Maestro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s-AR" dirty="0" smtClean="0"/>
                  <a:t>Si una fórmula recurrente puede expresarse genéricamente así: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r>
                  <a:rPr lang="es-AR" dirty="0" smtClean="0"/>
                  <a:t>T(N) = </a:t>
                </a:r>
                <a:r>
                  <a:rPr lang="es-AR" dirty="0"/>
                  <a:t>a  *  T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s-AR" dirty="0"/>
                  <a:t>)       </a:t>
                </a:r>
                <a:r>
                  <a:rPr lang="es-AR" dirty="0" smtClean="0"/>
                  <a:t>   +      </a:t>
                </a:r>
                <a:r>
                  <a:rPr lang="es-AR" dirty="0"/>
                  <a:t>c  *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s-AR" dirty="0" smtClean="0"/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r>
                  <a:rPr lang="es-AR" dirty="0" smtClean="0"/>
                  <a:t>Donde:</a:t>
                </a:r>
              </a:p>
              <a:p>
                <a:pPr marL="0" indent="0">
                  <a:buNone/>
                </a:pPr>
                <a:r>
                  <a:rPr lang="es-AR" dirty="0" smtClean="0"/>
                  <a:t>N es el tamaño de entrada del problema</a:t>
                </a:r>
              </a:p>
              <a:p>
                <a:pPr marL="0" indent="0">
                  <a:buNone/>
                </a:pPr>
                <a:r>
                  <a:rPr lang="es-AR" dirty="0" smtClean="0"/>
                  <a:t>a </a:t>
                </a:r>
                <a:r>
                  <a:rPr lang="es-AR" dirty="0" smtClean="0">
                    <a:sym typeface="Symbol" panose="05050102010706020507" pitchFamily="18" charset="2"/>
                  </a:rPr>
                  <a:t>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𝑁</m:t>
                        </m:r>
                      </m:e>
                      <m:sub>
                        <m:r>
                          <a:rPr lang="es-AR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≥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AR" dirty="0" smtClean="0"/>
                  <a:t>     (¿cuántas invocaciones recursivas realiza ese paso?)</a:t>
                </a:r>
              </a:p>
              <a:p>
                <a:pPr marL="0" indent="0">
                  <a:buNone/>
                </a:pPr>
                <a:r>
                  <a:rPr lang="es-AR" dirty="0" smtClean="0"/>
                  <a:t>b </a:t>
                </a:r>
                <a:r>
                  <a:rPr lang="es-AR" dirty="0">
                    <a:sym typeface="Symbol" panose="05050102010706020507" pitchFamily="18" charset="2"/>
                  </a:rPr>
                  <a:t>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𝑁</m:t>
                        </m:r>
                      </m:e>
                      <m:sub>
                        <m:r>
                          <a:rPr lang="es-AR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&gt;</m:t>
                        </m:r>
                        <m:r>
                          <a:rPr lang="es-A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AR" dirty="0" smtClean="0">
                    <a:sym typeface="Symbol" panose="05050102010706020507" pitchFamily="18" charset="2"/>
                  </a:rPr>
                  <a:t>     (mide tasa en que se reduce el tamaño del input)</a:t>
                </a:r>
              </a:p>
              <a:p>
                <a:pPr marL="0" indent="0">
                  <a:buNone/>
                </a:pPr>
                <a:r>
                  <a:rPr lang="es-AR" dirty="0" smtClean="0"/>
                  <a:t>c </a:t>
                </a:r>
                <a:r>
                  <a:rPr lang="es-AR" dirty="0">
                    <a:sym typeface="Symbol" panose="05050102010706020507" pitchFamily="18" charset="2"/>
                  </a:rPr>
                  <a:t>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AR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R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&gt;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     </m:t>
                    </m:r>
                  </m:oMath>
                </a14:m>
                <a:endParaRPr lang="es-AR" dirty="0" smtClean="0"/>
              </a:p>
              <a:p>
                <a:pPr marL="0" indent="0">
                  <a:buNone/>
                </a:pPr>
                <a:r>
                  <a:rPr lang="es-AR" dirty="0" smtClean="0"/>
                  <a:t>d </a:t>
                </a:r>
                <a:r>
                  <a:rPr lang="es-AR" dirty="0">
                    <a:sym typeface="Symbol" panose="05050102010706020507" pitchFamily="18" charset="2"/>
                  </a:rPr>
                  <a:t>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A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R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≥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AR" dirty="0" smtClean="0"/>
                  <a:t>      </a:t>
                </a:r>
                <a:endParaRPr lang="es-AR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80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</a:t>
            </a:fld>
            <a:endParaRPr lang="en-US"/>
          </a:p>
        </p:txBody>
      </p:sp>
      <p:sp>
        <p:nvSpPr>
          <p:cNvPr id="5" name="Rectángulo redondeado 4"/>
          <p:cNvSpPr/>
          <p:nvPr/>
        </p:nvSpPr>
        <p:spPr>
          <a:xfrm>
            <a:off x="1466306" y="2455815"/>
            <a:ext cx="1920239" cy="144997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Invocación recursiva que divide en </a:t>
            </a:r>
            <a:r>
              <a:rPr lang="es-AR" dirty="0" err="1" smtClean="0"/>
              <a:t>subproblemas</a:t>
            </a:r>
            <a:endParaRPr lang="es-AR" dirty="0"/>
          </a:p>
        </p:txBody>
      </p:sp>
      <p:sp>
        <p:nvSpPr>
          <p:cNvPr id="6" name="Rectángulo redondeado 5"/>
          <p:cNvSpPr/>
          <p:nvPr/>
        </p:nvSpPr>
        <p:spPr>
          <a:xfrm>
            <a:off x="3807822" y="2455815"/>
            <a:ext cx="1920239" cy="144997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Combinación de soluciones parciales</a:t>
            </a:r>
            <a:endParaRPr lang="es-AR" dirty="0"/>
          </a:p>
        </p:txBody>
      </p:sp>
      <p:sp>
        <p:nvSpPr>
          <p:cNvPr id="7" name="CuadroTexto 6"/>
          <p:cNvSpPr txBox="1"/>
          <p:nvPr/>
        </p:nvSpPr>
        <p:spPr>
          <a:xfrm>
            <a:off x="4114800" y="2965268"/>
            <a:ext cx="65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lIns="0" tIns="0" rIns="0" bIns="0" rtlCol="0">
            <a:spAutoFit/>
          </a:bodyPr>
          <a:lstStyle/>
          <a:p>
            <a:endParaRPr lang="es-AR" dirty="0" err="1" smtClean="0"/>
          </a:p>
        </p:txBody>
      </p:sp>
    </p:spTree>
    <p:extLst>
      <p:ext uri="{BB962C8B-B14F-4D97-AF65-F5344CB8AC3E}">
        <p14:creationId xmlns:p14="http://schemas.microsoft.com/office/powerpoint/2010/main" val="313858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s-AR" dirty="0" smtClean="0"/>
                  <a:t>Si una fórmula recurrente puede expresarse genéricamente así: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r>
                  <a:rPr lang="es-AR" dirty="0" smtClean="0"/>
                  <a:t>T(N) = a  *  T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s-AR" dirty="0" smtClean="0"/>
                  <a:t>)       +      c  *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b="0" i="1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s-AR" dirty="0" smtClean="0"/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r>
                  <a:rPr lang="es-AR" dirty="0" smtClean="0">
                    <a:solidFill>
                      <a:srgbClr val="00B050"/>
                    </a:solidFill>
                  </a:rPr>
                  <a:t>Entonces la complejidad O grande está dada por los siguientes 3 casos (c no cuenta):</a:t>
                </a:r>
              </a:p>
              <a:p>
                <a:r>
                  <a:rPr lang="es-AR" dirty="0" smtClean="0">
                    <a:solidFill>
                      <a:srgbClr val="00B050"/>
                    </a:solidFill>
                  </a:rPr>
                  <a:t>Si  a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A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AR" dirty="0" smtClean="0">
                    <a:solidFill>
                      <a:srgbClr val="00B050"/>
                    </a:solidFill>
                  </a:rPr>
                  <a:t>  entonces el algoritmo es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AR" dirty="0" smtClean="0">
                    <a:solidFill>
                      <a:srgbClr val="00B050"/>
                    </a:solidFill>
                  </a:rPr>
                  <a:t>)</a:t>
                </a:r>
              </a:p>
              <a:p>
                <a:r>
                  <a:rPr lang="es-AR" dirty="0" smtClean="0">
                    <a:solidFill>
                      <a:srgbClr val="00B050"/>
                    </a:solidFill>
                  </a:rPr>
                  <a:t>Si  </a:t>
                </a:r>
                <a:r>
                  <a:rPr lang="es-AR" dirty="0">
                    <a:solidFill>
                      <a:srgbClr val="00B050"/>
                    </a:solidFill>
                  </a:rPr>
                  <a:t>a </a:t>
                </a:r>
                <a:r>
                  <a:rPr lang="es-AR" dirty="0" smtClean="0">
                    <a:solidFill>
                      <a:srgbClr val="00B050"/>
                    </a:solidFill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AR" dirty="0">
                    <a:solidFill>
                      <a:srgbClr val="00B050"/>
                    </a:solidFill>
                  </a:rPr>
                  <a:t>  entonces el algoritmo es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AR" dirty="0" smtClean="0">
                    <a:solidFill>
                      <a:srgbClr val="00B050"/>
                    </a:solidFill>
                  </a:rPr>
                  <a:t> *  log N)</a:t>
                </a:r>
                <a:endParaRPr lang="es-AR" dirty="0">
                  <a:solidFill>
                    <a:srgbClr val="00B050"/>
                  </a:solidFill>
                </a:endParaRPr>
              </a:p>
              <a:p>
                <a:r>
                  <a:rPr lang="es-AR" dirty="0" smtClean="0">
                    <a:solidFill>
                      <a:srgbClr val="00B050"/>
                    </a:solidFill>
                  </a:rPr>
                  <a:t>Si  </a:t>
                </a:r>
                <a:r>
                  <a:rPr lang="es-AR" dirty="0">
                    <a:solidFill>
                      <a:srgbClr val="00B050"/>
                    </a:solidFill>
                  </a:rPr>
                  <a:t>a </a:t>
                </a:r>
                <a:r>
                  <a:rPr lang="es-AR" dirty="0" smtClean="0">
                    <a:solidFill>
                      <a:srgbClr val="00B050"/>
                    </a:solidFill>
                  </a:rPr>
                  <a:t>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AR" dirty="0">
                    <a:solidFill>
                      <a:srgbClr val="00B050"/>
                    </a:solidFill>
                  </a:rPr>
                  <a:t>  entonces el algoritmo es O</a:t>
                </a:r>
                <a:r>
                  <a:rPr lang="es-AR" dirty="0" smtClean="0">
                    <a:solidFill>
                      <a:srgbClr val="00B05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s-AR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s-AR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AR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s-A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s-A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s-AR" dirty="0" smtClean="0">
                    <a:solidFill>
                      <a:srgbClr val="00B050"/>
                    </a:solidFill>
                  </a:rPr>
                  <a:t>)</a:t>
                </a:r>
                <a:endParaRPr lang="es-AR" dirty="0">
                  <a:solidFill>
                    <a:srgbClr val="00B050"/>
                  </a:solidFill>
                </a:endParaRPr>
              </a:p>
              <a:p>
                <a:endParaRPr lang="es-AR" dirty="0"/>
              </a:p>
              <a:p>
                <a:endParaRPr lang="es-AR" dirty="0" smtClean="0"/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944" r="-88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2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El Teorema Maestro es una herramienta muy útil para resolver recurrencias.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8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Ejemplo 1: ¿Se podrá aplicar a Fibonacci?</a:t>
            </a:r>
          </a:p>
          <a:p>
            <a:pPr marL="0" indent="0">
              <a:buNone/>
            </a:pPr>
            <a:r>
              <a:rPr lang="es-AR" dirty="0"/>
              <a:t>		N 				si  N &lt;= 1  </a:t>
            </a:r>
          </a:p>
          <a:p>
            <a:pPr marL="0" indent="0">
              <a:buNone/>
            </a:pPr>
            <a:r>
              <a:rPr lang="es-AR" dirty="0" err="1"/>
              <a:t>Fibo</a:t>
            </a:r>
            <a:r>
              <a:rPr lang="es-AR" dirty="0"/>
              <a:t>(N) =</a:t>
            </a:r>
          </a:p>
          <a:p>
            <a:pPr marL="0" indent="0">
              <a:buNone/>
            </a:pPr>
            <a:r>
              <a:rPr lang="es-AR" dirty="0"/>
              <a:t>		</a:t>
            </a:r>
            <a:r>
              <a:rPr lang="es-AR" dirty="0" err="1"/>
              <a:t>Fibo</a:t>
            </a:r>
            <a:r>
              <a:rPr lang="es-AR" dirty="0"/>
              <a:t>(N-1) + </a:t>
            </a:r>
            <a:r>
              <a:rPr lang="es-AR" dirty="0" err="1"/>
              <a:t>Fibo</a:t>
            </a:r>
            <a:r>
              <a:rPr lang="es-AR" dirty="0"/>
              <a:t>(N-2) 	si N &gt;= </a:t>
            </a:r>
            <a:r>
              <a:rPr lang="es-AR" dirty="0" smtClean="0"/>
              <a:t>1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err="1" smtClean="0"/>
              <a:t>Rta</a:t>
            </a:r>
            <a:r>
              <a:rPr lang="es-AR" dirty="0" smtClean="0"/>
              <a:t>. Times(N) = Times(N-1) + Times(N-2) + 4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26</a:t>
            </a:fld>
            <a:endParaRPr lang="en-US"/>
          </a:p>
        </p:txBody>
      </p:sp>
      <p:sp>
        <p:nvSpPr>
          <p:cNvPr id="5" name="Abrir llave 4"/>
          <p:cNvSpPr/>
          <p:nvPr/>
        </p:nvSpPr>
        <p:spPr>
          <a:xfrm>
            <a:off x="1920240" y="2493465"/>
            <a:ext cx="300445" cy="13454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61" y="4251688"/>
            <a:ext cx="3612969" cy="1522608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6788331" y="4893865"/>
            <a:ext cx="1136469" cy="1645049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O(1)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8795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Times(N)= Times(N-1) + Times(N-2) + 4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¿Cuáles son las constantes a, b, c, y d? ¿Qué caso aplica? ¿Cuál es la complejidad O grande?</a:t>
            </a:r>
          </a:p>
          <a:p>
            <a:pPr marL="0" indent="0">
              <a:buNone/>
            </a:pPr>
            <a:endParaRPr lang="es-AR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s-AR" dirty="0" smtClean="0">
                <a:solidFill>
                  <a:srgbClr val="C00000"/>
                </a:solidFill>
              </a:rPr>
              <a:t>No.</a:t>
            </a:r>
            <a:r>
              <a:rPr lang="es-AR" dirty="0" smtClean="0"/>
              <a:t> No hay  b&gt;= 1 que divida N/b. Tenemos que buscar otra forma de calcular su complejidad temporal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27</a:t>
            </a:fld>
            <a:endParaRPr lang="en-US"/>
          </a:p>
        </p:txBody>
      </p:sp>
      <p:sp>
        <p:nvSpPr>
          <p:cNvPr id="6" name="Rectángulo redondeado 5"/>
          <p:cNvSpPr/>
          <p:nvPr/>
        </p:nvSpPr>
        <p:spPr>
          <a:xfrm>
            <a:off x="404949" y="4075611"/>
            <a:ext cx="8281851" cy="13585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???</a:t>
            </a:r>
            <a:endParaRPr lang="es-AR" dirty="0"/>
          </a:p>
        </p:txBody>
      </p:sp>
      <p:sp>
        <p:nvSpPr>
          <p:cNvPr id="8" name="Elipse 7"/>
          <p:cNvSpPr/>
          <p:nvPr/>
        </p:nvSpPr>
        <p:spPr>
          <a:xfrm>
            <a:off x="5991496" y="1040440"/>
            <a:ext cx="1136469" cy="1645049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O(1)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0363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28</a:t>
            </a:fld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457200" y="1935480"/>
            <a:ext cx="8321040" cy="44208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AR" dirty="0" smtClean="0"/>
              <a:t>En general, la </a:t>
            </a:r>
            <a:r>
              <a:rPr lang="es-AR" b="1" dirty="0" smtClean="0"/>
              <a:t>Técnica Divide y Triunfarás </a:t>
            </a:r>
            <a:r>
              <a:rPr lang="es-AR" dirty="0" smtClean="0"/>
              <a:t>procede de la siguiente forma: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dirty="0" smtClean="0"/>
              <a:t>Divide el problema en </a:t>
            </a:r>
            <a:r>
              <a:rPr lang="es-AR" dirty="0" err="1" smtClean="0"/>
              <a:t>subproblemas</a:t>
            </a:r>
            <a:r>
              <a:rPr lang="es-AR" dirty="0" smtClean="0"/>
              <a:t> de un </a:t>
            </a:r>
            <a:r>
              <a:rPr lang="es-AR" b="1" dirty="0" smtClean="0"/>
              <a:t>mismo tamaño</a:t>
            </a:r>
            <a:r>
              <a:rPr lang="es-AR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dirty="0" smtClean="0"/>
              <a:t>Resuelve cada </a:t>
            </a:r>
            <a:r>
              <a:rPr lang="es-AR" dirty="0" err="1" smtClean="0"/>
              <a:t>subproblema</a:t>
            </a:r>
            <a:r>
              <a:rPr lang="es-AR" dirty="0" smtClean="0"/>
              <a:t> en forma independiente, por recursión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dirty="0" smtClean="0"/>
              <a:t>Combina los resultados parciales para dar solución final.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A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AR" dirty="0" smtClean="0"/>
          </a:p>
          <a:p>
            <a:pPr algn="just"/>
            <a:r>
              <a:rPr lang="es-AR" dirty="0" smtClean="0"/>
              <a:t>Cuando esto ocurre, puede aplicarse el </a:t>
            </a:r>
            <a:r>
              <a:rPr lang="es-AR" b="1" dirty="0" smtClean="0"/>
              <a:t>Teorema Maestro</a:t>
            </a:r>
            <a:r>
              <a:rPr lang="es-AR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AR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9896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Ejemplo 2: ¿Se podrá aplicar a </a:t>
            </a:r>
            <a:r>
              <a:rPr lang="es-AR" b="1" dirty="0" smtClean="0"/>
              <a:t>búsqueda binaria</a:t>
            </a:r>
            <a:r>
              <a:rPr lang="es-AR" dirty="0" smtClean="0"/>
              <a:t> en arreglo ordenado?</a:t>
            </a:r>
          </a:p>
          <a:p>
            <a:pPr marL="0" indent="0">
              <a:buNone/>
            </a:pPr>
            <a:r>
              <a:rPr lang="es-AR" dirty="0" smtClean="0"/>
              <a:t>Podríamos comenzar garantizando que todo llega bien al algoritmo de búsqueda binaria, pero el cálculo lo tenemos que aplicar al algoritmo recurrente</a:t>
            </a:r>
            <a:r>
              <a:rPr lang="es-AR" dirty="0"/>
              <a:t>	</a:t>
            </a:r>
            <a:r>
              <a:rPr lang="es-AR" dirty="0" smtClean="0"/>
              <a:t> (no acá):</a:t>
            </a:r>
            <a:r>
              <a:rPr lang="es-AR" dirty="0"/>
              <a:t>	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29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547" y="4183064"/>
            <a:ext cx="60579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6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índices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/>
              <a:t>Siendo</a:t>
            </a:r>
            <a:r>
              <a:rPr lang="en-US" dirty="0"/>
              <a:t> el </a:t>
            </a:r>
            <a:r>
              <a:rPr lang="en-US" dirty="0" err="1"/>
              <a:t>índice</a:t>
            </a:r>
            <a:r>
              <a:rPr lang="en-US" dirty="0"/>
              <a:t> la </a:t>
            </a:r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auxiliar</a:t>
            </a:r>
            <a:r>
              <a:rPr lang="en-US" dirty="0"/>
              <a:t> que se </a:t>
            </a:r>
            <a:r>
              <a:rPr lang="en-US" dirty="0" err="1"/>
              <a:t>utiliza</a:t>
            </a:r>
            <a:r>
              <a:rPr lang="en-US" dirty="0"/>
              <a:t> para </a:t>
            </a:r>
            <a:r>
              <a:rPr lang="en-US" dirty="0" err="1"/>
              <a:t>encontrar</a:t>
            </a:r>
            <a:r>
              <a:rPr lang="en-US" dirty="0"/>
              <a:t> un </a:t>
            </a:r>
            <a:r>
              <a:rPr lang="en-US" dirty="0" err="1"/>
              <a:t>elemento</a:t>
            </a:r>
            <a:r>
              <a:rPr lang="en-US" dirty="0"/>
              <a:t>, </a:t>
            </a:r>
            <a:r>
              <a:rPr lang="en-US" dirty="0" err="1"/>
              <a:t>entonces</a:t>
            </a:r>
            <a:r>
              <a:rPr lang="en-US" dirty="0"/>
              <a:t> la </a:t>
            </a:r>
            <a:r>
              <a:rPr lang="en-US" b="1" dirty="0" err="1"/>
              <a:t>búsqueda</a:t>
            </a:r>
            <a:r>
              <a:rPr lang="en-US" b="1" dirty="0"/>
              <a:t> </a:t>
            </a:r>
            <a:r>
              <a:rPr lang="en-US" b="1" dirty="0" err="1"/>
              <a:t>sobre</a:t>
            </a:r>
            <a:r>
              <a:rPr lang="en-US" b="1" dirty="0"/>
              <a:t> la </a:t>
            </a:r>
            <a:r>
              <a:rPr lang="en-US" b="1" dirty="0" err="1"/>
              <a:t>mismo</a:t>
            </a:r>
            <a:r>
              <a:rPr lang="en-US" b="1" dirty="0"/>
              <a:t> </a:t>
            </a:r>
            <a:r>
              <a:rPr lang="en-US" b="1" dirty="0" err="1"/>
              <a:t>debe</a:t>
            </a:r>
            <a:r>
              <a:rPr lang="en-US" b="1" dirty="0"/>
              <a:t> </a:t>
            </a:r>
            <a:r>
              <a:rPr lang="en-US" b="1" dirty="0" err="1"/>
              <a:t>ser</a:t>
            </a:r>
            <a:r>
              <a:rPr lang="en-US" b="1" dirty="0"/>
              <a:t> </a:t>
            </a:r>
            <a:r>
              <a:rPr lang="en-US" b="1" dirty="0" err="1"/>
              <a:t>muy</a:t>
            </a:r>
            <a:r>
              <a:rPr lang="en-US" b="1" dirty="0"/>
              <a:t> </a:t>
            </a:r>
            <a:r>
              <a:rPr lang="en-US" b="1" dirty="0" err="1"/>
              <a:t>eficiente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 smtClean="0"/>
              <a:t>Índice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definición</a:t>
            </a:r>
            <a:r>
              <a:rPr lang="en-US" dirty="0"/>
              <a:t>)</a:t>
            </a:r>
          </a:p>
          <a:p>
            <a:pPr marL="0" indent="0" algn="just">
              <a:buNone/>
            </a:pPr>
            <a:r>
              <a:rPr lang="en-US" dirty="0" err="1"/>
              <a:t>Estructura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que </a:t>
            </a:r>
            <a:r>
              <a:rPr lang="en-US" dirty="0" err="1"/>
              <a:t>facilita</a:t>
            </a:r>
            <a:r>
              <a:rPr lang="en-US" dirty="0"/>
              <a:t> la </a:t>
            </a:r>
            <a:r>
              <a:rPr lang="en-US" dirty="0" err="1"/>
              <a:t>búsqueda</a:t>
            </a:r>
            <a:r>
              <a:rPr lang="en-US" dirty="0"/>
              <a:t> (lookup).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0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sz="2400" dirty="0" smtClean="0"/>
              <a:t>La parte recurrente podría programarse así: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sz="2200" dirty="0" smtClean="0"/>
          </a:p>
          <a:p>
            <a:pPr marL="0" indent="0">
              <a:buNone/>
            </a:pPr>
            <a:r>
              <a:rPr lang="es-AR" sz="2200" dirty="0" smtClean="0"/>
              <a:t>O sea, Times(N)=  Times(N/2)   +  6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30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205" y="2279876"/>
            <a:ext cx="6076652" cy="2657884"/>
          </a:xfrm>
          <a:prstGeom prst="rect">
            <a:avLst/>
          </a:prstGeom>
        </p:spPr>
      </p:pic>
      <p:sp>
        <p:nvSpPr>
          <p:cNvPr id="9" name="Proceso 8"/>
          <p:cNvSpPr/>
          <p:nvPr/>
        </p:nvSpPr>
        <p:spPr>
          <a:xfrm>
            <a:off x="1809205" y="3793239"/>
            <a:ext cx="5081451" cy="888274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2 recursiones excluyentes.</a:t>
            </a:r>
          </a:p>
          <a:p>
            <a:pPr algn="ctr"/>
            <a:r>
              <a:rPr lang="es-AR" dirty="0" smtClean="0"/>
              <a:t>El tamaño se divide a la mitad</a:t>
            </a:r>
            <a:endParaRPr lang="es-AR" dirty="0"/>
          </a:p>
        </p:txBody>
      </p:sp>
      <p:sp>
        <p:nvSpPr>
          <p:cNvPr id="10" name="Proceso 9"/>
          <p:cNvSpPr/>
          <p:nvPr/>
        </p:nvSpPr>
        <p:spPr>
          <a:xfrm>
            <a:off x="457200" y="5753055"/>
            <a:ext cx="8338457" cy="55465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4994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sz="2200" dirty="0" smtClean="0"/>
              <a:t>¿Cuáles </a:t>
            </a:r>
            <a:r>
              <a:rPr lang="es-AR" sz="2200" dirty="0"/>
              <a:t>son las constantes a, b, c, y d? ¿Qué caso aplica? ¿Cuál es la complejidad O grande</a:t>
            </a:r>
            <a:r>
              <a:rPr lang="es-AR" sz="2200" dirty="0" smtClean="0"/>
              <a:t>?</a:t>
            </a:r>
          </a:p>
          <a:p>
            <a:pPr marL="0" indent="0">
              <a:buNone/>
            </a:pPr>
            <a:r>
              <a:rPr lang="es-AR" sz="2200" dirty="0" err="1" smtClean="0"/>
              <a:t>Rta</a:t>
            </a:r>
            <a:r>
              <a:rPr lang="es-AR" sz="2200" dirty="0" smtClean="0"/>
              <a:t>: a= 1 (parte recursiva son invocaciones excluyentes), b= 2 (divido por la mitad),  c (no cuenta) y d = 0 (no depende de N afuera de la recursión)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31</a:t>
            </a:fld>
            <a:endParaRPr lang="en-US"/>
          </a:p>
        </p:txBody>
      </p:sp>
      <p:sp>
        <p:nvSpPr>
          <p:cNvPr id="8" name="Proceso 7"/>
          <p:cNvSpPr/>
          <p:nvPr/>
        </p:nvSpPr>
        <p:spPr>
          <a:xfrm>
            <a:off x="348343" y="5038430"/>
            <a:ext cx="8338457" cy="128617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796834" y="2059798"/>
            <a:ext cx="71279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O sea, Times(N)=  Times(N/2)   +  6                                </a:t>
            </a:r>
          </a:p>
        </p:txBody>
      </p:sp>
      <p:sp>
        <p:nvSpPr>
          <p:cNvPr id="9" name="Elipse 8"/>
          <p:cNvSpPr/>
          <p:nvPr/>
        </p:nvSpPr>
        <p:spPr>
          <a:xfrm>
            <a:off x="4097382" y="975186"/>
            <a:ext cx="1136469" cy="1645049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O(1)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197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AR" dirty="0" smtClean="0"/>
                  <a:t>Entonces la complejidad O grande está dada por los siguientes 3 casos (c no cuenta):</a:t>
                </a:r>
              </a:p>
              <a:p>
                <a:r>
                  <a:rPr lang="es-AR" dirty="0" smtClean="0"/>
                  <a:t>Si  a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AR" dirty="0" smtClean="0"/>
                  <a:t>  entonces el algoritmo es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b="0" i="1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AR" dirty="0" smtClean="0"/>
                  <a:t>)</a:t>
                </a:r>
              </a:p>
              <a:p>
                <a:r>
                  <a:rPr lang="es-AR" dirty="0" smtClean="0"/>
                  <a:t>Si  </a:t>
                </a:r>
                <a:r>
                  <a:rPr lang="es-AR" dirty="0"/>
                  <a:t>a </a:t>
                </a:r>
                <a:r>
                  <a:rPr lang="es-AR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AR" dirty="0"/>
                  <a:t>  entonces el algoritmo es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AR" dirty="0" smtClean="0"/>
                  <a:t> *  log N)</a:t>
                </a:r>
                <a:endParaRPr lang="es-AR" dirty="0"/>
              </a:p>
              <a:p>
                <a:r>
                  <a:rPr lang="es-AR" dirty="0" smtClean="0"/>
                  <a:t>Si  </a:t>
                </a:r>
                <a:r>
                  <a:rPr lang="es-AR" dirty="0"/>
                  <a:t>a </a:t>
                </a:r>
                <a:r>
                  <a:rPr lang="es-AR" dirty="0" smtClean="0"/>
                  <a:t>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AR" dirty="0"/>
                  <a:t>  entonces el algoritmo es O</a:t>
                </a:r>
                <a:r>
                  <a:rPr lang="es-AR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s-AR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s-A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AR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s-AR" dirty="0" smtClean="0"/>
                  <a:t>)</a:t>
                </a:r>
              </a:p>
              <a:p>
                <a:endParaRPr lang="es-AR" dirty="0"/>
              </a:p>
              <a:p>
                <a:pPr marL="0" indent="0">
                  <a:buNone/>
                </a:pPr>
                <a:r>
                  <a:rPr lang="es-AR" dirty="0" smtClean="0"/>
                  <a:t>En búsqueda binaria (a=1, b=2, d=0), ¿Cuál de ellos aplica? ¿Cuál es la complejidad O grande?</a:t>
                </a:r>
              </a:p>
              <a:p>
                <a:pPr marL="0" indent="0">
                  <a:buNone/>
                </a:pPr>
                <a:r>
                  <a:rPr lang="es-AR" dirty="0" err="1" smtClean="0"/>
                  <a:t>Rta</a:t>
                </a:r>
                <a:r>
                  <a:rPr lang="es-AR" dirty="0" smtClean="0"/>
                  <a:t>: caso 2, o sea </a:t>
                </a:r>
                <a:r>
                  <a:rPr lang="es-AR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s-AR" dirty="0"/>
                  <a:t> *  log N</a:t>
                </a:r>
                <a:r>
                  <a:rPr lang="es-AR" dirty="0" smtClean="0"/>
                  <a:t>) o sea, </a:t>
                </a:r>
                <a:r>
                  <a:rPr lang="es-AR" dirty="0" smtClean="0">
                    <a:solidFill>
                      <a:srgbClr val="00B050"/>
                    </a:solidFill>
                  </a:rPr>
                  <a:t>O(log </a:t>
                </a:r>
                <a:r>
                  <a:rPr lang="es-AR" dirty="0">
                    <a:solidFill>
                      <a:srgbClr val="00B050"/>
                    </a:solidFill>
                  </a:rPr>
                  <a:t>N)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endParaRPr lang="es-AR" dirty="0"/>
              </a:p>
              <a:p>
                <a:endParaRPr lang="es-AR" dirty="0" smtClean="0"/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8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32</a:t>
            </a:fld>
            <a:endParaRPr lang="en-US"/>
          </a:p>
        </p:txBody>
      </p:sp>
      <p:sp>
        <p:nvSpPr>
          <p:cNvPr id="5" name="Proceso 4"/>
          <p:cNvSpPr/>
          <p:nvPr/>
        </p:nvSpPr>
        <p:spPr>
          <a:xfrm>
            <a:off x="248195" y="5592811"/>
            <a:ext cx="8338457" cy="888274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4653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Hay otra alternativa al Master </a:t>
            </a:r>
            <a:r>
              <a:rPr lang="es-AR" dirty="0" err="1" smtClean="0"/>
              <a:t>Theorem</a:t>
            </a:r>
            <a:r>
              <a:rPr lang="es-AR" dirty="0" smtClean="0"/>
              <a:t>: el Algoritmo de Expansión recursiva. 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3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907160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Otra forma de encontrar la complejidad del algoritmo recursivo para búsqueda binaria:</a:t>
            </a:r>
          </a:p>
          <a:p>
            <a:pPr marL="0" indent="0">
              <a:buNone/>
            </a:pPr>
            <a:r>
              <a:rPr lang="es-AR" dirty="0" smtClean="0"/>
              <a:t>	</a:t>
            </a:r>
          </a:p>
          <a:p>
            <a:pPr marL="0" indent="0">
              <a:buNone/>
            </a:pPr>
            <a:r>
              <a:rPr lang="es-AR" dirty="0" smtClean="0"/>
              <a:t>	</a:t>
            </a:r>
            <a:endParaRPr lang="es-AR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191382" y="2764953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Times(N)</a:t>
            </a:r>
            <a:r>
              <a:rPr lang="es-AR" dirty="0"/>
              <a:t>	</a:t>
            </a:r>
          </a:p>
          <a:p>
            <a:endParaRPr lang="es-AR" dirty="0" err="1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4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847088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Otra forma de encontrar la complejidad del algoritmo recursivo para búsqueda binaria:</a:t>
            </a:r>
          </a:p>
          <a:p>
            <a:pPr marL="0" indent="0">
              <a:buNone/>
            </a:pPr>
            <a:r>
              <a:rPr lang="es-AR" dirty="0" smtClean="0"/>
              <a:t>	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35</a:t>
            </a:fld>
            <a:endParaRPr lang="en-US"/>
          </a:p>
        </p:txBody>
      </p:sp>
      <p:grpSp>
        <p:nvGrpSpPr>
          <p:cNvPr id="29" name="Grupo 28"/>
          <p:cNvGrpSpPr/>
          <p:nvPr/>
        </p:nvGrpSpPr>
        <p:grpSpPr>
          <a:xfrm>
            <a:off x="995440" y="2764953"/>
            <a:ext cx="2515808" cy="1379231"/>
            <a:chOff x="3986834" y="2712701"/>
            <a:chExt cx="2515808" cy="1379231"/>
          </a:xfrm>
        </p:grpSpPr>
        <p:grpSp>
          <p:nvGrpSpPr>
            <p:cNvPr id="23" name="Grupo 22"/>
            <p:cNvGrpSpPr/>
            <p:nvPr/>
          </p:nvGrpSpPr>
          <p:grpSpPr>
            <a:xfrm>
              <a:off x="3986834" y="2878698"/>
              <a:ext cx="2227267" cy="1213234"/>
              <a:chOff x="1110343" y="2978484"/>
              <a:chExt cx="2227267" cy="1213234"/>
            </a:xfrm>
          </p:grpSpPr>
          <p:sp>
            <p:nvSpPr>
              <p:cNvPr id="24" name="Flecha abajo 23"/>
              <p:cNvSpPr/>
              <p:nvPr/>
            </p:nvSpPr>
            <p:spPr>
              <a:xfrm>
                <a:off x="2011680" y="3184869"/>
                <a:ext cx="313509" cy="300446"/>
              </a:xfrm>
              <a:prstGeom prst="down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25" name="Conector recto 24"/>
              <p:cNvCxnSpPr/>
              <p:nvPr/>
            </p:nvCxnSpPr>
            <p:spPr>
              <a:xfrm>
                <a:off x="1110343" y="2978484"/>
                <a:ext cx="1802674" cy="52251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CuadroTexto 25"/>
              <p:cNvSpPr txBox="1"/>
              <p:nvPr/>
            </p:nvSpPr>
            <p:spPr>
              <a:xfrm>
                <a:off x="1306285" y="3545387"/>
                <a:ext cx="203132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Times(N/2)	</a:t>
                </a:r>
              </a:p>
              <a:p>
                <a:endParaRPr lang="es-AR" dirty="0" err="1" smtClean="0"/>
              </a:p>
            </p:txBody>
          </p:sp>
        </p:grpSp>
        <p:sp>
          <p:nvSpPr>
            <p:cNvPr id="27" name="CuadroTexto 26"/>
            <p:cNvSpPr txBox="1"/>
            <p:nvPr/>
          </p:nvSpPr>
          <p:spPr>
            <a:xfrm>
              <a:off x="4182776" y="2712701"/>
              <a:ext cx="231986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Times(N)</a:t>
              </a:r>
              <a:r>
                <a:rPr lang="es-AR" dirty="0"/>
                <a:t>	</a:t>
              </a:r>
              <a:r>
                <a:rPr lang="es-AR" dirty="0" smtClean="0"/>
                <a:t>+ 6</a:t>
              </a:r>
              <a:endParaRPr lang="es-AR" dirty="0"/>
            </a:p>
            <a:p>
              <a:endParaRPr lang="es-AR" dirty="0" err="1" smtClean="0"/>
            </a:p>
          </p:txBody>
        </p:sp>
      </p:grpSp>
      <p:sp>
        <p:nvSpPr>
          <p:cNvPr id="30" name="Forma libre 29"/>
          <p:cNvSpPr/>
          <p:nvPr/>
        </p:nvSpPr>
        <p:spPr>
          <a:xfrm>
            <a:off x="914291" y="2468880"/>
            <a:ext cx="2795560" cy="1802674"/>
          </a:xfrm>
          <a:custGeom>
            <a:avLst/>
            <a:gdLst>
              <a:gd name="connsiteX0" fmla="*/ 2024852 w 2795560"/>
              <a:gd name="connsiteY0" fmla="*/ 235131 h 1802674"/>
              <a:gd name="connsiteX1" fmla="*/ 1985663 w 2795560"/>
              <a:gd name="connsiteY1" fmla="*/ 300446 h 1802674"/>
              <a:gd name="connsiteX2" fmla="*/ 1946475 w 2795560"/>
              <a:gd name="connsiteY2" fmla="*/ 326571 h 1802674"/>
              <a:gd name="connsiteX3" fmla="*/ 1841972 w 2795560"/>
              <a:gd name="connsiteY3" fmla="*/ 378823 h 1802674"/>
              <a:gd name="connsiteX4" fmla="*/ 1711343 w 2795560"/>
              <a:gd name="connsiteY4" fmla="*/ 470263 h 1802674"/>
              <a:gd name="connsiteX5" fmla="*/ 1515400 w 2795560"/>
              <a:gd name="connsiteY5" fmla="*/ 496389 h 1802674"/>
              <a:gd name="connsiteX6" fmla="*/ 1463149 w 2795560"/>
              <a:gd name="connsiteY6" fmla="*/ 509451 h 1802674"/>
              <a:gd name="connsiteX7" fmla="*/ 1397835 w 2795560"/>
              <a:gd name="connsiteY7" fmla="*/ 522514 h 1802674"/>
              <a:gd name="connsiteX8" fmla="*/ 1319458 w 2795560"/>
              <a:gd name="connsiteY8" fmla="*/ 548640 h 1802674"/>
              <a:gd name="connsiteX9" fmla="*/ 1214955 w 2795560"/>
              <a:gd name="connsiteY9" fmla="*/ 574766 h 1802674"/>
              <a:gd name="connsiteX10" fmla="*/ 1162703 w 2795560"/>
              <a:gd name="connsiteY10" fmla="*/ 587829 h 1802674"/>
              <a:gd name="connsiteX11" fmla="*/ 1110452 w 2795560"/>
              <a:gd name="connsiteY11" fmla="*/ 600891 h 1802674"/>
              <a:gd name="connsiteX12" fmla="*/ 1071263 w 2795560"/>
              <a:gd name="connsiteY12" fmla="*/ 613954 h 1802674"/>
              <a:gd name="connsiteX13" fmla="*/ 1032075 w 2795560"/>
              <a:gd name="connsiteY13" fmla="*/ 640080 h 1802674"/>
              <a:gd name="connsiteX14" fmla="*/ 810006 w 2795560"/>
              <a:gd name="connsiteY14" fmla="*/ 666206 h 1802674"/>
              <a:gd name="connsiteX15" fmla="*/ 614063 w 2795560"/>
              <a:gd name="connsiteY15" fmla="*/ 679269 h 1802674"/>
              <a:gd name="connsiteX16" fmla="*/ 496498 w 2795560"/>
              <a:gd name="connsiteY16" fmla="*/ 705394 h 1802674"/>
              <a:gd name="connsiteX17" fmla="*/ 405058 w 2795560"/>
              <a:gd name="connsiteY17" fmla="*/ 731520 h 1802674"/>
              <a:gd name="connsiteX18" fmla="*/ 365869 w 2795560"/>
              <a:gd name="connsiteY18" fmla="*/ 757646 h 1802674"/>
              <a:gd name="connsiteX19" fmla="*/ 300555 w 2795560"/>
              <a:gd name="connsiteY19" fmla="*/ 822960 h 1802674"/>
              <a:gd name="connsiteX20" fmla="*/ 261366 w 2795560"/>
              <a:gd name="connsiteY20" fmla="*/ 862149 h 1802674"/>
              <a:gd name="connsiteX21" fmla="*/ 222178 w 2795560"/>
              <a:gd name="connsiteY21" fmla="*/ 888274 h 1802674"/>
              <a:gd name="connsiteX22" fmla="*/ 143800 w 2795560"/>
              <a:gd name="connsiteY22" fmla="*/ 966651 h 1802674"/>
              <a:gd name="connsiteX23" fmla="*/ 78486 w 2795560"/>
              <a:gd name="connsiteY23" fmla="*/ 1045029 h 1802674"/>
              <a:gd name="connsiteX24" fmla="*/ 39298 w 2795560"/>
              <a:gd name="connsiteY24" fmla="*/ 1071154 h 1802674"/>
              <a:gd name="connsiteX25" fmla="*/ 109 w 2795560"/>
              <a:gd name="connsiteY25" fmla="*/ 1149531 h 1802674"/>
              <a:gd name="connsiteX26" fmla="*/ 26235 w 2795560"/>
              <a:gd name="connsiteY26" fmla="*/ 1254034 h 1802674"/>
              <a:gd name="connsiteX27" fmla="*/ 39298 w 2795560"/>
              <a:gd name="connsiteY27" fmla="*/ 1293223 h 1802674"/>
              <a:gd name="connsiteX28" fmla="*/ 78486 w 2795560"/>
              <a:gd name="connsiteY28" fmla="*/ 1332411 h 1802674"/>
              <a:gd name="connsiteX29" fmla="*/ 130738 w 2795560"/>
              <a:gd name="connsiteY29" fmla="*/ 1358537 h 1802674"/>
              <a:gd name="connsiteX30" fmla="*/ 209115 w 2795560"/>
              <a:gd name="connsiteY30" fmla="*/ 1436914 h 1802674"/>
              <a:gd name="connsiteX31" fmla="*/ 274429 w 2795560"/>
              <a:gd name="connsiteY31" fmla="*/ 1515291 h 1802674"/>
              <a:gd name="connsiteX32" fmla="*/ 313618 w 2795560"/>
              <a:gd name="connsiteY32" fmla="*/ 1528354 h 1802674"/>
              <a:gd name="connsiteX33" fmla="*/ 431183 w 2795560"/>
              <a:gd name="connsiteY33" fmla="*/ 1619794 h 1802674"/>
              <a:gd name="connsiteX34" fmla="*/ 470372 w 2795560"/>
              <a:gd name="connsiteY34" fmla="*/ 1632857 h 1802674"/>
              <a:gd name="connsiteX35" fmla="*/ 587938 w 2795560"/>
              <a:gd name="connsiteY35" fmla="*/ 1711234 h 1802674"/>
              <a:gd name="connsiteX36" fmla="*/ 653252 w 2795560"/>
              <a:gd name="connsiteY36" fmla="*/ 1737360 h 1802674"/>
              <a:gd name="connsiteX37" fmla="*/ 692440 w 2795560"/>
              <a:gd name="connsiteY37" fmla="*/ 1763486 h 1802674"/>
              <a:gd name="connsiteX38" fmla="*/ 731629 w 2795560"/>
              <a:gd name="connsiteY38" fmla="*/ 1776549 h 1802674"/>
              <a:gd name="connsiteX39" fmla="*/ 836132 w 2795560"/>
              <a:gd name="connsiteY39" fmla="*/ 1802674 h 1802674"/>
              <a:gd name="connsiteX40" fmla="*/ 992886 w 2795560"/>
              <a:gd name="connsiteY40" fmla="*/ 1789611 h 1802674"/>
              <a:gd name="connsiteX41" fmla="*/ 1071263 w 2795560"/>
              <a:gd name="connsiteY41" fmla="*/ 1750423 h 1802674"/>
              <a:gd name="connsiteX42" fmla="*/ 1123515 w 2795560"/>
              <a:gd name="connsiteY42" fmla="*/ 1724297 h 1802674"/>
              <a:gd name="connsiteX43" fmla="*/ 1175766 w 2795560"/>
              <a:gd name="connsiteY43" fmla="*/ 1685109 h 1802674"/>
              <a:gd name="connsiteX44" fmla="*/ 1228018 w 2795560"/>
              <a:gd name="connsiteY44" fmla="*/ 1658983 h 1802674"/>
              <a:gd name="connsiteX45" fmla="*/ 1306395 w 2795560"/>
              <a:gd name="connsiteY45" fmla="*/ 1632857 h 1802674"/>
              <a:gd name="connsiteX46" fmla="*/ 1345583 w 2795560"/>
              <a:gd name="connsiteY46" fmla="*/ 1593669 h 1802674"/>
              <a:gd name="connsiteX47" fmla="*/ 1397835 w 2795560"/>
              <a:gd name="connsiteY47" fmla="*/ 1567543 h 1802674"/>
              <a:gd name="connsiteX48" fmla="*/ 1437023 w 2795560"/>
              <a:gd name="connsiteY48" fmla="*/ 1541417 h 1802674"/>
              <a:gd name="connsiteX49" fmla="*/ 1528463 w 2795560"/>
              <a:gd name="connsiteY49" fmla="*/ 1489166 h 1802674"/>
              <a:gd name="connsiteX50" fmla="*/ 1554589 w 2795560"/>
              <a:gd name="connsiteY50" fmla="*/ 1449977 h 1802674"/>
              <a:gd name="connsiteX51" fmla="*/ 1619903 w 2795560"/>
              <a:gd name="connsiteY51" fmla="*/ 1371600 h 1802674"/>
              <a:gd name="connsiteX52" fmla="*/ 1659092 w 2795560"/>
              <a:gd name="connsiteY52" fmla="*/ 1293223 h 1802674"/>
              <a:gd name="connsiteX53" fmla="*/ 1672155 w 2795560"/>
              <a:gd name="connsiteY53" fmla="*/ 1254034 h 1802674"/>
              <a:gd name="connsiteX54" fmla="*/ 1711343 w 2795560"/>
              <a:gd name="connsiteY54" fmla="*/ 1071154 h 1802674"/>
              <a:gd name="connsiteX55" fmla="*/ 1750532 w 2795560"/>
              <a:gd name="connsiteY55" fmla="*/ 992777 h 1802674"/>
              <a:gd name="connsiteX56" fmla="*/ 1789720 w 2795560"/>
              <a:gd name="connsiteY56" fmla="*/ 979714 h 1802674"/>
              <a:gd name="connsiteX57" fmla="*/ 1841972 w 2795560"/>
              <a:gd name="connsiteY57" fmla="*/ 953589 h 1802674"/>
              <a:gd name="connsiteX58" fmla="*/ 1894223 w 2795560"/>
              <a:gd name="connsiteY58" fmla="*/ 940526 h 1802674"/>
              <a:gd name="connsiteX59" fmla="*/ 1933412 w 2795560"/>
              <a:gd name="connsiteY59" fmla="*/ 927463 h 1802674"/>
              <a:gd name="connsiteX60" fmla="*/ 2220795 w 2795560"/>
              <a:gd name="connsiteY60" fmla="*/ 953589 h 1802674"/>
              <a:gd name="connsiteX61" fmla="*/ 2273046 w 2795560"/>
              <a:gd name="connsiteY61" fmla="*/ 979714 h 1802674"/>
              <a:gd name="connsiteX62" fmla="*/ 2351423 w 2795560"/>
              <a:gd name="connsiteY62" fmla="*/ 1005840 h 1802674"/>
              <a:gd name="connsiteX63" fmla="*/ 2612680 w 2795560"/>
              <a:gd name="connsiteY63" fmla="*/ 992777 h 1802674"/>
              <a:gd name="connsiteX64" fmla="*/ 2651869 w 2795560"/>
              <a:gd name="connsiteY64" fmla="*/ 979714 h 1802674"/>
              <a:gd name="connsiteX65" fmla="*/ 2743309 w 2795560"/>
              <a:gd name="connsiteY65" fmla="*/ 888274 h 1802674"/>
              <a:gd name="connsiteX66" fmla="*/ 2795560 w 2795560"/>
              <a:gd name="connsiteY66" fmla="*/ 809897 h 1802674"/>
              <a:gd name="connsiteX67" fmla="*/ 2782498 w 2795560"/>
              <a:gd name="connsiteY67" fmla="*/ 431074 h 1802674"/>
              <a:gd name="connsiteX68" fmla="*/ 2769435 w 2795560"/>
              <a:gd name="connsiteY68" fmla="*/ 378823 h 1802674"/>
              <a:gd name="connsiteX69" fmla="*/ 2743309 w 2795560"/>
              <a:gd name="connsiteY69" fmla="*/ 326571 h 1802674"/>
              <a:gd name="connsiteX70" fmla="*/ 2730246 w 2795560"/>
              <a:gd name="connsiteY70" fmla="*/ 274320 h 1802674"/>
              <a:gd name="connsiteX71" fmla="*/ 2691058 w 2795560"/>
              <a:gd name="connsiteY71" fmla="*/ 195943 h 1802674"/>
              <a:gd name="connsiteX72" fmla="*/ 2651869 w 2795560"/>
              <a:gd name="connsiteY72" fmla="*/ 169817 h 1802674"/>
              <a:gd name="connsiteX73" fmla="*/ 2625743 w 2795560"/>
              <a:gd name="connsiteY73" fmla="*/ 130629 h 1802674"/>
              <a:gd name="connsiteX74" fmla="*/ 2586555 w 2795560"/>
              <a:gd name="connsiteY74" fmla="*/ 117566 h 1802674"/>
              <a:gd name="connsiteX75" fmla="*/ 2547366 w 2795560"/>
              <a:gd name="connsiteY75" fmla="*/ 91440 h 1802674"/>
              <a:gd name="connsiteX76" fmla="*/ 2508178 w 2795560"/>
              <a:gd name="connsiteY76" fmla="*/ 78377 h 1802674"/>
              <a:gd name="connsiteX77" fmla="*/ 2468989 w 2795560"/>
              <a:gd name="connsiteY77" fmla="*/ 52251 h 1802674"/>
              <a:gd name="connsiteX78" fmla="*/ 2390612 w 2795560"/>
              <a:gd name="connsiteY78" fmla="*/ 26126 h 1802674"/>
              <a:gd name="connsiteX79" fmla="*/ 2351423 w 2795560"/>
              <a:gd name="connsiteY79" fmla="*/ 13063 h 1802674"/>
              <a:gd name="connsiteX80" fmla="*/ 2312235 w 2795560"/>
              <a:gd name="connsiteY80" fmla="*/ 0 h 1802674"/>
              <a:gd name="connsiteX81" fmla="*/ 2024852 w 2795560"/>
              <a:gd name="connsiteY81" fmla="*/ 13063 h 1802674"/>
              <a:gd name="connsiteX82" fmla="*/ 1985663 w 2795560"/>
              <a:gd name="connsiteY82" fmla="*/ 52251 h 1802674"/>
              <a:gd name="connsiteX83" fmla="*/ 2024852 w 2795560"/>
              <a:gd name="connsiteY83" fmla="*/ 156754 h 1802674"/>
              <a:gd name="connsiteX84" fmla="*/ 2064040 w 2795560"/>
              <a:gd name="connsiteY84" fmla="*/ 169817 h 1802674"/>
              <a:gd name="connsiteX85" fmla="*/ 2129355 w 2795560"/>
              <a:gd name="connsiteY85" fmla="*/ 222069 h 180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795560" h="1802674">
                <a:moveTo>
                  <a:pt x="2024852" y="235131"/>
                </a:moveTo>
                <a:cubicBezTo>
                  <a:pt x="2011789" y="256903"/>
                  <a:pt x="2002187" y="281169"/>
                  <a:pt x="1985663" y="300446"/>
                </a:cubicBezTo>
                <a:cubicBezTo>
                  <a:pt x="1975446" y="312366"/>
                  <a:pt x="1959250" y="317446"/>
                  <a:pt x="1946475" y="326571"/>
                </a:cubicBezTo>
                <a:cubicBezTo>
                  <a:pt x="1874736" y="377813"/>
                  <a:pt x="1919570" y="359423"/>
                  <a:pt x="1841972" y="378823"/>
                </a:cubicBezTo>
                <a:cubicBezTo>
                  <a:pt x="1821371" y="394273"/>
                  <a:pt x="1725959" y="467340"/>
                  <a:pt x="1711343" y="470263"/>
                </a:cubicBezTo>
                <a:cubicBezTo>
                  <a:pt x="1603119" y="491908"/>
                  <a:pt x="1668121" y="481117"/>
                  <a:pt x="1515400" y="496389"/>
                </a:cubicBezTo>
                <a:cubicBezTo>
                  <a:pt x="1497983" y="500743"/>
                  <a:pt x="1480674" y="505557"/>
                  <a:pt x="1463149" y="509451"/>
                </a:cubicBezTo>
                <a:cubicBezTo>
                  <a:pt x="1441475" y="514267"/>
                  <a:pt x="1419255" y="516672"/>
                  <a:pt x="1397835" y="522514"/>
                </a:cubicBezTo>
                <a:cubicBezTo>
                  <a:pt x="1371266" y="529760"/>
                  <a:pt x="1346175" y="541961"/>
                  <a:pt x="1319458" y="548640"/>
                </a:cubicBezTo>
                <a:lnTo>
                  <a:pt x="1214955" y="574766"/>
                </a:lnTo>
                <a:lnTo>
                  <a:pt x="1162703" y="587829"/>
                </a:lnTo>
                <a:cubicBezTo>
                  <a:pt x="1145286" y="592183"/>
                  <a:pt x="1127484" y="595214"/>
                  <a:pt x="1110452" y="600891"/>
                </a:cubicBezTo>
                <a:lnTo>
                  <a:pt x="1071263" y="613954"/>
                </a:lnTo>
                <a:cubicBezTo>
                  <a:pt x="1058200" y="622663"/>
                  <a:pt x="1046969" y="635115"/>
                  <a:pt x="1032075" y="640080"/>
                </a:cubicBezTo>
                <a:cubicBezTo>
                  <a:pt x="993148" y="653056"/>
                  <a:pt x="822296" y="665261"/>
                  <a:pt x="810006" y="666206"/>
                </a:cubicBezTo>
                <a:cubicBezTo>
                  <a:pt x="744739" y="671227"/>
                  <a:pt x="679377" y="674915"/>
                  <a:pt x="614063" y="679269"/>
                </a:cubicBezTo>
                <a:cubicBezTo>
                  <a:pt x="486605" y="711132"/>
                  <a:pt x="645786" y="672219"/>
                  <a:pt x="496498" y="705394"/>
                </a:cubicBezTo>
                <a:cubicBezTo>
                  <a:pt x="481429" y="708743"/>
                  <a:pt x="422515" y="722791"/>
                  <a:pt x="405058" y="731520"/>
                </a:cubicBezTo>
                <a:cubicBezTo>
                  <a:pt x="391016" y="738541"/>
                  <a:pt x="378932" y="748937"/>
                  <a:pt x="365869" y="757646"/>
                </a:cubicBezTo>
                <a:cubicBezTo>
                  <a:pt x="317971" y="829491"/>
                  <a:pt x="365869" y="768531"/>
                  <a:pt x="300555" y="822960"/>
                </a:cubicBezTo>
                <a:cubicBezTo>
                  <a:pt x="286363" y="834787"/>
                  <a:pt x="275558" y="850322"/>
                  <a:pt x="261366" y="862149"/>
                </a:cubicBezTo>
                <a:cubicBezTo>
                  <a:pt x="249305" y="872199"/>
                  <a:pt x="233912" y="877844"/>
                  <a:pt x="222178" y="888274"/>
                </a:cubicBezTo>
                <a:cubicBezTo>
                  <a:pt x="194563" y="912820"/>
                  <a:pt x="164294" y="935908"/>
                  <a:pt x="143800" y="966651"/>
                </a:cubicBezTo>
                <a:cubicBezTo>
                  <a:pt x="118111" y="1005185"/>
                  <a:pt x="116205" y="1013597"/>
                  <a:pt x="78486" y="1045029"/>
                </a:cubicBezTo>
                <a:cubicBezTo>
                  <a:pt x="66425" y="1055079"/>
                  <a:pt x="52361" y="1062446"/>
                  <a:pt x="39298" y="1071154"/>
                </a:cubicBezTo>
                <a:cubicBezTo>
                  <a:pt x="28556" y="1087267"/>
                  <a:pt x="-2054" y="1125736"/>
                  <a:pt x="109" y="1149531"/>
                </a:cubicBezTo>
                <a:cubicBezTo>
                  <a:pt x="3360" y="1185290"/>
                  <a:pt x="14880" y="1219970"/>
                  <a:pt x="26235" y="1254034"/>
                </a:cubicBezTo>
                <a:cubicBezTo>
                  <a:pt x="30589" y="1267097"/>
                  <a:pt x="31660" y="1281766"/>
                  <a:pt x="39298" y="1293223"/>
                </a:cubicBezTo>
                <a:cubicBezTo>
                  <a:pt x="49545" y="1308594"/>
                  <a:pt x="63454" y="1321674"/>
                  <a:pt x="78486" y="1332411"/>
                </a:cubicBezTo>
                <a:cubicBezTo>
                  <a:pt x="94332" y="1343730"/>
                  <a:pt x="113321" y="1349828"/>
                  <a:pt x="130738" y="1358537"/>
                </a:cubicBezTo>
                <a:cubicBezTo>
                  <a:pt x="156864" y="1384663"/>
                  <a:pt x="188621" y="1406172"/>
                  <a:pt x="209115" y="1436914"/>
                </a:cubicBezTo>
                <a:cubicBezTo>
                  <a:pt x="228394" y="1465833"/>
                  <a:pt x="244252" y="1495174"/>
                  <a:pt x="274429" y="1515291"/>
                </a:cubicBezTo>
                <a:cubicBezTo>
                  <a:pt x="285886" y="1522929"/>
                  <a:pt x="300555" y="1524000"/>
                  <a:pt x="313618" y="1528354"/>
                </a:cubicBezTo>
                <a:cubicBezTo>
                  <a:pt x="347431" y="1562168"/>
                  <a:pt x="384307" y="1604169"/>
                  <a:pt x="431183" y="1619794"/>
                </a:cubicBezTo>
                <a:lnTo>
                  <a:pt x="470372" y="1632857"/>
                </a:lnTo>
                <a:cubicBezTo>
                  <a:pt x="514134" y="1665679"/>
                  <a:pt x="537541" y="1686036"/>
                  <a:pt x="587938" y="1711234"/>
                </a:cubicBezTo>
                <a:cubicBezTo>
                  <a:pt x="608911" y="1721720"/>
                  <a:pt x="632279" y="1726873"/>
                  <a:pt x="653252" y="1737360"/>
                </a:cubicBezTo>
                <a:cubicBezTo>
                  <a:pt x="667294" y="1744381"/>
                  <a:pt x="678398" y="1756465"/>
                  <a:pt x="692440" y="1763486"/>
                </a:cubicBezTo>
                <a:cubicBezTo>
                  <a:pt x="704756" y="1769644"/>
                  <a:pt x="718345" y="1772926"/>
                  <a:pt x="731629" y="1776549"/>
                </a:cubicBezTo>
                <a:cubicBezTo>
                  <a:pt x="766270" y="1785996"/>
                  <a:pt x="836132" y="1802674"/>
                  <a:pt x="836132" y="1802674"/>
                </a:cubicBezTo>
                <a:cubicBezTo>
                  <a:pt x="888383" y="1798320"/>
                  <a:pt x="940913" y="1796540"/>
                  <a:pt x="992886" y="1789611"/>
                </a:cubicBezTo>
                <a:cubicBezTo>
                  <a:pt x="1031939" y="1784404"/>
                  <a:pt x="1037754" y="1769571"/>
                  <a:pt x="1071263" y="1750423"/>
                </a:cubicBezTo>
                <a:cubicBezTo>
                  <a:pt x="1088170" y="1740762"/>
                  <a:pt x="1107002" y="1734618"/>
                  <a:pt x="1123515" y="1724297"/>
                </a:cubicBezTo>
                <a:cubicBezTo>
                  <a:pt x="1141977" y="1712758"/>
                  <a:pt x="1157304" y="1696648"/>
                  <a:pt x="1175766" y="1685109"/>
                </a:cubicBezTo>
                <a:cubicBezTo>
                  <a:pt x="1192279" y="1674788"/>
                  <a:pt x="1209938" y="1666215"/>
                  <a:pt x="1228018" y="1658983"/>
                </a:cubicBezTo>
                <a:cubicBezTo>
                  <a:pt x="1253587" y="1648755"/>
                  <a:pt x="1306395" y="1632857"/>
                  <a:pt x="1306395" y="1632857"/>
                </a:cubicBezTo>
                <a:cubicBezTo>
                  <a:pt x="1319458" y="1619794"/>
                  <a:pt x="1330551" y="1604406"/>
                  <a:pt x="1345583" y="1593669"/>
                </a:cubicBezTo>
                <a:cubicBezTo>
                  <a:pt x="1361429" y="1582350"/>
                  <a:pt x="1380928" y="1577204"/>
                  <a:pt x="1397835" y="1567543"/>
                </a:cubicBezTo>
                <a:cubicBezTo>
                  <a:pt x="1411466" y="1559754"/>
                  <a:pt x="1423392" y="1549206"/>
                  <a:pt x="1437023" y="1541417"/>
                </a:cubicBezTo>
                <a:cubicBezTo>
                  <a:pt x="1553049" y="1475115"/>
                  <a:pt x="1432978" y="1552822"/>
                  <a:pt x="1528463" y="1489166"/>
                </a:cubicBezTo>
                <a:cubicBezTo>
                  <a:pt x="1537172" y="1476103"/>
                  <a:pt x="1544538" y="1462038"/>
                  <a:pt x="1554589" y="1449977"/>
                </a:cubicBezTo>
                <a:cubicBezTo>
                  <a:pt x="1590705" y="1406638"/>
                  <a:pt x="1595577" y="1420253"/>
                  <a:pt x="1619903" y="1371600"/>
                </a:cubicBezTo>
                <a:cubicBezTo>
                  <a:pt x="1673978" y="1263448"/>
                  <a:pt x="1584229" y="1405515"/>
                  <a:pt x="1659092" y="1293223"/>
                </a:cubicBezTo>
                <a:cubicBezTo>
                  <a:pt x="1663446" y="1280160"/>
                  <a:pt x="1669168" y="1267476"/>
                  <a:pt x="1672155" y="1254034"/>
                </a:cubicBezTo>
                <a:cubicBezTo>
                  <a:pt x="1694077" y="1155385"/>
                  <a:pt x="1674787" y="1180820"/>
                  <a:pt x="1711343" y="1071154"/>
                </a:cubicBezTo>
                <a:cubicBezTo>
                  <a:pt x="1719949" y="1045338"/>
                  <a:pt x="1727511" y="1011194"/>
                  <a:pt x="1750532" y="992777"/>
                </a:cubicBezTo>
                <a:cubicBezTo>
                  <a:pt x="1761284" y="984175"/>
                  <a:pt x="1777064" y="985138"/>
                  <a:pt x="1789720" y="979714"/>
                </a:cubicBezTo>
                <a:cubicBezTo>
                  <a:pt x="1807619" y="972043"/>
                  <a:pt x="1823739" y="960426"/>
                  <a:pt x="1841972" y="953589"/>
                </a:cubicBezTo>
                <a:cubicBezTo>
                  <a:pt x="1858782" y="947285"/>
                  <a:pt x="1876961" y="945458"/>
                  <a:pt x="1894223" y="940526"/>
                </a:cubicBezTo>
                <a:cubicBezTo>
                  <a:pt x="1907463" y="936743"/>
                  <a:pt x="1920349" y="931817"/>
                  <a:pt x="1933412" y="927463"/>
                </a:cubicBezTo>
                <a:cubicBezTo>
                  <a:pt x="1950058" y="928652"/>
                  <a:pt x="2171250" y="941203"/>
                  <a:pt x="2220795" y="953589"/>
                </a:cubicBezTo>
                <a:cubicBezTo>
                  <a:pt x="2239686" y="958312"/>
                  <a:pt x="2254966" y="972482"/>
                  <a:pt x="2273046" y="979714"/>
                </a:cubicBezTo>
                <a:cubicBezTo>
                  <a:pt x="2298615" y="989942"/>
                  <a:pt x="2351423" y="1005840"/>
                  <a:pt x="2351423" y="1005840"/>
                </a:cubicBezTo>
                <a:cubicBezTo>
                  <a:pt x="2438509" y="1001486"/>
                  <a:pt x="2525813" y="1000331"/>
                  <a:pt x="2612680" y="992777"/>
                </a:cubicBezTo>
                <a:cubicBezTo>
                  <a:pt x="2626398" y="991584"/>
                  <a:pt x="2639914" y="986546"/>
                  <a:pt x="2651869" y="979714"/>
                </a:cubicBezTo>
                <a:cubicBezTo>
                  <a:pt x="2701217" y="951515"/>
                  <a:pt x="2711378" y="933890"/>
                  <a:pt x="2743309" y="888274"/>
                </a:cubicBezTo>
                <a:cubicBezTo>
                  <a:pt x="2761315" y="862551"/>
                  <a:pt x="2795560" y="809897"/>
                  <a:pt x="2795560" y="809897"/>
                </a:cubicBezTo>
                <a:cubicBezTo>
                  <a:pt x="2791206" y="683623"/>
                  <a:pt x="2790141" y="557192"/>
                  <a:pt x="2782498" y="431074"/>
                </a:cubicBezTo>
                <a:cubicBezTo>
                  <a:pt x="2781412" y="413154"/>
                  <a:pt x="2775739" y="395633"/>
                  <a:pt x="2769435" y="378823"/>
                </a:cubicBezTo>
                <a:cubicBezTo>
                  <a:pt x="2762597" y="360590"/>
                  <a:pt x="2750147" y="344804"/>
                  <a:pt x="2743309" y="326571"/>
                </a:cubicBezTo>
                <a:cubicBezTo>
                  <a:pt x="2737005" y="309761"/>
                  <a:pt x="2735178" y="291582"/>
                  <a:pt x="2730246" y="274320"/>
                </a:cubicBezTo>
                <a:cubicBezTo>
                  <a:pt x="2721747" y="244573"/>
                  <a:pt x="2713957" y="218842"/>
                  <a:pt x="2691058" y="195943"/>
                </a:cubicBezTo>
                <a:cubicBezTo>
                  <a:pt x="2679957" y="184842"/>
                  <a:pt x="2664932" y="178526"/>
                  <a:pt x="2651869" y="169817"/>
                </a:cubicBezTo>
                <a:cubicBezTo>
                  <a:pt x="2643160" y="156754"/>
                  <a:pt x="2638002" y="140436"/>
                  <a:pt x="2625743" y="130629"/>
                </a:cubicBezTo>
                <a:cubicBezTo>
                  <a:pt x="2614991" y="122027"/>
                  <a:pt x="2598871" y="123724"/>
                  <a:pt x="2586555" y="117566"/>
                </a:cubicBezTo>
                <a:cubicBezTo>
                  <a:pt x="2572513" y="110545"/>
                  <a:pt x="2561408" y="98461"/>
                  <a:pt x="2547366" y="91440"/>
                </a:cubicBezTo>
                <a:cubicBezTo>
                  <a:pt x="2535050" y="85282"/>
                  <a:pt x="2520494" y="84535"/>
                  <a:pt x="2508178" y="78377"/>
                </a:cubicBezTo>
                <a:cubicBezTo>
                  <a:pt x="2494136" y="71356"/>
                  <a:pt x="2483336" y="58627"/>
                  <a:pt x="2468989" y="52251"/>
                </a:cubicBezTo>
                <a:cubicBezTo>
                  <a:pt x="2443824" y="41067"/>
                  <a:pt x="2416738" y="34834"/>
                  <a:pt x="2390612" y="26126"/>
                </a:cubicBezTo>
                <a:lnTo>
                  <a:pt x="2351423" y="13063"/>
                </a:lnTo>
                <a:lnTo>
                  <a:pt x="2312235" y="0"/>
                </a:lnTo>
                <a:cubicBezTo>
                  <a:pt x="2216441" y="4354"/>
                  <a:pt x="2119541" y="-2087"/>
                  <a:pt x="2024852" y="13063"/>
                </a:cubicBezTo>
                <a:cubicBezTo>
                  <a:pt x="2006610" y="15982"/>
                  <a:pt x="1990144" y="34329"/>
                  <a:pt x="1985663" y="52251"/>
                </a:cubicBezTo>
                <a:cubicBezTo>
                  <a:pt x="1979467" y="77036"/>
                  <a:pt x="2002205" y="138637"/>
                  <a:pt x="2024852" y="156754"/>
                </a:cubicBezTo>
                <a:cubicBezTo>
                  <a:pt x="2035604" y="165356"/>
                  <a:pt x="2050977" y="165463"/>
                  <a:pt x="2064040" y="169817"/>
                </a:cubicBezTo>
                <a:cubicBezTo>
                  <a:pt x="2110114" y="215891"/>
                  <a:pt x="2086705" y="200744"/>
                  <a:pt x="2129355" y="222069"/>
                </a:cubicBezTo>
              </a:path>
            </a:pathLst>
          </a:cu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850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907160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Otra forma de encontrar la complejidad del algoritmo recursivo para búsqueda binaria:</a:t>
            </a:r>
          </a:p>
          <a:p>
            <a:pPr marL="0" indent="0">
              <a:buNone/>
            </a:pPr>
            <a:r>
              <a:rPr lang="es-AR" dirty="0" smtClean="0"/>
              <a:t>	</a:t>
            </a:r>
          </a:p>
          <a:p>
            <a:pPr marL="0" indent="0">
              <a:buNone/>
            </a:pPr>
            <a:r>
              <a:rPr lang="es-AR" dirty="0" smtClean="0"/>
              <a:t>	</a:t>
            </a:r>
            <a:endParaRPr lang="es-A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36</a:t>
            </a:fld>
            <a:endParaRPr lang="en-US"/>
          </a:p>
        </p:txBody>
      </p:sp>
      <p:grpSp>
        <p:nvGrpSpPr>
          <p:cNvPr id="12" name="Grupo 11"/>
          <p:cNvGrpSpPr/>
          <p:nvPr/>
        </p:nvGrpSpPr>
        <p:grpSpPr>
          <a:xfrm>
            <a:off x="995440" y="2764953"/>
            <a:ext cx="3150597" cy="1379231"/>
            <a:chOff x="3986834" y="2712701"/>
            <a:chExt cx="3150597" cy="1379231"/>
          </a:xfrm>
        </p:grpSpPr>
        <p:grpSp>
          <p:nvGrpSpPr>
            <p:cNvPr id="13" name="Grupo 12"/>
            <p:cNvGrpSpPr/>
            <p:nvPr/>
          </p:nvGrpSpPr>
          <p:grpSpPr>
            <a:xfrm>
              <a:off x="3986834" y="2878698"/>
              <a:ext cx="3150597" cy="1213234"/>
              <a:chOff x="1110343" y="2978484"/>
              <a:chExt cx="3150597" cy="1213234"/>
            </a:xfrm>
          </p:grpSpPr>
          <p:sp>
            <p:nvSpPr>
              <p:cNvPr id="15" name="Flecha abajo 14"/>
              <p:cNvSpPr/>
              <p:nvPr/>
            </p:nvSpPr>
            <p:spPr>
              <a:xfrm>
                <a:off x="2011680" y="3184869"/>
                <a:ext cx="313509" cy="300446"/>
              </a:xfrm>
              <a:prstGeom prst="down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6" name="Conector recto 15"/>
              <p:cNvCxnSpPr/>
              <p:nvPr/>
            </p:nvCxnSpPr>
            <p:spPr>
              <a:xfrm>
                <a:off x="1110343" y="2978484"/>
                <a:ext cx="1802674" cy="52251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CuadroTexto 18"/>
              <p:cNvSpPr txBox="1"/>
              <p:nvPr/>
            </p:nvSpPr>
            <p:spPr>
              <a:xfrm>
                <a:off x="1306285" y="3545387"/>
                <a:ext cx="295465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Times(N/2</a:t>
                </a:r>
                <a:r>
                  <a:rPr lang="es-AR" dirty="0" smtClean="0"/>
                  <a:t>)            + 6</a:t>
                </a:r>
                <a:r>
                  <a:rPr lang="es-AR" dirty="0"/>
                  <a:t>	</a:t>
                </a:r>
              </a:p>
              <a:p>
                <a:endParaRPr lang="es-AR" dirty="0" err="1" smtClean="0"/>
              </a:p>
            </p:txBody>
          </p:sp>
        </p:grpSp>
        <p:sp>
          <p:nvSpPr>
            <p:cNvPr id="14" name="CuadroTexto 13"/>
            <p:cNvSpPr txBox="1"/>
            <p:nvPr/>
          </p:nvSpPr>
          <p:spPr>
            <a:xfrm>
              <a:off x="4182776" y="2712701"/>
              <a:ext cx="231986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Times(N)</a:t>
              </a:r>
              <a:r>
                <a:rPr lang="es-AR" dirty="0"/>
                <a:t>	</a:t>
              </a:r>
              <a:r>
                <a:rPr lang="es-AR" dirty="0" smtClean="0"/>
                <a:t>+ 6</a:t>
              </a:r>
              <a:endParaRPr lang="es-AR" dirty="0"/>
            </a:p>
            <a:p>
              <a:endParaRPr lang="es-AR" dirty="0" err="1" smtClean="0"/>
            </a:p>
          </p:txBody>
        </p:sp>
      </p:grpSp>
      <p:sp>
        <p:nvSpPr>
          <p:cNvPr id="20" name="Flecha abajo 19"/>
          <p:cNvSpPr/>
          <p:nvPr/>
        </p:nvSpPr>
        <p:spPr>
          <a:xfrm>
            <a:off x="1870651" y="3870235"/>
            <a:ext cx="313509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CuadroTexto 22"/>
          <p:cNvSpPr txBox="1"/>
          <p:nvPr/>
        </p:nvSpPr>
        <p:spPr>
          <a:xfrm>
            <a:off x="1165256" y="4230753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Times(N/4)</a:t>
            </a:r>
            <a:r>
              <a:rPr lang="es-AR" dirty="0"/>
              <a:t>	</a:t>
            </a:r>
          </a:p>
          <a:p>
            <a:endParaRPr lang="es-AR" dirty="0" err="1" smtClean="0"/>
          </a:p>
        </p:txBody>
      </p:sp>
      <p:cxnSp>
        <p:nvCxnSpPr>
          <p:cNvPr id="24" name="Conector recto 23"/>
          <p:cNvCxnSpPr/>
          <p:nvPr/>
        </p:nvCxnSpPr>
        <p:spPr>
          <a:xfrm>
            <a:off x="1110343" y="3639449"/>
            <a:ext cx="1802674" cy="522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a libre 24"/>
          <p:cNvSpPr/>
          <p:nvPr/>
        </p:nvSpPr>
        <p:spPr>
          <a:xfrm>
            <a:off x="1086879" y="3287558"/>
            <a:ext cx="2795560" cy="1802674"/>
          </a:xfrm>
          <a:custGeom>
            <a:avLst/>
            <a:gdLst>
              <a:gd name="connsiteX0" fmla="*/ 2024852 w 2795560"/>
              <a:gd name="connsiteY0" fmla="*/ 235131 h 1802674"/>
              <a:gd name="connsiteX1" fmla="*/ 1985663 w 2795560"/>
              <a:gd name="connsiteY1" fmla="*/ 300446 h 1802674"/>
              <a:gd name="connsiteX2" fmla="*/ 1946475 w 2795560"/>
              <a:gd name="connsiteY2" fmla="*/ 326571 h 1802674"/>
              <a:gd name="connsiteX3" fmla="*/ 1841972 w 2795560"/>
              <a:gd name="connsiteY3" fmla="*/ 378823 h 1802674"/>
              <a:gd name="connsiteX4" fmla="*/ 1711343 w 2795560"/>
              <a:gd name="connsiteY4" fmla="*/ 470263 h 1802674"/>
              <a:gd name="connsiteX5" fmla="*/ 1515400 w 2795560"/>
              <a:gd name="connsiteY5" fmla="*/ 496389 h 1802674"/>
              <a:gd name="connsiteX6" fmla="*/ 1463149 w 2795560"/>
              <a:gd name="connsiteY6" fmla="*/ 509451 h 1802674"/>
              <a:gd name="connsiteX7" fmla="*/ 1397835 w 2795560"/>
              <a:gd name="connsiteY7" fmla="*/ 522514 h 1802674"/>
              <a:gd name="connsiteX8" fmla="*/ 1319458 w 2795560"/>
              <a:gd name="connsiteY8" fmla="*/ 548640 h 1802674"/>
              <a:gd name="connsiteX9" fmla="*/ 1214955 w 2795560"/>
              <a:gd name="connsiteY9" fmla="*/ 574766 h 1802674"/>
              <a:gd name="connsiteX10" fmla="*/ 1162703 w 2795560"/>
              <a:gd name="connsiteY10" fmla="*/ 587829 h 1802674"/>
              <a:gd name="connsiteX11" fmla="*/ 1110452 w 2795560"/>
              <a:gd name="connsiteY11" fmla="*/ 600891 h 1802674"/>
              <a:gd name="connsiteX12" fmla="*/ 1071263 w 2795560"/>
              <a:gd name="connsiteY12" fmla="*/ 613954 h 1802674"/>
              <a:gd name="connsiteX13" fmla="*/ 1032075 w 2795560"/>
              <a:gd name="connsiteY13" fmla="*/ 640080 h 1802674"/>
              <a:gd name="connsiteX14" fmla="*/ 810006 w 2795560"/>
              <a:gd name="connsiteY14" fmla="*/ 666206 h 1802674"/>
              <a:gd name="connsiteX15" fmla="*/ 614063 w 2795560"/>
              <a:gd name="connsiteY15" fmla="*/ 679269 h 1802674"/>
              <a:gd name="connsiteX16" fmla="*/ 496498 w 2795560"/>
              <a:gd name="connsiteY16" fmla="*/ 705394 h 1802674"/>
              <a:gd name="connsiteX17" fmla="*/ 405058 w 2795560"/>
              <a:gd name="connsiteY17" fmla="*/ 731520 h 1802674"/>
              <a:gd name="connsiteX18" fmla="*/ 365869 w 2795560"/>
              <a:gd name="connsiteY18" fmla="*/ 757646 h 1802674"/>
              <a:gd name="connsiteX19" fmla="*/ 300555 w 2795560"/>
              <a:gd name="connsiteY19" fmla="*/ 822960 h 1802674"/>
              <a:gd name="connsiteX20" fmla="*/ 261366 w 2795560"/>
              <a:gd name="connsiteY20" fmla="*/ 862149 h 1802674"/>
              <a:gd name="connsiteX21" fmla="*/ 222178 w 2795560"/>
              <a:gd name="connsiteY21" fmla="*/ 888274 h 1802674"/>
              <a:gd name="connsiteX22" fmla="*/ 143800 w 2795560"/>
              <a:gd name="connsiteY22" fmla="*/ 966651 h 1802674"/>
              <a:gd name="connsiteX23" fmla="*/ 78486 w 2795560"/>
              <a:gd name="connsiteY23" fmla="*/ 1045029 h 1802674"/>
              <a:gd name="connsiteX24" fmla="*/ 39298 w 2795560"/>
              <a:gd name="connsiteY24" fmla="*/ 1071154 h 1802674"/>
              <a:gd name="connsiteX25" fmla="*/ 109 w 2795560"/>
              <a:gd name="connsiteY25" fmla="*/ 1149531 h 1802674"/>
              <a:gd name="connsiteX26" fmla="*/ 26235 w 2795560"/>
              <a:gd name="connsiteY26" fmla="*/ 1254034 h 1802674"/>
              <a:gd name="connsiteX27" fmla="*/ 39298 w 2795560"/>
              <a:gd name="connsiteY27" fmla="*/ 1293223 h 1802674"/>
              <a:gd name="connsiteX28" fmla="*/ 78486 w 2795560"/>
              <a:gd name="connsiteY28" fmla="*/ 1332411 h 1802674"/>
              <a:gd name="connsiteX29" fmla="*/ 130738 w 2795560"/>
              <a:gd name="connsiteY29" fmla="*/ 1358537 h 1802674"/>
              <a:gd name="connsiteX30" fmla="*/ 209115 w 2795560"/>
              <a:gd name="connsiteY30" fmla="*/ 1436914 h 1802674"/>
              <a:gd name="connsiteX31" fmla="*/ 274429 w 2795560"/>
              <a:gd name="connsiteY31" fmla="*/ 1515291 h 1802674"/>
              <a:gd name="connsiteX32" fmla="*/ 313618 w 2795560"/>
              <a:gd name="connsiteY32" fmla="*/ 1528354 h 1802674"/>
              <a:gd name="connsiteX33" fmla="*/ 431183 w 2795560"/>
              <a:gd name="connsiteY33" fmla="*/ 1619794 h 1802674"/>
              <a:gd name="connsiteX34" fmla="*/ 470372 w 2795560"/>
              <a:gd name="connsiteY34" fmla="*/ 1632857 h 1802674"/>
              <a:gd name="connsiteX35" fmla="*/ 587938 w 2795560"/>
              <a:gd name="connsiteY35" fmla="*/ 1711234 h 1802674"/>
              <a:gd name="connsiteX36" fmla="*/ 653252 w 2795560"/>
              <a:gd name="connsiteY36" fmla="*/ 1737360 h 1802674"/>
              <a:gd name="connsiteX37" fmla="*/ 692440 w 2795560"/>
              <a:gd name="connsiteY37" fmla="*/ 1763486 h 1802674"/>
              <a:gd name="connsiteX38" fmla="*/ 731629 w 2795560"/>
              <a:gd name="connsiteY38" fmla="*/ 1776549 h 1802674"/>
              <a:gd name="connsiteX39" fmla="*/ 836132 w 2795560"/>
              <a:gd name="connsiteY39" fmla="*/ 1802674 h 1802674"/>
              <a:gd name="connsiteX40" fmla="*/ 992886 w 2795560"/>
              <a:gd name="connsiteY40" fmla="*/ 1789611 h 1802674"/>
              <a:gd name="connsiteX41" fmla="*/ 1071263 w 2795560"/>
              <a:gd name="connsiteY41" fmla="*/ 1750423 h 1802674"/>
              <a:gd name="connsiteX42" fmla="*/ 1123515 w 2795560"/>
              <a:gd name="connsiteY42" fmla="*/ 1724297 h 1802674"/>
              <a:gd name="connsiteX43" fmla="*/ 1175766 w 2795560"/>
              <a:gd name="connsiteY43" fmla="*/ 1685109 h 1802674"/>
              <a:gd name="connsiteX44" fmla="*/ 1228018 w 2795560"/>
              <a:gd name="connsiteY44" fmla="*/ 1658983 h 1802674"/>
              <a:gd name="connsiteX45" fmla="*/ 1306395 w 2795560"/>
              <a:gd name="connsiteY45" fmla="*/ 1632857 h 1802674"/>
              <a:gd name="connsiteX46" fmla="*/ 1345583 w 2795560"/>
              <a:gd name="connsiteY46" fmla="*/ 1593669 h 1802674"/>
              <a:gd name="connsiteX47" fmla="*/ 1397835 w 2795560"/>
              <a:gd name="connsiteY47" fmla="*/ 1567543 h 1802674"/>
              <a:gd name="connsiteX48" fmla="*/ 1437023 w 2795560"/>
              <a:gd name="connsiteY48" fmla="*/ 1541417 h 1802674"/>
              <a:gd name="connsiteX49" fmla="*/ 1528463 w 2795560"/>
              <a:gd name="connsiteY49" fmla="*/ 1489166 h 1802674"/>
              <a:gd name="connsiteX50" fmla="*/ 1554589 w 2795560"/>
              <a:gd name="connsiteY50" fmla="*/ 1449977 h 1802674"/>
              <a:gd name="connsiteX51" fmla="*/ 1619903 w 2795560"/>
              <a:gd name="connsiteY51" fmla="*/ 1371600 h 1802674"/>
              <a:gd name="connsiteX52" fmla="*/ 1659092 w 2795560"/>
              <a:gd name="connsiteY52" fmla="*/ 1293223 h 1802674"/>
              <a:gd name="connsiteX53" fmla="*/ 1672155 w 2795560"/>
              <a:gd name="connsiteY53" fmla="*/ 1254034 h 1802674"/>
              <a:gd name="connsiteX54" fmla="*/ 1711343 w 2795560"/>
              <a:gd name="connsiteY54" fmla="*/ 1071154 h 1802674"/>
              <a:gd name="connsiteX55" fmla="*/ 1750532 w 2795560"/>
              <a:gd name="connsiteY55" fmla="*/ 992777 h 1802674"/>
              <a:gd name="connsiteX56" fmla="*/ 1789720 w 2795560"/>
              <a:gd name="connsiteY56" fmla="*/ 979714 h 1802674"/>
              <a:gd name="connsiteX57" fmla="*/ 1841972 w 2795560"/>
              <a:gd name="connsiteY57" fmla="*/ 953589 h 1802674"/>
              <a:gd name="connsiteX58" fmla="*/ 1894223 w 2795560"/>
              <a:gd name="connsiteY58" fmla="*/ 940526 h 1802674"/>
              <a:gd name="connsiteX59" fmla="*/ 1933412 w 2795560"/>
              <a:gd name="connsiteY59" fmla="*/ 927463 h 1802674"/>
              <a:gd name="connsiteX60" fmla="*/ 2220795 w 2795560"/>
              <a:gd name="connsiteY60" fmla="*/ 953589 h 1802674"/>
              <a:gd name="connsiteX61" fmla="*/ 2273046 w 2795560"/>
              <a:gd name="connsiteY61" fmla="*/ 979714 h 1802674"/>
              <a:gd name="connsiteX62" fmla="*/ 2351423 w 2795560"/>
              <a:gd name="connsiteY62" fmla="*/ 1005840 h 1802674"/>
              <a:gd name="connsiteX63" fmla="*/ 2612680 w 2795560"/>
              <a:gd name="connsiteY63" fmla="*/ 992777 h 1802674"/>
              <a:gd name="connsiteX64" fmla="*/ 2651869 w 2795560"/>
              <a:gd name="connsiteY64" fmla="*/ 979714 h 1802674"/>
              <a:gd name="connsiteX65" fmla="*/ 2743309 w 2795560"/>
              <a:gd name="connsiteY65" fmla="*/ 888274 h 1802674"/>
              <a:gd name="connsiteX66" fmla="*/ 2795560 w 2795560"/>
              <a:gd name="connsiteY66" fmla="*/ 809897 h 1802674"/>
              <a:gd name="connsiteX67" fmla="*/ 2782498 w 2795560"/>
              <a:gd name="connsiteY67" fmla="*/ 431074 h 1802674"/>
              <a:gd name="connsiteX68" fmla="*/ 2769435 w 2795560"/>
              <a:gd name="connsiteY68" fmla="*/ 378823 h 1802674"/>
              <a:gd name="connsiteX69" fmla="*/ 2743309 w 2795560"/>
              <a:gd name="connsiteY69" fmla="*/ 326571 h 1802674"/>
              <a:gd name="connsiteX70" fmla="*/ 2730246 w 2795560"/>
              <a:gd name="connsiteY70" fmla="*/ 274320 h 1802674"/>
              <a:gd name="connsiteX71" fmla="*/ 2691058 w 2795560"/>
              <a:gd name="connsiteY71" fmla="*/ 195943 h 1802674"/>
              <a:gd name="connsiteX72" fmla="*/ 2651869 w 2795560"/>
              <a:gd name="connsiteY72" fmla="*/ 169817 h 1802674"/>
              <a:gd name="connsiteX73" fmla="*/ 2625743 w 2795560"/>
              <a:gd name="connsiteY73" fmla="*/ 130629 h 1802674"/>
              <a:gd name="connsiteX74" fmla="*/ 2586555 w 2795560"/>
              <a:gd name="connsiteY74" fmla="*/ 117566 h 1802674"/>
              <a:gd name="connsiteX75" fmla="*/ 2547366 w 2795560"/>
              <a:gd name="connsiteY75" fmla="*/ 91440 h 1802674"/>
              <a:gd name="connsiteX76" fmla="*/ 2508178 w 2795560"/>
              <a:gd name="connsiteY76" fmla="*/ 78377 h 1802674"/>
              <a:gd name="connsiteX77" fmla="*/ 2468989 w 2795560"/>
              <a:gd name="connsiteY77" fmla="*/ 52251 h 1802674"/>
              <a:gd name="connsiteX78" fmla="*/ 2390612 w 2795560"/>
              <a:gd name="connsiteY78" fmla="*/ 26126 h 1802674"/>
              <a:gd name="connsiteX79" fmla="*/ 2351423 w 2795560"/>
              <a:gd name="connsiteY79" fmla="*/ 13063 h 1802674"/>
              <a:gd name="connsiteX80" fmla="*/ 2312235 w 2795560"/>
              <a:gd name="connsiteY80" fmla="*/ 0 h 1802674"/>
              <a:gd name="connsiteX81" fmla="*/ 2024852 w 2795560"/>
              <a:gd name="connsiteY81" fmla="*/ 13063 h 1802674"/>
              <a:gd name="connsiteX82" fmla="*/ 1985663 w 2795560"/>
              <a:gd name="connsiteY82" fmla="*/ 52251 h 1802674"/>
              <a:gd name="connsiteX83" fmla="*/ 2024852 w 2795560"/>
              <a:gd name="connsiteY83" fmla="*/ 156754 h 1802674"/>
              <a:gd name="connsiteX84" fmla="*/ 2064040 w 2795560"/>
              <a:gd name="connsiteY84" fmla="*/ 169817 h 1802674"/>
              <a:gd name="connsiteX85" fmla="*/ 2129355 w 2795560"/>
              <a:gd name="connsiteY85" fmla="*/ 222069 h 180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795560" h="1802674">
                <a:moveTo>
                  <a:pt x="2024852" y="235131"/>
                </a:moveTo>
                <a:cubicBezTo>
                  <a:pt x="2011789" y="256903"/>
                  <a:pt x="2002187" y="281169"/>
                  <a:pt x="1985663" y="300446"/>
                </a:cubicBezTo>
                <a:cubicBezTo>
                  <a:pt x="1975446" y="312366"/>
                  <a:pt x="1959250" y="317446"/>
                  <a:pt x="1946475" y="326571"/>
                </a:cubicBezTo>
                <a:cubicBezTo>
                  <a:pt x="1874736" y="377813"/>
                  <a:pt x="1919570" y="359423"/>
                  <a:pt x="1841972" y="378823"/>
                </a:cubicBezTo>
                <a:cubicBezTo>
                  <a:pt x="1821371" y="394273"/>
                  <a:pt x="1725959" y="467340"/>
                  <a:pt x="1711343" y="470263"/>
                </a:cubicBezTo>
                <a:cubicBezTo>
                  <a:pt x="1603119" y="491908"/>
                  <a:pt x="1668121" y="481117"/>
                  <a:pt x="1515400" y="496389"/>
                </a:cubicBezTo>
                <a:cubicBezTo>
                  <a:pt x="1497983" y="500743"/>
                  <a:pt x="1480674" y="505557"/>
                  <a:pt x="1463149" y="509451"/>
                </a:cubicBezTo>
                <a:cubicBezTo>
                  <a:pt x="1441475" y="514267"/>
                  <a:pt x="1419255" y="516672"/>
                  <a:pt x="1397835" y="522514"/>
                </a:cubicBezTo>
                <a:cubicBezTo>
                  <a:pt x="1371266" y="529760"/>
                  <a:pt x="1346175" y="541961"/>
                  <a:pt x="1319458" y="548640"/>
                </a:cubicBezTo>
                <a:lnTo>
                  <a:pt x="1214955" y="574766"/>
                </a:lnTo>
                <a:lnTo>
                  <a:pt x="1162703" y="587829"/>
                </a:lnTo>
                <a:cubicBezTo>
                  <a:pt x="1145286" y="592183"/>
                  <a:pt x="1127484" y="595214"/>
                  <a:pt x="1110452" y="600891"/>
                </a:cubicBezTo>
                <a:lnTo>
                  <a:pt x="1071263" y="613954"/>
                </a:lnTo>
                <a:cubicBezTo>
                  <a:pt x="1058200" y="622663"/>
                  <a:pt x="1046969" y="635115"/>
                  <a:pt x="1032075" y="640080"/>
                </a:cubicBezTo>
                <a:cubicBezTo>
                  <a:pt x="993148" y="653056"/>
                  <a:pt x="822296" y="665261"/>
                  <a:pt x="810006" y="666206"/>
                </a:cubicBezTo>
                <a:cubicBezTo>
                  <a:pt x="744739" y="671227"/>
                  <a:pt x="679377" y="674915"/>
                  <a:pt x="614063" y="679269"/>
                </a:cubicBezTo>
                <a:cubicBezTo>
                  <a:pt x="486605" y="711132"/>
                  <a:pt x="645786" y="672219"/>
                  <a:pt x="496498" y="705394"/>
                </a:cubicBezTo>
                <a:cubicBezTo>
                  <a:pt x="481429" y="708743"/>
                  <a:pt x="422515" y="722791"/>
                  <a:pt x="405058" y="731520"/>
                </a:cubicBezTo>
                <a:cubicBezTo>
                  <a:pt x="391016" y="738541"/>
                  <a:pt x="378932" y="748937"/>
                  <a:pt x="365869" y="757646"/>
                </a:cubicBezTo>
                <a:cubicBezTo>
                  <a:pt x="317971" y="829491"/>
                  <a:pt x="365869" y="768531"/>
                  <a:pt x="300555" y="822960"/>
                </a:cubicBezTo>
                <a:cubicBezTo>
                  <a:pt x="286363" y="834787"/>
                  <a:pt x="275558" y="850322"/>
                  <a:pt x="261366" y="862149"/>
                </a:cubicBezTo>
                <a:cubicBezTo>
                  <a:pt x="249305" y="872199"/>
                  <a:pt x="233912" y="877844"/>
                  <a:pt x="222178" y="888274"/>
                </a:cubicBezTo>
                <a:cubicBezTo>
                  <a:pt x="194563" y="912820"/>
                  <a:pt x="164294" y="935908"/>
                  <a:pt x="143800" y="966651"/>
                </a:cubicBezTo>
                <a:cubicBezTo>
                  <a:pt x="118111" y="1005185"/>
                  <a:pt x="116205" y="1013597"/>
                  <a:pt x="78486" y="1045029"/>
                </a:cubicBezTo>
                <a:cubicBezTo>
                  <a:pt x="66425" y="1055079"/>
                  <a:pt x="52361" y="1062446"/>
                  <a:pt x="39298" y="1071154"/>
                </a:cubicBezTo>
                <a:cubicBezTo>
                  <a:pt x="28556" y="1087267"/>
                  <a:pt x="-2054" y="1125736"/>
                  <a:pt x="109" y="1149531"/>
                </a:cubicBezTo>
                <a:cubicBezTo>
                  <a:pt x="3360" y="1185290"/>
                  <a:pt x="14880" y="1219970"/>
                  <a:pt x="26235" y="1254034"/>
                </a:cubicBezTo>
                <a:cubicBezTo>
                  <a:pt x="30589" y="1267097"/>
                  <a:pt x="31660" y="1281766"/>
                  <a:pt x="39298" y="1293223"/>
                </a:cubicBezTo>
                <a:cubicBezTo>
                  <a:pt x="49545" y="1308594"/>
                  <a:pt x="63454" y="1321674"/>
                  <a:pt x="78486" y="1332411"/>
                </a:cubicBezTo>
                <a:cubicBezTo>
                  <a:pt x="94332" y="1343730"/>
                  <a:pt x="113321" y="1349828"/>
                  <a:pt x="130738" y="1358537"/>
                </a:cubicBezTo>
                <a:cubicBezTo>
                  <a:pt x="156864" y="1384663"/>
                  <a:pt x="188621" y="1406172"/>
                  <a:pt x="209115" y="1436914"/>
                </a:cubicBezTo>
                <a:cubicBezTo>
                  <a:pt x="228394" y="1465833"/>
                  <a:pt x="244252" y="1495174"/>
                  <a:pt x="274429" y="1515291"/>
                </a:cubicBezTo>
                <a:cubicBezTo>
                  <a:pt x="285886" y="1522929"/>
                  <a:pt x="300555" y="1524000"/>
                  <a:pt x="313618" y="1528354"/>
                </a:cubicBezTo>
                <a:cubicBezTo>
                  <a:pt x="347431" y="1562168"/>
                  <a:pt x="384307" y="1604169"/>
                  <a:pt x="431183" y="1619794"/>
                </a:cubicBezTo>
                <a:lnTo>
                  <a:pt x="470372" y="1632857"/>
                </a:lnTo>
                <a:cubicBezTo>
                  <a:pt x="514134" y="1665679"/>
                  <a:pt x="537541" y="1686036"/>
                  <a:pt x="587938" y="1711234"/>
                </a:cubicBezTo>
                <a:cubicBezTo>
                  <a:pt x="608911" y="1721720"/>
                  <a:pt x="632279" y="1726873"/>
                  <a:pt x="653252" y="1737360"/>
                </a:cubicBezTo>
                <a:cubicBezTo>
                  <a:pt x="667294" y="1744381"/>
                  <a:pt x="678398" y="1756465"/>
                  <a:pt x="692440" y="1763486"/>
                </a:cubicBezTo>
                <a:cubicBezTo>
                  <a:pt x="704756" y="1769644"/>
                  <a:pt x="718345" y="1772926"/>
                  <a:pt x="731629" y="1776549"/>
                </a:cubicBezTo>
                <a:cubicBezTo>
                  <a:pt x="766270" y="1785996"/>
                  <a:pt x="836132" y="1802674"/>
                  <a:pt x="836132" y="1802674"/>
                </a:cubicBezTo>
                <a:cubicBezTo>
                  <a:pt x="888383" y="1798320"/>
                  <a:pt x="940913" y="1796540"/>
                  <a:pt x="992886" y="1789611"/>
                </a:cubicBezTo>
                <a:cubicBezTo>
                  <a:pt x="1031939" y="1784404"/>
                  <a:pt x="1037754" y="1769571"/>
                  <a:pt x="1071263" y="1750423"/>
                </a:cubicBezTo>
                <a:cubicBezTo>
                  <a:pt x="1088170" y="1740762"/>
                  <a:pt x="1107002" y="1734618"/>
                  <a:pt x="1123515" y="1724297"/>
                </a:cubicBezTo>
                <a:cubicBezTo>
                  <a:pt x="1141977" y="1712758"/>
                  <a:pt x="1157304" y="1696648"/>
                  <a:pt x="1175766" y="1685109"/>
                </a:cubicBezTo>
                <a:cubicBezTo>
                  <a:pt x="1192279" y="1674788"/>
                  <a:pt x="1209938" y="1666215"/>
                  <a:pt x="1228018" y="1658983"/>
                </a:cubicBezTo>
                <a:cubicBezTo>
                  <a:pt x="1253587" y="1648755"/>
                  <a:pt x="1306395" y="1632857"/>
                  <a:pt x="1306395" y="1632857"/>
                </a:cubicBezTo>
                <a:cubicBezTo>
                  <a:pt x="1319458" y="1619794"/>
                  <a:pt x="1330551" y="1604406"/>
                  <a:pt x="1345583" y="1593669"/>
                </a:cubicBezTo>
                <a:cubicBezTo>
                  <a:pt x="1361429" y="1582350"/>
                  <a:pt x="1380928" y="1577204"/>
                  <a:pt x="1397835" y="1567543"/>
                </a:cubicBezTo>
                <a:cubicBezTo>
                  <a:pt x="1411466" y="1559754"/>
                  <a:pt x="1423392" y="1549206"/>
                  <a:pt x="1437023" y="1541417"/>
                </a:cubicBezTo>
                <a:cubicBezTo>
                  <a:pt x="1553049" y="1475115"/>
                  <a:pt x="1432978" y="1552822"/>
                  <a:pt x="1528463" y="1489166"/>
                </a:cubicBezTo>
                <a:cubicBezTo>
                  <a:pt x="1537172" y="1476103"/>
                  <a:pt x="1544538" y="1462038"/>
                  <a:pt x="1554589" y="1449977"/>
                </a:cubicBezTo>
                <a:cubicBezTo>
                  <a:pt x="1590705" y="1406638"/>
                  <a:pt x="1595577" y="1420253"/>
                  <a:pt x="1619903" y="1371600"/>
                </a:cubicBezTo>
                <a:cubicBezTo>
                  <a:pt x="1673978" y="1263448"/>
                  <a:pt x="1584229" y="1405515"/>
                  <a:pt x="1659092" y="1293223"/>
                </a:cubicBezTo>
                <a:cubicBezTo>
                  <a:pt x="1663446" y="1280160"/>
                  <a:pt x="1669168" y="1267476"/>
                  <a:pt x="1672155" y="1254034"/>
                </a:cubicBezTo>
                <a:cubicBezTo>
                  <a:pt x="1694077" y="1155385"/>
                  <a:pt x="1674787" y="1180820"/>
                  <a:pt x="1711343" y="1071154"/>
                </a:cubicBezTo>
                <a:cubicBezTo>
                  <a:pt x="1719949" y="1045338"/>
                  <a:pt x="1727511" y="1011194"/>
                  <a:pt x="1750532" y="992777"/>
                </a:cubicBezTo>
                <a:cubicBezTo>
                  <a:pt x="1761284" y="984175"/>
                  <a:pt x="1777064" y="985138"/>
                  <a:pt x="1789720" y="979714"/>
                </a:cubicBezTo>
                <a:cubicBezTo>
                  <a:pt x="1807619" y="972043"/>
                  <a:pt x="1823739" y="960426"/>
                  <a:pt x="1841972" y="953589"/>
                </a:cubicBezTo>
                <a:cubicBezTo>
                  <a:pt x="1858782" y="947285"/>
                  <a:pt x="1876961" y="945458"/>
                  <a:pt x="1894223" y="940526"/>
                </a:cubicBezTo>
                <a:cubicBezTo>
                  <a:pt x="1907463" y="936743"/>
                  <a:pt x="1920349" y="931817"/>
                  <a:pt x="1933412" y="927463"/>
                </a:cubicBezTo>
                <a:cubicBezTo>
                  <a:pt x="1950058" y="928652"/>
                  <a:pt x="2171250" y="941203"/>
                  <a:pt x="2220795" y="953589"/>
                </a:cubicBezTo>
                <a:cubicBezTo>
                  <a:pt x="2239686" y="958312"/>
                  <a:pt x="2254966" y="972482"/>
                  <a:pt x="2273046" y="979714"/>
                </a:cubicBezTo>
                <a:cubicBezTo>
                  <a:pt x="2298615" y="989942"/>
                  <a:pt x="2351423" y="1005840"/>
                  <a:pt x="2351423" y="1005840"/>
                </a:cubicBezTo>
                <a:cubicBezTo>
                  <a:pt x="2438509" y="1001486"/>
                  <a:pt x="2525813" y="1000331"/>
                  <a:pt x="2612680" y="992777"/>
                </a:cubicBezTo>
                <a:cubicBezTo>
                  <a:pt x="2626398" y="991584"/>
                  <a:pt x="2639914" y="986546"/>
                  <a:pt x="2651869" y="979714"/>
                </a:cubicBezTo>
                <a:cubicBezTo>
                  <a:pt x="2701217" y="951515"/>
                  <a:pt x="2711378" y="933890"/>
                  <a:pt x="2743309" y="888274"/>
                </a:cubicBezTo>
                <a:cubicBezTo>
                  <a:pt x="2761315" y="862551"/>
                  <a:pt x="2795560" y="809897"/>
                  <a:pt x="2795560" y="809897"/>
                </a:cubicBezTo>
                <a:cubicBezTo>
                  <a:pt x="2791206" y="683623"/>
                  <a:pt x="2790141" y="557192"/>
                  <a:pt x="2782498" y="431074"/>
                </a:cubicBezTo>
                <a:cubicBezTo>
                  <a:pt x="2781412" y="413154"/>
                  <a:pt x="2775739" y="395633"/>
                  <a:pt x="2769435" y="378823"/>
                </a:cubicBezTo>
                <a:cubicBezTo>
                  <a:pt x="2762597" y="360590"/>
                  <a:pt x="2750147" y="344804"/>
                  <a:pt x="2743309" y="326571"/>
                </a:cubicBezTo>
                <a:cubicBezTo>
                  <a:pt x="2737005" y="309761"/>
                  <a:pt x="2735178" y="291582"/>
                  <a:pt x="2730246" y="274320"/>
                </a:cubicBezTo>
                <a:cubicBezTo>
                  <a:pt x="2721747" y="244573"/>
                  <a:pt x="2713957" y="218842"/>
                  <a:pt x="2691058" y="195943"/>
                </a:cubicBezTo>
                <a:cubicBezTo>
                  <a:pt x="2679957" y="184842"/>
                  <a:pt x="2664932" y="178526"/>
                  <a:pt x="2651869" y="169817"/>
                </a:cubicBezTo>
                <a:cubicBezTo>
                  <a:pt x="2643160" y="156754"/>
                  <a:pt x="2638002" y="140436"/>
                  <a:pt x="2625743" y="130629"/>
                </a:cubicBezTo>
                <a:cubicBezTo>
                  <a:pt x="2614991" y="122027"/>
                  <a:pt x="2598871" y="123724"/>
                  <a:pt x="2586555" y="117566"/>
                </a:cubicBezTo>
                <a:cubicBezTo>
                  <a:pt x="2572513" y="110545"/>
                  <a:pt x="2561408" y="98461"/>
                  <a:pt x="2547366" y="91440"/>
                </a:cubicBezTo>
                <a:cubicBezTo>
                  <a:pt x="2535050" y="85282"/>
                  <a:pt x="2520494" y="84535"/>
                  <a:pt x="2508178" y="78377"/>
                </a:cubicBezTo>
                <a:cubicBezTo>
                  <a:pt x="2494136" y="71356"/>
                  <a:pt x="2483336" y="58627"/>
                  <a:pt x="2468989" y="52251"/>
                </a:cubicBezTo>
                <a:cubicBezTo>
                  <a:pt x="2443824" y="41067"/>
                  <a:pt x="2416738" y="34834"/>
                  <a:pt x="2390612" y="26126"/>
                </a:cubicBezTo>
                <a:lnTo>
                  <a:pt x="2351423" y="13063"/>
                </a:lnTo>
                <a:lnTo>
                  <a:pt x="2312235" y="0"/>
                </a:lnTo>
                <a:cubicBezTo>
                  <a:pt x="2216441" y="4354"/>
                  <a:pt x="2119541" y="-2087"/>
                  <a:pt x="2024852" y="13063"/>
                </a:cubicBezTo>
                <a:cubicBezTo>
                  <a:pt x="2006610" y="15982"/>
                  <a:pt x="1990144" y="34329"/>
                  <a:pt x="1985663" y="52251"/>
                </a:cubicBezTo>
                <a:cubicBezTo>
                  <a:pt x="1979467" y="77036"/>
                  <a:pt x="2002205" y="138637"/>
                  <a:pt x="2024852" y="156754"/>
                </a:cubicBezTo>
                <a:cubicBezTo>
                  <a:pt x="2035604" y="165356"/>
                  <a:pt x="2050977" y="165463"/>
                  <a:pt x="2064040" y="169817"/>
                </a:cubicBezTo>
                <a:cubicBezTo>
                  <a:pt x="2110114" y="215891"/>
                  <a:pt x="2086705" y="200744"/>
                  <a:pt x="2129355" y="222069"/>
                </a:cubicBezTo>
              </a:path>
            </a:pathLst>
          </a:cu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519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907160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Otra forma de encontrar la complejidad del algoritmo recursivo para búsqueda binaria:</a:t>
            </a:r>
          </a:p>
          <a:p>
            <a:pPr marL="0" indent="0">
              <a:buNone/>
            </a:pPr>
            <a:r>
              <a:rPr lang="es-AR" dirty="0" smtClean="0"/>
              <a:t>	</a:t>
            </a:r>
          </a:p>
          <a:p>
            <a:pPr marL="0" indent="0">
              <a:buNone/>
            </a:pPr>
            <a:r>
              <a:rPr lang="es-AR" dirty="0" smtClean="0"/>
              <a:t>	</a:t>
            </a:r>
            <a:endParaRPr lang="es-A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37</a:t>
            </a:fld>
            <a:endParaRPr lang="en-US"/>
          </a:p>
        </p:txBody>
      </p:sp>
      <p:grpSp>
        <p:nvGrpSpPr>
          <p:cNvPr id="12" name="Grupo 11"/>
          <p:cNvGrpSpPr/>
          <p:nvPr/>
        </p:nvGrpSpPr>
        <p:grpSpPr>
          <a:xfrm>
            <a:off x="995440" y="2764953"/>
            <a:ext cx="3150597" cy="1379231"/>
            <a:chOff x="3986834" y="2712701"/>
            <a:chExt cx="3150597" cy="1379231"/>
          </a:xfrm>
        </p:grpSpPr>
        <p:grpSp>
          <p:nvGrpSpPr>
            <p:cNvPr id="13" name="Grupo 12"/>
            <p:cNvGrpSpPr/>
            <p:nvPr/>
          </p:nvGrpSpPr>
          <p:grpSpPr>
            <a:xfrm>
              <a:off x="3986834" y="2878698"/>
              <a:ext cx="3150597" cy="1213234"/>
              <a:chOff x="1110343" y="2978484"/>
              <a:chExt cx="3150597" cy="1213234"/>
            </a:xfrm>
          </p:grpSpPr>
          <p:sp>
            <p:nvSpPr>
              <p:cNvPr id="15" name="Flecha abajo 14"/>
              <p:cNvSpPr/>
              <p:nvPr/>
            </p:nvSpPr>
            <p:spPr>
              <a:xfrm>
                <a:off x="2011680" y="3184869"/>
                <a:ext cx="313509" cy="300446"/>
              </a:xfrm>
              <a:prstGeom prst="down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6" name="Conector recto 15"/>
              <p:cNvCxnSpPr/>
              <p:nvPr/>
            </p:nvCxnSpPr>
            <p:spPr>
              <a:xfrm>
                <a:off x="1110343" y="2978484"/>
                <a:ext cx="1802674" cy="52251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CuadroTexto 18"/>
              <p:cNvSpPr txBox="1"/>
              <p:nvPr/>
            </p:nvSpPr>
            <p:spPr>
              <a:xfrm>
                <a:off x="1306285" y="3545387"/>
                <a:ext cx="295465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Times(N/2</a:t>
                </a:r>
                <a:r>
                  <a:rPr lang="es-AR" dirty="0" smtClean="0"/>
                  <a:t>)            + 6</a:t>
                </a:r>
                <a:r>
                  <a:rPr lang="es-AR" dirty="0"/>
                  <a:t>	</a:t>
                </a:r>
              </a:p>
              <a:p>
                <a:endParaRPr lang="es-AR" dirty="0" err="1" smtClean="0"/>
              </a:p>
            </p:txBody>
          </p:sp>
        </p:grpSp>
        <p:sp>
          <p:nvSpPr>
            <p:cNvPr id="14" name="CuadroTexto 13"/>
            <p:cNvSpPr txBox="1"/>
            <p:nvPr/>
          </p:nvSpPr>
          <p:spPr>
            <a:xfrm>
              <a:off x="4182776" y="2712701"/>
              <a:ext cx="231986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Times(N)</a:t>
              </a:r>
              <a:r>
                <a:rPr lang="es-AR" dirty="0"/>
                <a:t>	</a:t>
              </a:r>
              <a:r>
                <a:rPr lang="es-AR" dirty="0" smtClean="0"/>
                <a:t>+ 6</a:t>
              </a:r>
              <a:endParaRPr lang="es-AR" dirty="0"/>
            </a:p>
            <a:p>
              <a:endParaRPr lang="es-AR" dirty="0" err="1" smtClean="0"/>
            </a:p>
          </p:txBody>
        </p:sp>
      </p:grpSp>
      <p:sp>
        <p:nvSpPr>
          <p:cNvPr id="20" name="Flecha abajo 19"/>
          <p:cNvSpPr/>
          <p:nvPr/>
        </p:nvSpPr>
        <p:spPr>
          <a:xfrm>
            <a:off x="1870651" y="3870235"/>
            <a:ext cx="313509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CuadroTexto 22"/>
          <p:cNvSpPr txBox="1"/>
          <p:nvPr/>
        </p:nvSpPr>
        <p:spPr>
          <a:xfrm>
            <a:off x="1165256" y="4230753"/>
            <a:ext cx="295465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Times(N/4)            +  6</a:t>
            </a:r>
            <a:r>
              <a:rPr lang="es-AR" dirty="0"/>
              <a:t>	</a:t>
            </a:r>
          </a:p>
          <a:p>
            <a:endParaRPr lang="es-AR" dirty="0" err="1" smtClean="0"/>
          </a:p>
        </p:txBody>
      </p:sp>
      <p:cxnSp>
        <p:nvCxnSpPr>
          <p:cNvPr id="24" name="Conector recto 23"/>
          <p:cNvCxnSpPr/>
          <p:nvPr/>
        </p:nvCxnSpPr>
        <p:spPr>
          <a:xfrm>
            <a:off x="1110343" y="3639449"/>
            <a:ext cx="1802674" cy="522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a libre 24"/>
          <p:cNvSpPr/>
          <p:nvPr/>
        </p:nvSpPr>
        <p:spPr>
          <a:xfrm>
            <a:off x="995440" y="4164895"/>
            <a:ext cx="2795560" cy="1802674"/>
          </a:xfrm>
          <a:custGeom>
            <a:avLst/>
            <a:gdLst>
              <a:gd name="connsiteX0" fmla="*/ 2024852 w 2795560"/>
              <a:gd name="connsiteY0" fmla="*/ 235131 h 1802674"/>
              <a:gd name="connsiteX1" fmla="*/ 1985663 w 2795560"/>
              <a:gd name="connsiteY1" fmla="*/ 300446 h 1802674"/>
              <a:gd name="connsiteX2" fmla="*/ 1946475 w 2795560"/>
              <a:gd name="connsiteY2" fmla="*/ 326571 h 1802674"/>
              <a:gd name="connsiteX3" fmla="*/ 1841972 w 2795560"/>
              <a:gd name="connsiteY3" fmla="*/ 378823 h 1802674"/>
              <a:gd name="connsiteX4" fmla="*/ 1711343 w 2795560"/>
              <a:gd name="connsiteY4" fmla="*/ 470263 h 1802674"/>
              <a:gd name="connsiteX5" fmla="*/ 1515400 w 2795560"/>
              <a:gd name="connsiteY5" fmla="*/ 496389 h 1802674"/>
              <a:gd name="connsiteX6" fmla="*/ 1463149 w 2795560"/>
              <a:gd name="connsiteY6" fmla="*/ 509451 h 1802674"/>
              <a:gd name="connsiteX7" fmla="*/ 1397835 w 2795560"/>
              <a:gd name="connsiteY7" fmla="*/ 522514 h 1802674"/>
              <a:gd name="connsiteX8" fmla="*/ 1319458 w 2795560"/>
              <a:gd name="connsiteY8" fmla="*/ 548640 h 1802674"/>
              <a:gd name="connsiteX9" fmla="*/ 1214955 w 2795560"/>
              <a:gd name="connsiteY9" fmla="*/ 574766 h 1802674"/>
              <a:gd name="connsiteX10" fmla="*/ 1162703 w 2795560"/>
              <a:gd name="connsiteY10" fmla="*/ 587829 h 1802674"/>
              <a:gd name="connsiteX11" fmla="*/ 1110452 w 2795560"/>
              <a:gd name="connsiteY11" fmla="*/ 600891 h 1802674"/>
              <a:gd name="connsiteX12" fmla="*/ 1071263 w 2795560"/>
              <a:gd name="connsiteY12" fmla="*/ 613954 h 1802674"/>
              <a:gd name="connsiteX13" fmla="*/ 1032075 w 2795560"/>
              <a:gd name="connsiteY13" fmla="*/ 640080 h 1802674"/>
              <a:gd name="connsiteX14" fmla="*/ 810006 w 2795560"/>
              <a:gd name="connsiteY14" fmla="*/ 666206 h 1802674"/>
              <a:gd name="connsiteX15" fmla="*/ 614063 w 2795560"/>
              <a:gd name="connsiteY15" fmla="*/ 679269 h 1802674"/>
              <a:gd name="connsiteX16" fmla="*/ 496498 w 2795560"/>
              <a:gd name="connsiteY16" fmla="*/ 705394 h 1802674"/>
              <a:gd name="connsiteX17" fmla="*/ 405058 w 2795560"/>
              <a:gd name="connsiteY17" fmla="*/ 731520 h 1802674"/>
              <a:gd name="connsiteX18" fmla="*/ 365869 w 2795560"/>
              <a:gd name="connsiteY18" fmla="*/ 757646 h 1802674"/>
              <a:gd name="connsiteX19" fmla="*/ 300555 w 2795560"/>
              <a:gd name="connsiteY19" fmla="*/ 822960 h 1802674"/>
              <a:gd name="connsiteX20" fmla="*/ 261366 w 2795560"/>
              <a:gd name="connsiteY20" fmla="*/ 862149 h 1802674"/>
              <a:gd name="connsiteX21" fmla="*/ 222178 w 2795560"/>
              <a:gd name="connsiteY21" fmla="*/ 888274 h 1802674"/>
              <a:gd name="connsiteX22" fmla="*/ 143800 w 2795560"/>
              <a:gd name="connsiteY22" fmla="*/ 966651 h 1802674"/>
              <a:gd name="connsiteX23" fmla="*/ 78486 w 2795560"/>
              <a:gd name="connsiteY23" fmla="*/ 1045029 h 1802674"/>
              <a:gd name="connsiteX24" fmla="*/ 39298 w 2795560"/>
              <a:gd name="connsiteY24" fmla="*/ 1071154 h 1802674"/>
              <a:gd name="connsiteX25" fmla="*/ 109 w 2795560"/>
              <a:gd name="connsiteY25" fmla="*/ 1149531 h 1802674"/>
              <a:gd name="connsiteX26" fmla="*/ 26235 w 2795560"/>
              <a:gd name="connsiteY26" fmla="*/ 1254034 h 1802674"/>
              <a:gd name="connsiteX27" fmla="*/ 39298 w 2795560"/>
              <a:gd name="connsiteY27" fmla="*/ 1293223 h 1802674"/>
              <a:gd name="connsiteX28" fmla="*/ 78486 w 2795560"/>
              <a:gd name="connsiteY28" fmla="*/ 1332411 h 1802674"/>
              <a:gd name="connsiteX29" fmla="*/ 130738 w 2795560"/>
              <a:gd name="connsiteY29" fmla="*/ 1358537 h 1802674"/>
              <a:gd name="connsiteX30" fmla="*/ 209115 w 2795560"/>
              <a:gd name="connsiteY30" fmla="*/ 1436914 h 1802674"/>
              <a:gd name="connsiteX31" fmla="*/ 274429 w 2795560"/>
              <a:gd name="connsiteY31" fmla="*/ 1515291 h 1802674"/>
              <a:gd name="connsiteX32" fmla="*/ 313618 w 2795560"/>
              <a:gd name="connsiteY32" fmla="*/ 1528354 h 1802674"/>
              <a:gd name="connsiteX33" fmla="*/ 431183 w 2795560"/>
              <a:gd name="connsiteY33" fmla="*/ 1619794 h 1802674"/>
              <a:gd name="connsiteX34" fmla="*/ 470372 w 2795560"/>
              <a:gd name="connsiteY34" fmla="*/ 1632857 h 1802674"/>
              <a:gd name="connsiteX35" fmla="*/ 587938 w 2795560"/>
              <a:gd name="connsiteY35" fmla="*/ 1711234 h 1802674"/>
              <a:gd name="connsiteX36" fmla="*/ 653252 w 2795560"/>
              <a:gd name="connsiteY36" fmla="*/ 1737360 h 1802674"/>
              <a:gd name="connsiteX37" fmla="*/ 692440 w 2795560"/>
              <a:gd name="connsiteY37" fmla="*/ 1763486 h 1802674"/>
              <a:gd name="connsiteX38" fmla="*/ 731629 w 2795560"/>
              <a:gd name="connsiteY38" fmla="*/ 1776549 h 1802674"/>
              <a:gd name="connsiteX39" fmla="*/ 836132 w 2795560"/>
              <a:gd name="connsiteY39" fmla="*/ 1802674 h 1802674"/>
              <a:gd name="connsiteX40" fmla="*/ 992886 w 2795560"/>
              <a:gd name="connsiteY40" fmla="*/ 1789611 h 1802674"/>
              <a:gd name="connsiteX41" fmla="*/ 1071263 w 2795560"/>
              <a:gd name="connsiteY41" fmla="*/ 1750423 h 1802674"/>
              <a:gd name="connsiteX42" fmla="*/ 1123515 w 2795560"/>
              <a:gd name="connsiteY42" fmla="*/ 1724297 h 1802674"/>
              <a:gd name="connsiteX43" fmla="*/ 1175766 w 2795560"/>
              <a:gd name="connsiteY43" fmla="*/ 1685109 h 1802674"/>
              <a:gd name="connsiteX44" fmla="*/ 1228018 w 2795560"/>
              <a:gd name="connsiteY44" fmla="*/ 1658983 h 1802674"/>
              <a:gd name="connsiteX45" fmla="*/ 1306395 w 2795560"/>
              <a:gd name="connsiteY45" fmla="*/ 1632857 h 1802674"/>
              <a:gd name="connsiteX46" fmla="*/ 1345583 w 2795560"/>
              <a:gd name="connsiteY46" fmla="*/ 1593669 h 1802674"/>
              <a:gd name="connsiteX47" fmla="*/ 1397835 w 2795560"/>
              <a:gd name="connsiteY47" fmla="*/ 1567543 h 1802674"/>
              <a:gd name="connsiteX48" fmla="*/ 1437023 w 2795560"/>
              <a:gd name="connsiteY48" fmla="*/ 1541417 h 1802674"/>
              <a:gd name="connsiteX49" fmla="*/ 1528463 w 2795560"/>
              <a:gd name="connsiteY49" fmla="*/ 1489166 h 1802674"/>
              <a:gd name="connsiteX50" fmla="*/ 1554589 w 2795560"/>
              <a:gd name="connsiteY50" fmla="*/ 1449977 h 1802674"/>
              <a:gd name="connsiteX51" fmla="*/ 1619903 w 2795560"/>
              <a:gd name="connsiteY51" fmla="*/ 1371600 h 1802674"/>
              <a:gd name="connsiteX52" fmla="*/ 1659092 w 2795560"/>
              <a:gd name="connsiteY52" fmla="*/ 1293223 h 1802674"/>
              <a:gd name="connsiteX53" fmla="*/ 1672155 w 2795560"/>
              <a:gd name="connsiteY53" fmla="*/ 1254034 h 1802674"/>
              <a:gd name="connsiteX54" fmla="*/ 1711343 w 2795560"/>
              <a:gd name="connsiteY54" fmla="*/ 1071154 h 1802674"/>
              <a:gd name="connsiteX55" fmla="*/ 1750532 w 2795560"/>
              <a:gd name="connsiteY55" fmla="*/ 992777 h 1802674"/>
              <a:gd name="connsiteX56" fmla="*/ 1789720 w 2795560"/>
              <a:gd name="connsiteY56" fmla="*/ 979714 h 1802674"/>
              <a:gd name="connsiteX57" fmla="*/ 1841972 w 2795560"/>
              <a:gd name="connsiteY57" fmla="*/ 953589 h 1802674"/>
              <a:gd name="connsiteX58" fmla="*/ 1894223 w 2795560"/>
              <a:gd name="connsiteY58" fmla="*/ 940526 h 1802674"/>
              <a:gd name="connsiteX59" fmla="*/ 1933412 w 2795560"/>
              <a:gd name="connsiteY59" fmla="*/ 927463 h 1802674"/>
              <a:gd name="connsiteX60" fmla="*/ 2220795 w 2795560"/>
              <a:gd name="connsiteY60" fmla="*/ 953589 h 1802674"/>
              <a:gd name="connsiteX61" fmla="*/ 2273046 w 2795560"/>
              <a:gd name="connsiteY61" fmla="*/ 979714 h 1802674"/>
              <a:gd name="connsiteX62" fmla="*/ 2351423 w 2795560"/>
              <a:gd name="connsiteY62" fmla="*/ 1005840 h 1802674"/>
              <a:gd name="connsiteX63" fmla="*/ 2612680 w 2795560"/>
              <a:gd name="connsiteY63" fmla="*/ 992777 h 1802674"/>
              <a:gd name="connsiteX64" fmla="*/ 2651869 w 2795560"/>
              <a:gd name="connsiteY64" fmla="*/ 979714 h 1802674"/>
              <a:gd name="connsiteX65" fmla="*/ 2743309 w 2795560"/>
              <a:gd name="connsiteY65" fmla="*/ 888274 h 1802674"/>
              <a:gd name="connsiteX66" fmla="*/ 2795560 w 2795560"/>
              <a:gd name="connsiteY66" fmla="*/ 809897 h 1802674"/>
              <a:gd name="connsiteX67" fmla="*/ 2782498 w 2795560"/>
              <a:gd name="connsiteY67" fmla="*/ 431074 h 1802674"/>
              <a:gd name="connsiteX68" fmla="*/ 2769435 w 2795560"/>
              <a:gd name="connsiteY68" fmla="*/ 378823 h 1802674"/>
              <a:gd name="connsiteX69" fmla="*/ 2743309 w 2795560"/>
              <a:gd name="connsiteY69" fmla="*/ 326571 h 1802674"/>
              <a:gd name="connsiteX70" fmla="*/ 2730246 w 2795560"/>
              <a:gd name="connsiteY70" fmla="*/ 274320 h 1802674"/>
              <a:gd name="connsiteX71" fmla="*/ 2691058 w 2795560"/>
              <a:gd name="connsiteY71" fmla="*/ 195943 h 1802674"/>
              <a:gd name="connsiteX72" fmla="*/ 2651869 w 2795560"/>
              <a:gd name="connsiteY72" fmla="*/ 169817 h 1802674"/>
              <a:gd name="connsiteX73" fmla="*/ 2625743 w 2795560"/>
              <a:gd name="connsiteY73" fmla="*/ 130629 h 1802674"/>
              <a:gd name="connsiteX74" fmla="*/ 2586555 w 2795560"/>
              <a:gd name="connsiteY74" fmla="*/ 117566 h 1802674"/>
              <a:gd name="connsiteX75" fmla="*/ 2547366 w 2795560"/>
              <a:gd name="connsiteY75" fmla="*/ 91440 h 1802674"/>
              <a:gd name="connsiteX76" fmla="*/ 2508178 w 2795560"/>
              <a:gd name="connsiteY76" fmla="*/ 78377 h 1802674"/>
              <a:gd name="connsiteX77" fmla="*/ 2468989 w 2795560"/>
              <a:gd name="connsiteY77" fmla="*/ 52251 h 1802674"/>
              <a:gd name="connsiteX78" fmla="*/ 2390612 w 2795560"/>
              <a:gd name="connsiteY78" fmla="*/ 26126 h 1802674"/>
              <a:gd name="connsiteX79" fmla="*/ 2351423 w 2795560"/>
              <a:gd name="connsiteY79" fmla="*/ 13063 h 1802674"/>
              <a:gd name="connsiteX80" fmla="*/ 2312235 w 2795560"/>
              <a:gd name="connsiteY80" fmla="*/ 0 h 1802674"/>
              <a:gd name="connsiteX81" fmla="*/ 2024852 w 2795560"/>
              <a:gd name="connsiteY81" fmla="*/ 13063 h 1802674"/>
              <a:gd name="connsiteX82" fmla="*/ 1985663 w 2795560"/>
              <a:gd name="connsiteY82" fmla="*/ 52251 h 1802674"/>
              <a:gd name="connsiteX83" fmla="*/ 2024852 w 2795560"/>
              <a:gd name="connsiteY83" fmla="*/ 156754 h 1802674"/>
              <a:gd name="connsiteX84" fmla="*/ 2064040 w 2795560"/>
              <a:gd name="connsiteY84" fmla="*/ 169817 h 1802674"/>
              <a:gd name="connsiteX85" fmla="*/ 2129355 w 2795560"/>
              <a:gd name="connsiteY85" fmla="*/ 222069 h 180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795560" h="1802674">
                <a:moveTo>
                  <a:pt x="2024852" y="235131"/>
                </a:moveTo>
                <a:cubicBezTo>
                  <a:pt x="2011789" y="256903"/>
                  <a:pt x="2002187" y="281169"/>
                  <a:pt x="1985663" y="300446"/>
                </a:cubicBezTo>
                <a:cubicBezTo>
                  <a:pt x="1975446" y="312366"/>
                  <a:pt x="1959250" y="317446"/>
                  <a:pt x="1946475" y="326571"/>
                </a:cubicBezTo>
                <a:cubicBezTo>
                  <a:pt x="1874736" y="377813"/>
                  <a:pt x="1919570" y="359423"/>
                  <a:pt x="1841972" y="378823"/>
                </a:cubicBezTo>
                <a:cubicBezTo>
                  <a:pt x="1821371" y="394273"/>
                  <a:pt x="1725959" y="467340"/>
                  <a:pt x="1711343" y="470263"/>
                </a:cubicBezTo>
                <a:cubicBezTo>
                  <a:pt x="1603119" y="491908"/>
                  <a:pt x="1668121" y="481117"/>
                  <a:pt x="1515400" y="496389"/>
                </a:cubicBezTo>
                <a:cubicBezTo>
                  <a:pt x="1497983" y="500743"/>
                  <a:pt x="1480674" y="505557"/>
                  <a:pt x="1463149" y="509451"/>
                </a:cubicBezTo>
                <a:cubicBezTo>
                  <a:pt x="1441475" y="514267"/>
                  <a:pt x="1419255" y="516672"/>
                  <a:pt x="1397835" y="522514"/>
                </a:cubicBezTo>
                <a:cubicBezTo>
                  <a:pt x="1371266" y="529760"/>
                  <a:pt x="1346175" y="541961"/>
                  <a:pt x="1319458" y="548640"/>
                </a:cubicBezTo>
                <a:lnTo>
                  <a:pt x="1214955" y="574766"/>
                </a:lnTo>
                <a:lnTo>
                  <a:pt x="1162703" y="587829"/>
                </a:lnTo>
                <a:cubicBezTo>
                  <a:pt x="1145286" y="592183"/>
                  <a:pt x="1127484" y="595214"/>
                  <a:pt x="1110452" y="600891"/>
                </a:cubicBezTo>
                <a:lnTo>
                  <a:pt x="1071263" y="613954"/>
                </a:lnTo>
                <a:cubicBezTo>
                  <a:pt x="1058200" y="622663"/>
                  <a:pt x="1046969" y="635115"/>
                  <a:pt x="1032075" y="640080"/>
                </a:cubicBezTo>
                <a:cubicBezTo>
                  <a:pt x="993148" y="653056"/>
                  <a:pt x="822296" y="665261"/>
                  <a:pt x="810006" y="666206"/>
                </a:cubicBezTo>
                <a:cubicBezTo>
                  <a:pt x="744739" y="671227"/>
                  <a:pt x="679377" y="674915"/>
                  <a:pt x="614063" y="679269"/>
                </a:cubicBezTo>
                <a:cubicBezTo>
                  <a:pt x="486605" y="711132"/>
                  <a:pt x="645786" y="672219"/>
                  <a:pt x="496498" y="705394"/>
                </a:cubicBezTo>
                <a:cubicBezTo>
                  <a:pt x="481429" y="708743"/>
                  <a:pt x="422515" y="722791"/>
                  <a:pt x="405058" y="731520"/>
                </a:cubicBezTo>
                <a:cubicBezTo>
                  <a:pt x="391016" y="738541"/>
                  <a:pt x="378932" y="748937"/>
                  <a:pt x="365869" y="757646"/>
                </a:cubicBezTo>
                <a:cubicBezTo>
                  <a:pt x="317971" y="829491"/>
                  <a:pt x="365869" y="768531"/>
                  <a:pt x="300555" y="822960"/>
                </a:cubicBezTo>
                <a:cubicBezTo>
                  <a:pt x="286363" y="834787"/>
                  <a:pt x="275558" y="850322"/>
                  <a:pt x="261366" y="862149"/>
                </a:cubicBezTo>
                <a:cubicBezTo>
                  <a:pt x="249305" y="872199"/>
                  <a:pt x="233912" y="877844"/>
                  <a:pt x="222178" y="888274"/>
                </a:cubicBezTo>
                <a:cubicBezTo>
                  <a:pt x="194563" y="912820"/>
                  <a:pt x="164294" y="935908"/>
                  <a:pt x="143800" y="966651"/>
                </a:cubicBezTo>
                <a:cubicBezTo>
                  <a:pt x="118111" y="1005185"/>
                  <a:pt x="116205" y="1013597"/>
                  <a:pt x="78486" y="1045029"/>
                </a:cubicBezTo>
                <a:cubicBezTo>
                  <a:pt x="66425" y="1055079"/>
                  <a:pt x="52361" y="1062446"/>
                  <a:pt x="39298" y="1071154"/>
                </a:cubicBezTo>
                <a:cubicBezTo>
                  <a:pt x="28556" y="1087267"/>
                  <a:pt x="-2054" y="1125736"/>
                  <a:pt x="109" y="1149531"/>
                </a:cubicBezTo>
                <a:cubicBezTo>
                  <a:pt x="3360" y="1185290"/>
                  <a:pt x="14880" y="1219970"/>
                  <a:pt x="26235" y="1254034"/>
                </a:cubicBezTo>
                <a:cubicBezTo>
                  <a:pt x="30589" y="1267097"/>
                  <a:pt x="31660" y="1281766"/>
                  <a:pt x="39298" y="1293223"/>
                </a:cubicBezTo>
                <a:cubicBezTo>
                  <a:pt x="49545" y="1308594"/>
                  <a:pt x="63454" y="1321674"/>
                  <a:pt x="78486" y="1332411"/>
                </a:cubicBezTo>
                <a:cubicBezTo>
                  <a:pt x="94332" y="1343730"/>
                  <a:pt x="113321" y="1349828"/>
                  <a:pt x="130738" y="1358537"/>
                </a:cubicBezTo>
                <a:cubicBezTo>
                  <a:pt x="156864" y="1384663"/>
                  <a:pt x="188621" y="1406172"/>
                  <a:pt x="209115" y="1436914"/>
                </a:cubicBezTo>
                <a:cubicBezTo>
                  <a:pt x="228394" y="1465833"/>
                  <a:pt x="244252" y="1495174"/>
                  <a:pt x="274429" y="1515291"/>
                </a:cubicBezTo>
                <a:cubicBezTo>
                  <a:pt x="285886" y="1522929"/>
                  <a:pt x="300555" y="1524000"/>
                  <a:pt x="313618" y="1528354"/>
                </a:cubicBezTo>
                <a:cubicBezTo>
                  <a:pt x="347431" y="1562168"/>
                  <a:pt x="384307" y="1604169"/>
                  <a:pt x="431183" y="1619794"/>
                </a:cubicBezTo>
                <a:lnTo>
                  <a:pt x="470372" y="1632857"/>
                </a:lnTo>
                <a:cubicBezTo>
                  <a:pt x="514134" y="1665679"/>
                  <a:pt x="537541" y="1686036"/>
                  <a:pt x="587938" y="1711234"/>
                </a:cubicBezTo>
                <a:cubicBezTo>
                  <a:pt x="608911" y="1721720"/>
                  <a:pt x="632279" y="1726873"/>
                  <a:pt x="653252" y="1737360"/>
                </a:cubicBezTo>
                <a:cubicBezTo>
                  <a:pt x="667294" y="1744381"/>
                  <a:pt x="678398" y="1756465"/>
                  <a:pt x="692440" y="1763486"/>
                </a:cubicBezTo>
                <a:cubicBezTo>
                  <a:pt x="704756" y="1769644"/>
                  <a:pt x="718345" y="1772926"/>
                  <a:pt x="731629" y="1776549"/>
                </a:cubicBezTo>
                <a:cubicBezTo>
                  <a:pt x="766270" y="1785996"/>
                  <a:pt x="836132" y="1802674"/>
                  <a:pt x="836132" y="1802674"/>
                </a:cubicBezTo>
                <a:cubicBezTo>
                  <a:pt x="888383" y="1798320"/>
                  <a:pt x="940913" y="1796540"/>
                  <a:pt x="992886" y="1789611"/>
                </a:cubicBezTo>
                <a:cubicBezTo>
                  <a:pt x="1031939" y="1784404"/>
                  <a:pt x="1037754" y="1769571"/>
                  <a:pt x="1071263" y="1750423"/>
                </a:cubicBezTo>
                <a:cubicBezTo>
                  <a:pt x="1088170" y="1740762"/>
                  <a:pt x="1107002" y="1734618"/>
                  <a:pt x="1123515" y="1724297"/>
                </a:cubicBezTo>
                <a:cubicBezTo>
                  <a:pt x="1141977" y="1712758"/>
                  <a:pt x="1157304" y="1696648"/>
                  <a:pt x="1175766" y="1685109"/>
                </a:cubicBezTo>
                <a:cubicBezTo>
                  <a:pt x="1192279" y="1674788"/>
                  <a:pt x="1209938" y="1666215"/>
                  <a:pt x="1228018" y="1658983"/>
                </a:cubicBezTo>
                <a:cubicBezTo>
                  <a:pt x="1253587" y="1648755"/>
                  <a:pt x="1306395" y="1632857"/>
                  <a:pt x="1306395" y="1632857"/>
                </a:cubicBezTo>
                <a:cubicBezTo>
                  <a:pt x="1319458" y="1619794"/>
                  <a:pt x="1330551" y="1604406"/>
                  <a:pt x="1345583" y="1593669"/>
                </a:cubicBezTo>
                <a:cubicBezTo>
                  <a:pt x="1361429" y="1582350"/>
                  <a:pt x="1380928" y="1577204"/>
                  <a:pt x="1397835" y="1567543"/>
                </a:cubicBezTo>
                <a:cubicBezTo>
                  <a:pt x="1411466" y="1559754"/>
                  <a:pt x="1423392" y="1549206"/>
                  <a:pt x="1437023" y="1541417"/>
                </a:cubicBezTo>
                <a:cubicBezTo>
                  <a:pt x="1553049" y="1475115"/>
                  <a:pt x="1432978" y="1552822"/>
                  <a:pt x="1528463" y="1489166"/>
                </a:cubicBezTo>
                <a:cubicBezTo>
                  <a:pt x="1537172" y="1476103"/>
                  <a:pt x="1544538" y="1462038"/>
                  <a:pt x="1554589" y="1449977"/>
                </a:cubicBezTo>
                <a:cubicBezTo>
                  <a:pt x="1590705" y="1406638"/>
                  <a:pt x="1595577" y="1420253"/>
                  <a:pt x="1619903" y="1371600"/>
                </a:cubicBezTo>
                <a:cubicBezTo>
                  <a:pt x="1673978" y="1263448"/>
                  <a:pt x="1584229" y="1405515"/>
                  <a:pt x="1659092" y="1293223"/>
                </a:cubicBezTo>
                <a:cubicBezTo>
                  <a:pt x="1663446" y="1280160"/>
                  <a:pt x="1669168" y="1267476"/>
                  <a:pt x="1672155" y="1254034"/>
                </a:cubicBezTo>
                <a:cubicBezTo>
                  <a:pt x="1694077" y="1155385"/>
                  <a:pt x="1674787" y="1180820"/>
                  <a:pt x="1711343" y="1071154"/>
                </a:cubicBezTo>
                <a:cubicBezTo>
                  <a:pt x="1719949" y="1045338"/>
                  <a:pt x="1727511" y="1011194"/>
                  <a:pt x="1750532" y="992777"/>
                </a:cubicBezTo>
                <a:cubicBezTo>
                  <a:pt x="1761284" y="984175"/>
                  <a:pt x="1777064" y="985138"/>
                  <a:pt x="1789720" y="979714"/>
                </a:cubicBezTo>
                <a:cubicBezTo>
                  <a:pt x="1807619" y="972043"/>
                  <a:pt x="1823739" y="960426"/>
                  <a:pt x="1841972" y="953589"/>
                </a:cubicBezTo>
                <a:cubicBezTo>
                  <a:pt x="1858782" y="947285"/>
                  <a:pt x="1876961" y="945458"/>
                  <a:pt x="1894223" y="940526"/>
                </a:cubicBezTo>
                <a:cubicBezTo>
                  <a:pt x="1907463" y="936743"/>
                  <a:pt x="1920349" y="931817"/>
                  <a:pt x="1933412" y="927463"/>
                </a:cubicBezTo>
                <a:cubicBezTo>
                  <a:pt x="1950058" y="928652"/>
                  <a:pt x="2171250" y="941203"/>
                  <a:pt x="2220795" y="953589"/>
                </a:cubicBezTo>
                <a:cubicBezTo>
                  <a:pt x="2239686" y="958312"/>
                  <a:pt x="2254966" y="972482"/>
                  <a:pt x="2273046" y="979714"/>
                </a:cubicBezTo>
                <a:cubicBezTo>
                  <a:pt x="2298615" y="989942"/>
                  <a:pt x="2351423" y="1005840"/>
                  <a:pt x="2351423" y="1005840"/>
                </a:cubicBezTo>
                <a:cubicBezTo>
                  <a:pt x="2438509" y="1001486"/>
                  <a:pt x="2525813" y="1000331"/>
                  <a:pt x="2612680" y="992777"/>
                </a:cubicBezTo>
                <a:cubicBezTo>
                  <a:pt x="2626398" y="991584"/>
                  <a:pt x="2639914" y="986546"/>
                  <a:pt x="2651869" y="979714"/>
                </a:cubicBezTo>
                <a:cubicBezTo>
                  <a:pt x="2701217" y="951515"/>
                  <a:pt x="2711378" y="933890"/>
                  <a:pt x="2743309" y="888274"/>
                </a:cubicBezTo>
                <a:cubicBezTo>
                  <a:pt x="2761315" y="862551"/>
                  <a:pt x="2795560" y="809897"/>
                  <a:pt x="2795560" y="809897"/>
                </a:cubicBezTo>
                <a:cubicBezTo>
                  <a:pt x="2791206" y="683623"/>
                  <a:pt x="2790141" y="557192"/>
                  <a:pt x="2782498" y="431074"/>
                </a:cubicBezTo>
                <a:cubicBezTo>
                  <a:pt x="2781412" y="413154"/>
                  <a:pt x="2775739" y="395633"/>
                  <a:pt x="2769435" y="378823"/>
                </a:cubicBezTo>
                <a:cubicBezTo>
                  <a:pt x="2762597" y="360590"/>
                  <a:pt x="2750147" y="344804"/>
                  <a:pt x="2743309" y="326571"/>
                </a:cubicBezTo>
                <a:cubicBezTo>
                  <a:pt x="2737005" y="309761"/>
                  <a:pt x="2735178" y="291582"/>
                  <a:pt x="2730246" y="274320"/>
                </a:cubicBezTo>
                <a:cubicBezTo>
                  <a:pt x="2721747" y="244573"/>
                  <a:pt x="2713957" y="218842"/>
                  <a:pt x="2691058" y="195943"/>
                </a:cubicBezTo>
                <a:cubicBezTo>
                  <a:pt x="2679957" y="184842"/>
                  <a:pt x="2664932" y="178526"/>
                  <a:pt x="2651869" y="169817"/>
                </a:cubicBezTo>
                <a:cubicBezTo>
                  <a:pt x="2643160" y="156754"/>
                  <a:pt x="2638002" y="140436"/>
                  <a:pt x="2625743" y="130629"/>
                </a:cubicBezTo>
                <a:cubicBezTo>
                  <a:pt x="2614991" y="122027"/>
                  <a:pt x="2598871" y="123724"/>
                  <a:pt x="2586555" y="117566"/>
                </a:cubicBezTo>
                <a:cubicBezTo>
                  <a:pt x="2572513" y="110545"/>
                  <a:pt x="2561408" y="98461"/>
                  <a:pt x="2547366" y="91440"/>
                </a:cubicBezTo>
                <a:cubicBezTo>
                  <a:pt x="2535050" y="85282"/>
                  <a:pt x="2520494" y="84535"/>
                  <a:pt x="2508178" y="78377"/>
                </a:cubicBezTo>
                <a:cubicBezTo>
                  <a:pt x="2494136" y="71356"/>
                  <a:pt x="2483336" y="58627"/>
                  <a:pt x="2468989" y="52251"/>
                </a:cubicBezTo>
                <a:cubicBezTo>
                  <a:pt x="2443824" y="41067"/>
                  <a:pt x="2416738" y="34834"/>
                  <a:pt x="2390612" y="26126"/>
                </a:cubicBezTo>
                <a:lnTo>
                  <a:pt x="2351423" y="13063"/>
                </a:lnTo>
                <a:lnTo>
                  <a:pt x="2312235" y="0"/>
                </a:lnTo>
                <a:cubicBezTo>
                  <a:pt x="2216441" y="4354"/>
                  <a:pt x="2119541" y="-2087"/>
                  <a:pt x="2024852" y="13063"/>
                </a:cubicBezTo>
                <a:cubicBezTo>
                  <a:pt x="2006610" y="15982"/>
                  <a:pt x="1990144" y="34329"/>
                  <a:pt x="1985663" y="52251"/>
                </a:cubicBezTo>
                <a:cubicBezTo>
                  <a:pt x="1979467" y="77036"/>
                  <a:pt x="2002205" y="138637"/>
                  <a:pt x="2024852" y="156754"/>
                </a:cubicBezTo>
                <a:cubicBezTo>
                  <a:pt x="2035604" y="165356"/>
                  <a:pt x="2050977" y="165463"/>
                  <a:pt x="2064040" y="169817"/>
                </a:cubicBezTo>
                <a:cubicBezTo>
                  <a:pt x="2110114" y="215891"/>
                  <a:pt x="2086705" y="200744"/>
                  <a:pt x="2129355" y="222069"/>
                </a:cubicBezTo>
              </a:path>
            </a:pathLst>
          </a:cu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Flecha abajo 16"/>
          <p:cNvSpPr/>
          <p:nvPr/>
        </p:nvSpPr>
        <p:spPr>
          <a:xfrm>
            <a:off x="1870651" y="4641459"/>
            <a:ext cx="313509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CuadroTexto 17"/>
          <p:cNvSpPr txBox="1"/>
          <p:nvPr/>
        </p:nvSpPr>
        <p:spPr>
          <a:xfrm>
            <a:off x="1165256" y="5001977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Times(N/8)</a:t>
            </a:r>
            <a:r>
              <a:rPr lang="es-AR" dirty="0"/>
              <a:t>	</a:t>
            </a:r>
          </a:p>
          <a:p>
            <a:endParaRPr lang="es-AR" dirty="0" err="1" smtClean="0"/>
          </a:p>
        </p:txBody>
      </p:sp>
      <p:cxnSp>
        <p:nvCxnSpPr>
          <p:cNvPr id="21" name="Conector recto 20"/>
          <p:cNvCxnSpPr/>
          <p:nvPr/>
        </p:nvCxnSpPr>
        <p:spPr>
          <a:xfrm>
            <a:off x="1110343" y="4389793"/>
            <a:ext cx="1802674" cy="522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36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907160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Otra forma de encontrar la complejidad del algoritmo recursivo para búsqueda binaria:</a:t>
            </a:r>
          </a:p>
          <a:p>
            <a:pPr marL="0" indent="0">
              <a:buNone/>
            </a:pPr>
            <a:r>
              <a:rPr lang="es-AR" dirty="0" smtClean="0"/>
              <a:t>	</a:t>
            </a:r>
          </a:p>
          <a:p>
            <a:pPr marL="0" indent="0">
              <a:buNone/>
            </a:pPr>
            <a:r>
              <a:rPr lang="es-AR" dirty="0" smtClean="0"/>
              <a:t>	</a:t>
            </a:r>
            <a:endParaRPr lang="es-A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38</a:t>
            </a:fld>
            <a:endParaRPr lang="en-US"/>
          </a:p>
        </p:txBody>
      </p:sp>
      <p:grpSp>
        <p:nvGrpSpPr>
          <p:cNvPr id="12" name="Grupo 11"/>
          <p:cNvGrpSpPr/>
          <p:nvPr/>
        </p:nvGrpSpPr>
        <p:grpSpPr>
          <a:xfrm>
            <a:off x="995440" y="2764953"/>
            <a:ext cx="3150597" cy="1379231"/>
            <a:chOff x="3986834" y="2712701"/>
            <a:chExt cx="3150597" cy="1379231"/>
          </a:xfrm>
        </p:grpSpPr>
        <p:grpSp>
          <p:nvGrpSpPr>
            <p:cNvPr id="13" name="Grupo 12"/>
            <p:cNvGrpSpPr/>
            <p:nvPr/>
          </p:nvGrpSpPr>
          <p:grpSpPr>
            <a:xfrm>
              <a:off x="3986834" y="2878698"/>
              <a:ext cx="3150597" cy="1213234"/>
              <a:chOff x="1110343" y="2978484"/>
              <a:chExt cx="3150597" cy="1213234"/>
            </a:xfrm>
          </p:grpSpPr>
          <p:sp>
            <p:nvSpPr>
              <p:cNvPr id="15" name="Flecha abajo 14"/>
              <p:cNvSpPr/>
              <p:nvPr/>
            </p:nvSpPr>
            <p:spPr>
              <a:xfrm>
                <a:off x="2011680" y="3184869"/>
                <a:ext cx="313509" cy="300446"/>
              </a:xfrm>
              <a:prstGeom prst="down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6" name="Conector recto 15"/>
              <p:cNvCxnSpPr/>
              <p:nvPr/>
            </p:nvCxnSpPr>
            <p:spPr>
              <a:xfrm>
                <a:off x="1110343" y="2978484"/>
                <a:ext cx="1802674" cy="52251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CuadroTexto 18"/>
              <p:cNvSpPr txBox="1"/>
              <p:nvPr/>
            </p:nvSpPr>
            <p:spPr>
              <a:xfrm>
                <a:off x="1306285" y="3545387"/>
                <a:ext cx="295465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Times(N/2</a:t>
                </a:r>
                <a:r>
                  <a:rPr lang="es-AR" dirty="0" smtClean="0"/>
                  <a:t>)            + 6</a:t>
                </a:r>
                <a:r>
                  <a:rPr lang="es-AR" dirty="0"/>
                  <a:t>	</a:t>
                </a:r>
              </a:p>
              <a:p>
                <a:endParaRPr lang="es-AR" dirty="0" err="1" smtClean="0"/>
              </a:p>
            </p:txBody>
          </p:sp>
        </p:grpSp>
        <p:sp>
          <p:nvSpPr>
            <p:cNvPr id="14" name="CuadroTexto 13"/>
            <p:cNvSpPr txBox="1"/>
            <p:nvPr/>
          </p:nvSpPr>
          <p:spPr>
            <a:xfrm>
              <a:off x="4182776" y="2712701"/>
              <a:ext cx="231986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Times(N)</a:t>
              </a:r>
              <a:r>
                <a:rPr lang="es-AR" dirty="0"/>
                <a:t>	</a:t>
              </a:r>
              <a:r>
                <a:rPr lang="es-AR" dirty="0" smtClean="0"/>
                <a:t>+ 6</a:t>
              </a:r>
              <a:endParaRPr lang="es-AR" dirty="0"/>
            </a:p>
            <a:p>
              <a:endParaRPr lang="es-AR" dirty="0" err="1" smtClean="0"/>
            </a:p>
          </p:txBody>
        </p:sp>
      </p:grpSp>
      <p:sp>
        <p:nvSpPr>
          <p:cNvPr id="20" name="Flecha abajo 19"/>
          <p:cNvSpPr/>
          <p:nvPr/>
        </p:nvSpPr>
        <p:spPr>
          <a:xfrm>
            <a:off x="1870651" y="3870235"/>
            <a:ext cx="313509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CuadroTexto 22"/>
          <p:cNvSpPr txBox="1"/>
          <p:nvPr/>
        </p:nvSpPr>
        <p:spPr>
          <a:xfrm>
            <a:off x="1165256" y="4230753"/>
            <a:ext cx="295465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Times(N/4)            +  6</a:t>
            </a:r>
            <a:r>
              <a:rPr lang="es-AR" dirty="0"/>
              <a:t>	</a:t>
            </a:r>
          </a:p>
          <a:p>
            <a:endParaRPr lang="es-AR" dirty="0" err="1" smtClean="0"/>
          </a:p>
        </p:txBody>
      </p:sp>
      <p:cxnSp>
        <p:nvCxnSpPr>
          <p:cNvPr id="24" name="Conector recto 23"/>
          <p:cNvCxnSpPr/>
          <p:nvPr/>
        </p:nvCxnSpPr>
        <p:spPr>
          <a:xfrm>
            <a:off x="1110343" y="3639449"/>
            <a:ext cx="1802674" cy="522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a libre 24"/>
          <p:cNvSpPr/>
          <p:nvPr/>
        </p:nvSpPr>
        <p:spPr>
          <a:xfrm>
            <a:off x="1165256" y="4868774"/>
            <a:ext cx="2795560" cy="1802674"/>
          </a:xfrm>
          <a:custGeom>
            <a:avLst/>
            <a:gdLst>
              <a:gd name="connsiteX0" fmla="*/ 2024852 w 2795560"/>
              <a:gd name="connsiteY0" fmla="*/ 235131 h 1802674"/>
              <a:gd name="connsiteX1" fmla="*/ 1985663 w 2795560"/>
              <a:gd name="connsiteY1" fmla="*/ 300446 h 1802674"/>
              <a:gd name="connsiteX2" fmla="*/ 1946475 w 2795560"/>
              <a:gd name="connsiteY2" fmla="*/ 326571 h 1802674"/>
              <a:gd name="connsiteX3" fmla="*/ 1841972 w 2795560"/>
              <a:gd name="connsiteY3" fmla="*/ 378823 h 1802674"/>
              <a:gd name="connsiteX4" fmla="*/ 1711343 w 2795560"/>
              <a:gd name="connsiteY4" fmla="*/ 470263 h 1802674"/>
              <a:gd name="connsiteX5" fmla="*/ 1515400 w 2795560"/>
              <a:gd name="connsiteY5" fmla="*/ 496389 h 1802674"/>
              <a:gd name="connsiteX6" fmla="*/ 1463149 w 2795560"/>
              <a:gd name="connsiteY6" fmla="*/ 509451 h 1802674"/>
              <a:gd name="connsiteX7" fmla="*/ 1397835 w 2795560"/>
              <a:gd name="connsiteY7" fmla="*/ 522514 h 1802674"/>
              <a:gd name="connsiteX8" fmla="*/ 1319458 w 2795560"/>
              <a:gd name="connsiteY8" fmla="*/ 548640 h 1802674"/>
              <a:gd name="connsiteX9" fmla="*/ 1214955 w 2795560"/>
              <a:gd name="connsiteY9" fmla="*/ 574766 h 1802674"/>
              <a:gd name="connsiteX10" fmla="*/ 1162703 w 2795560"/>
              <a:gd name="connsiteY10" fmla="*/ 587829 h 1802674"/>
              <a:gd name="connsiteX11" fmla="*/ 1110452 w 2795560"/>
              <a:gd name="connsiteY11" fmla="*/ 600891 h 1802674"/>
              <a:gd name="connsiteX12" fmla="*/ 1071263 w 2795560"/>
              <a:gd name="connsiteY12" fmla="*/ 613954 h 1802674"/>
              <a:gd name="connsiteX13" fmla="*/ 1032075 w 2795560"/>
              <a:gd name="connsiteY13" fmla="*/ 640080 h 1802674"/>
              <a:gd name="connsiteX14" fmla="*/ 810006 w 2795560"/>
              <a:gd name="connsiteY14" fmla="*/ 666206 h 1802674"/>
              <a:gd name="connsiteX15" fmla="*/ 614063 w 2795560"/>
              <a:gd name="connsiteY15" fmla="*/ 679269 h 1802674"/>
              <a:gd name="connsiteX16" fmla="*/ 496498 w 2795560"/>
              <a:gd name="connsiteY16" fmla="*/ 705394 h 1802674"/>
              <a:gd name="connsiteX17" fmla="*/ 405058 w 2795560"/>
              <a:gd name="connsiteY17" fmla="*/ 731520 h 1802674"/>
              <a:gd name="connsiteX18" fmla="*/ 365869 w 2795560"/>
              <a:gd name="connsiteY18" fmla="*/ 757646 h 1802674"/>
              <a:gd name="connsiteX19" fmla="*/ 300555 w 2795560"/>
              <a:gd name="connsiteY19" fmla="*/ 822960 h 1802674"/>
              <a:gd name="connsiteX20" fmla="*/ 261366 w 2795560"/>
              <a:gd name="connsiteY20" fmla="*/ 862149 h 1802674"/>
              <a:gd name="connsiteX21" fmla="*/ 222178 w 2795560"/>
              <a:gd name="connsiteY21" fmla="*/ 888274 h 1802674"/>
              <a:gd name="connsiteX22" fmla="*/ 143800 w 2795560"/>
              <a:gd name="connsiteY22" fmla="*/ 966651 h 1802674"/>
              <a:gd name="connsiteX23" fmla="*/ 78486 w 2795560"/>
              <a:gd name="connsiteY23" fmla="*/ 1045029 h 1802674"/>
              <a:gd name="connsiteX24" fmla="*/ 39298 w 2795560"/>
              <a:gd name="connsiteY24" fmla="*/ 1071154 h 1802674"/>
              <a:gd name="connsiteX25" fmla="*/ 109 w 2795560"/>
              <a:gd name="connsiteY25" fmla="*/ 1149531 h 1802674"/>
              <a:gd name="connsiteX26" fmla="*/ 26235 w 2795560"/>
              <a:gd name="connsiteY26" fmla="*/ 1254034 h 1802674"/>
              <a:gd name="connsiteX27" fmla="*/ 39298 w 2795560"/>
              <a:gd name="connsiteY27" fmla="*/ 1293223 h 1802674"/>
              <a:gd name="connsiteX28" fmla="*/ 78486 w 2795560"/>
              <a:gd name="connsiteY28" fmla="*/ 1332411 h 1802674"/>
              <a:gd name="connsiteX29" fmla="*/ 130738 w 2795560"/>
              <a:gd name="connsiteY29" fmla="*/ 1358537 h 1802674"/>
              <a:gd name="connsiteX30" fmla="*/ 209115 w 2795560"/>
              <a:gd name="connsiteY30" fmla="*/ 1436914 h 1802674"/>
              <a:gd name="connsiteX31" fmla="*/ 274429 w 2795560"/>
              <a:gd name="connsiteY31" fmla="*/ 1515291 h 1802674"/>
              <a:gd name="connsiteX32" fmla="*/ 313618 w 2795560"/>
              <a:gd name="connsiteY32" fmla="*/ 1528354 h 1802674"/>
              <a:gd name="connsiteX33" fmla="*/ 431183 w 2795560"/>
              <a:gd name="connsiteY33" fmla="*/ 1619794 h 1802674"/>
              <a:gd name="connsiteX34" fmla="*/ 470372 w 2795560"/>
              <a:gd name="connsiteY34" fmla="*/ 1632857 h 1802674"/>
              <a:gd name="connsiteX35" fmla="*/ 587938 w 2795560"/>
              <a:gd name="connsiteY35" fmla="*/ 1711234 h 1802674"/>
              <a:gd name="connsiteX36" fmla="*/ 653252 w 2795560"/>
              <a:gd name="connsiteY36" fmla="*/ 1737360 h 1802674"/>
              <a:gd name="connsiteX37" fmla="*/ 692440 w 2795560"/>
              <a:gd name="connsiteY37" fmla="*/ 1763486 h 1802674"/>
              <a:gd name="connsiteX38" fmla="*/ 731629 w 2795560"/>
              <a:gd name="connsiteY38" fmla="*/ 1776549 h 1802674"/>
              <a:gd name="connsiteX39" fmla="*/ 836132 w 2795560"/>
              <a:gd name="connsiteY39" fmla="*/ 1802674 h 1802674"/>
              <a:gd name="connsiteX40" fmla="*/ 992886 w 2795560"/>
              <a:gd name="connsiteY40" fmla="*/ 1789611 h 1802674"/>
              <a:gd name="connsiteX41" fmla="*/ 1071263 w 2795560"/>
              <a:gd name="connsiteY41" fmla="*/ 1750423 h 1802674"/>
              <a:gd name="connsiteX42" fmla="*/ 1123515 w 2795560"/>
              <a:gd name="connsiteY42" fmla="*/ 1724297 h 1802674"/>
              <a:gd name="connsiteX43" fmla="*/ 1175766 w 2795560"/>
              <a:gd name="connsiteY43" fmla="*/ 1685109 h 1802674"/>
              <a:gd name="connsiteX44" fmla="*/ 1228018 w 2795560"/>
              <a:gd name="connsiteY44" fmla="*/ 1658983 h 1802674"/>
              <a:gd name="connsiteX45" fmla="*/ 1306395 w 2795560"/>
              <a:gd name="connsiteY45" fmla="*/ 1632857 h 1802674"/>
              <a:gd name="connsiteX46" fmla="*/ 1345583 w 2795560"/>
              <a:gd name="connsiteY46" fmla="*/ 1593669 h 1802674"/>
              <a:gd name="connsiteX47" fmla="*/ 1397835 w 2795560"/>
              <a:gd name="connsiteY47" fmla="*/ 1567543 h 1802674"/>
              <a:gd name="connsiteX48" fmla="*/ 1437023 w 2795560"/>
              <a:gd name="connsiteY48" fmla="*/ 1541417 h 1802674"/>
              <a:gd name="connsiteX49" fmla="*/ 1528463 w 2795560"/>
              <a:gd name="connsiteY49" fmla="*/ 1489166 h 1802674"/>
              <a:gd name="connsiteX50" fmla="*/ 1554589 w 2795560"/>
              <a:gd name="connsiteY50" fmla="*/ 1449977 h 1802674"/>
              <a:gd name="connsiteX51" fmla="*/ 1619903 w 2795560"/>
              <a:gd name="connsiteY51" fmla="*/ 1371600 h 1802674"/>
              <a:gd name="connsiteX52" fmla="*/ 1659092 w 2795560"/>
              <a:gd name="connsiteY52" fmla="*/ 1293223 h 1802674"/>
              <a:gd name="connsiteX53" fmla="*/ 1672155 w 2795560"/>
              <a:gd name="connsiteY53" fmla="*/ 1254034 h 1802674"/>
              <a:gd name="connsiteX54" fmla="*/ 1711343 w 2795560"/>
              <a:gd name="connsiteY54" fmla="*/ 1071154 h 1802674"/>
              <a:gd name="connsiteX55" fmla="*/ 1750532 w 2795560"/>
              <a:gd name="connsiteY55" fmla="*/ 992777 h 1802674"/>
              <a:gd name="connsiteX56" fmla="*/ 1789720 w 2795560"/>
              <a:gd name="connsiteY56" fmla="*/ 979714 h 1802674"/>
              <a:gd name="connsiteX57" fmla="*/ 1841972 w 2795560"/>
              <a:gd name="connsiteY57" fmla="*/ 953589 h 1802674"/>
              <a:gd name="connsiteX58" fmla="*/ 1894223 w 2795560"/>
              <a:gd name="connsiteY58" fmla="*/ 940526 h 1802674"/>
              <a:gd name="connsiteX59" fmla="*/ 1933412 w 2795560"/>
              <a:gd name="connsiteY59" fmla="*/ 927463 h 1802674"/>
              <a:gd name="connsiteX60" fmla="*/ 2220795 w 2795560"/>
              <a:gd name="connsiteY60" fmla="*/ 953589 h 1802674"/>
              <a:gd name="connsiteX61" fmla="*/ 2273046 w 2795560"/>
              <a:gd name="connsiteY61" fmla="*/ 979714 h 1802674"/>
              <a:gd name="connsiteX62" fmla="*/ 2351423 w 2795560"/>
              <a:gd name="connsiteY62" fmla="*/ 1005840 h 1802674"/>
              <a:gd name="connsiteX63" fmla="*/ 2612680 w 2795560"/>
              <a:gd name="connsiteY63" fmla="*/ 992777 h 1802674"/>
              <a:gd name="connsiteX64" fmla="*/ 2651869 w 2795560"/>
              <a:gd name="connsiteY64" fmla="*/ 979714 h 1802674"/>
              <a:gd name="connsiteX65" fmla="*/ 2743309 w 2795560"/>
              <a:gd name="connsiteY65" fmla="*/ 888274 h 1802674"/>
              <a:gd name="connsiteX66" fmla="*/ 2795560 w 2795560"/>
              <a:gd name="connsiteY66" fmla="*/ 809897 h 1802674"/>
              <a:gd name="connsiteX67" fmla="*/ 2782498 w 2795560"/>
              <a:gd name="connsiteY67" fmla="*/ 431074 h 1802674"/>
              <a:gd name="connsiteX68" fmla="*/ 2769435 w 2795560"/>
              <a:gd name="connsiteY68" fmla="*/ 378823 h 1802674"/>
              <a:gd name="connsiteX69" fmla="*/ 2743309 w 2795560"/>
              <a:gd name="connsiteY69" fmla="*/ 326571 h 1802674"/>
              <a:gd name="connsiteX70" fmla="*/ 2730246 w 2795560"/>
              <a:gd name="connsiteY70" fmla="*/ 274320 h 1802674"/>
              <a:gd name="connsiteX71" fmla="*/ 2691058 w 2795560"/>
              <a:gd name="connsiteY71" fmla="*/ 195943 h 1802674"/>
              <a:gd name="connsiteX72" fmla="*/ 2651869 w 2795560"/>
              <a:gd name="connsiteY72" fmla="*/ 169817 h 1802674"/>
              <a:gd name="connsiteX73" fmla="*/ 2625743 w 2795560"/>
              <a:gd name="connsiteY73" fmla="*/ 130629 h 1802674"/>
              <a:gd name="connsiteX74" fmla="*/ 2586555 w 2795560"/>
              <a:gd name="connsiteY74" fmla="*/ 117566 h 1802674"/>
              <a:gd name="connsiteX75" fmla="*/ 2547366 w 2795560"/>
              <a:gd name="connsiteY75" fmla="*/ 91440 h 1802674"/>
              <a:gd name="connsiteX76" fmla="*/ 2508178 w 2795560"/>
              <a:gd name="connsiteY76" fmla="*/ 78377 h 1802674"/>
              <a:gd name="connsiteX77" fmla="*/ 2468989 w 2795560"/>
              <a:gd name="connsiteY77" fmla="*/ 52251 h 1802674"/>
              <a:gd name="connsiteX78" fmla="*/ 2390612 w 2795560"/>
              <a:gd name="connsiteY78" fmla="*/ 26126 h 1802674"/>
              <a:gd name="connsiteX79" fmla="*/ 2351423 w 2795560"/>
              <a:gd name="connsiteY79" fmla="*/ 13063 h 1802674"/>
              <a:gd name="connsiteX80" fmla="*/ 2312235 w 2795560"/>
              <a:gd name="connsiteY80" fmla="*/ 0 h 1802674"/>
              <a:gd name="connsiteX81" fmla="*/ 2024852 w 2795560"/>
              <a:gd name="connsiteY81" fmla="*/ 13063 h 1802674"/>
              <a:gd name="connsiteX82" fmla="*/ 1985663 w 2795560"/>
              <a:gd name="connsiteY82" fmla="*/ 52251 h 1802674"/>
              <a:gd name="connsiteX83" fmla="*/ 2024852 w 2795560"/>
              <a:gd name="connsiteY83" fmla="*/ 156754 h 1802674"/>
              <a:gd name="connsiteX84" fmla="*/ 2064040 w 2795560"/>
              <a:gd name="connsiteY84" fmla="*/ 169817 h 1802674"/>
              <a:gd name="connsiteX85" fmla="*/ 2129355 w 2795560"/>
              <a:gd name="connsiteY85" fmla="*/ 222069 h 180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795560" h="1802674">
                <a:moveTo>
                  <a:pt x="2024852" y="235131"/>
                </a:moveTo>
                <a:cubicBezTo>
                  <a:pt x="2011789" y="256903"/>
                  <a:pt x="2002187" y="281169"/>
                  <a:pt x="1985663" y="300446"/>
                </a:cubicBezTo>
                <a:cubicBezTo>
                  <a:pt x="1975446" y="312366"/>
                  <a:pt x="1959250" y="317446"/>
                  <a:pt x="1946475" y="326571"/>
                </a:cubicBezTo>
                <a:cubicBezTo>
                  <a:pt x="1874736" y="377813"/>
                  <a:pt x="1919570" y="359423"/>
                  <a:pt x="1841972" y="378823"/>
                </a:cubicBezTo>
                <a:cubicBezTo>
                  <a:pt x="1821371" y="394273"/>
                  <a:pt x="1725959" y="467340"/>
                  <a:pt x="1711343" y="470263"/>
                </a:cubicBezTo>
                <a:cubicBezTo>
                  <a:pt x="1603119" y="491908"/>
                  <a:pt x="1668121" y="481117"/>
                  <a:pt x="1515400" y="496389"/>
                </a:cubicBezTo>
                <a:cubicBezTo>
                  <a:pt x="1497983" y="500743"/>
                  <a:pt x="1480674" y="505557"/>
                  <a:pt x="1463149" y="509451"/>
                </a:cubicBezTo>
                <a:cubicBezTo>
                  <a:pt x="1441475" y="514267"/>
                  <a:pt x="1419255" y="516672"/>
                  <a:pt x="1397835" y="522514"/>
                </a:cubicBezTo>
                <a:cubicBezTo>
                  <a:pt x="1371266" y="529760"/>
                  <a:pt x="1346175" y="541961"/>
                  <a:pt x="1319458" y="548640"/>
                </a:cubicBezTo>
                <a:lnTo>
                  <a:pt x="1214955" y="574766"/>
                </a:lnTo>
                <a:lnTo>
                  <a:pt x="1162703" y="587829"/>
                </a:lnTo>
                <a:cubicBezTo>
                  <a:pt x="1145286" y="592183"/>
                  <a:pt x="1127484" y="595214"/>
                  <a:pt x="1110452" y="600891"/>
                </a:cubicBezTo>
                <a:lnTo>
                  <a:pt x="1071263" y="613954"/>
                </a:lnTo>
                <a:cubicBezTo>
                  <a:pt x="1058200" y="622663"/>
                  <a:pt x="1046969" y="635115"/>
                  <a:pt x="1032075" y="640080"/>
                </a:cubicBezTo>
                <a:cubicBezTo>
                  <a:pt x="993148" y="653056"/>
                  <a:pt x="822296" y="665261"/>
                  <a:pt x="810006" y="666206"/>
                </a:cubicBezTo>
                <a:cubicBezTo>
                  <a:pt x="744739" y="671227"/>
                  <a:pt x="679377" y="674915"/>
                  <a:pt x="614063" y="679269"/>
                </a:cubicBezTo>
                <a:cubicBezTo>
                  <a:pt x="486605" y="711132"/>
                  <a:pt x="645786" y="672219"/>
                  <a:pt x="496498" y="705394"/>
                </a:cubicBezTo>
                <a:cubicBezTo>
                  <a:pt x="481429" y="708743"/>
                  <a:pt x="422515" y="722791"/>
                  <a:pt x="405058" y="731520"/>
                </a:cubicBezTo>
                <a:cubicBezTo>
                  <a:pt x="391016" y="738541"/>
                  <a:pt x="378932" y="748937"/>
                  <a:pt x="365869" y="757646"/>
                </a:cubicBezTo>
                <a:cubicBezTo>
                  <a:pt x="317971" y="829491"/>
                  <a:pt x="365869" y="768531"/>
                  <a:pt x="300555" y="822960"/>
                </a:cubicBezTo>
                <a:cubicBezTo>
                  <a:pt x="286363" y="834787"/>
                  <a:pt x="275558" y="850322"/>
                  <a:pt x="261366" y="862149"/>
                </a:cubicBezTo>
                <a:cubicBezTo>
                  <a:pt x="249305" y="872199"/>
                  <a:pt x="233912" y="877844"/>
                  <a:pt x="222178" y="888274"/>
                </a:cubicBezTo>
                <a:cubicBezTo>
                  <a:pt x="194563" y="912820"/>
                  <a:pt x="164294" y="935908"/>
                  <a:pt x="143800" y="966651"/>
                </a:cubicBezTo>
                <a:cubicBezTo>
                  <a:pt x="118111" y="1005185"/>
                  <a:pt x="116205" y="1013597"/>
                  <a:pt x="78486" y="1045029"/>
                </a:cubicBezTo>
                <a:cubicBezTo>
                  <a:pt x="66425" y="1055079"/>
                  <a:pt x="52361" y="1062446"/>
                  <a:pt x="39298" y="1071154"/>
                </a:cubicBezTo>
                <a:cubicBezTo>
                  <a:pt x="28556" y="1087267"/>
                  <a:pt x="-2054" y="1125736"/>
                  <a:pt x="109" y="1149531"/>
                </a:cubicBezTo>
                <a:cubicBezTo>
                  <a:pt x="3360" y="1185290"/>
                  <a:pt x="14880" y="1219970"/>
                  <a:pt x="26235" y="1254034"/>
                </a:cubicBezTo>
                <a:cubicBezTo>
                  <a:pt x="30589" y="1267097"/>
                  <a:pt x="31660" y="1281766"/>
                  <a:pt x="39298" y="1293223"/>
                </a:cubicBezTo>
                <a:cubicBezTo>
                  <a:pt x="49545" y="1308594"/>
                  <a:pt x="63454" y="1321674"/>
                  <a:pt x="78486" y="1332411"/>
                </a:cubicBezTo>
                <a:cubicBezTo>
                  <a:pt x="94332" y="1343730"/>
                  <a:pt x="113321" y="1349828"/>
                  <a:pt x="130738" y="1358537"/>
                </a:cubicBezTo>
                <a:cubicBezTo>
                  <a:pt x="156864" y="1384663"/>
                  <a:pt x="188621" y="1406172"/>
                  <a:pt x="209115" y="1436914"/>
                </a:cubicBezTo>
                <a:cubicBezTo>
                  <a:pt x="228394" y="1465833"/>
                  <a:pt x="244252" y="1495174"/>
                  <a:pt x="274429" y="1515291"/>
                </a:cubicBezTo>
                <a:cubicBezTo>
                  <a:pt x="285886" y="1522929"/>
                  <a:pt x="300555" y="1524000"/>
                  <a:pt x="313618" y="1528354"/>
                </a:cubicBezTo>
                <a:cubicBezTo>
                  <a:pt x="347431" y="1562168"/>
                  <a:pt x="384307" y="1604169"/>
                  <a:pt x="431183" y="1619794"/>
                </a:cubicBezTo>
                <a:lnTo>
                  <a:pt x="470372" y="1632857"/>
                </a:lnTo>
                <a:cubicBezTo>
                  <a:pt x="514134" y="1665679"/>
                  <a:pt x="537541" y="1686036"/>
                  <a:pt x="587938" y="1711234"/>
                </a:cubicBezTo>
                <a:cubicBezTo>
                  <a:pt x="608911" y="1721720"/>
                  <a:pt x="632279" y="1726873"/>
                  <a:pt x="653252" y="1737360"/>
                </a:cubicBezTo>
                <a:cubicBezTo>
                  <a:pt x="667294" y="1744381"/>
                  <a:pt x="678398" y="1756465"/>
                  <a:pt x="692440" y="1763486"/>
                </a:cubicBezTo>
                <a:cubicBezTo>
                  <a:pt x="704756" y="1769644"/>
                  <a:pt x="718345" y="1772926"/>
                  <a:pt x="731629" y="1776549"/>
                </a:cubicBezTo>
                <a:cubicBezTo>
                  <a:pt x="766270" y="1785996"/>
                  <a:pt x="836132" y="1802674"/>
                  <a:pt x="836132" y="1802674"/>
                </a:cubicBezTo>
                <a:cubicBezTo>
                  <a:pt x="888383" y="1798320"/>
                  <a:pt x="940913" y="1796540"/>
                  <a:pt x="992886" y="1789611"/>
                </a:cubicBezTo>
                <a:cubicBezTo>
                  <a:pt x="1031939" y="1784404"/>
                  <a:pt x="1037754" y="1769571"/>
                  <a:pt x="1071263" y="1750423"/>
                </a:cubicBezTo>
                <a:cubicBezTo>
                  <a:pt x="1088170" y="1740762"/>
                  <a:pt x="1107002" y="1734618"/>
                  <a:pt x="1123515" y="1724297"/>
                </a:cubicBezTo>
                <a:cubicBezTo>
                  <a:pt x="1141977" y="1712758"/>
                  <a:pt x="1157304" y="1696648"/>
                  <a:pt x="1175766" y="1685109"/>
                </a:cubicBezTo>
                <a:cubicBezTo>
                  <a:pt x="1192279" y="1674788"/>
                  <a:pt x="1209938" y="1666215"/>
                  <a:pt x="1228018" y="1658983"/>
                </a:cubicBezTo>
                <a:cubicBezTo>
                  <a:pt x="1253587" y="1648755"/>
                  <a:pt x="1306395" y="1632857"/>
                  <a:pt x="1306395" y="1632857"/>
                </a:cubicBezTo>
                <a:cubicBezTo>
                  <a:pt x="1319458" y="1619794"/>
                  <a:pt x="1330551" y="1604406"/>
                  <a:pt x="1345583" y="1593669"/>
                </a:cubicBezTo>
                <a:cubicBezTo>
                  <a:pt x="1361429" y="1582350"/>
                  <a:pt x="1380928" y="1577204"/>
                  <a:pt x="1397835" y="1567543"/>
                </a:cubicBezTo>
                <a:cubicBezTo>
                  <a:pt x="1411466" y="1559754"/>
                  <a:pt x="1423392" y="1549206"/>
                  <a:pt x="1437023" y="1541417"/>
                </a:cubicBezTo>
                <a:cubicBezTo>
                  <a:pt x="1553049" y="1475115"/>
                  <a:pt x="1432978" y="1552822"/>
                  <a:pt x="1528463" y="1489166"/>
                </a:cubicBezTo>
                <a:cubicBezTo>
                  <a:pt x="1537172" y="1476103"/>
                  <a:pt x="1544538" y="1462038"/>
                  <a:pt x="1554589" y="1449977"/>
                </a:cubicBezTo>
                <a:cubicBezTo>
                  <a:pt x="1590705" y="1406638"/>
                  <a:pt x="1595577" y="1420253"/>
                  <a:pt x="1619903" y="1371600"/>
                </a:cubicBezTo>
                <a:cubicBezTo>
                  <a:pt x="1673978" y="1263448"/>
                  <a:pt x="1584229" y="1405515"/>
                  <a:pt x="1659092" y="1293223"/>
                </a:cubicBezTo>
                <a:cubicBezTo>
                  <a:pt x="1663446" y="1280160"/>
                  <a:pt x="1669168" y="1267476"/>
                  <a:pt x="1672155" y="1254034"/>
                </a:cubicBezTo>
                <a:cubicBezTo>
                  <a:pt x="1694077" y="1155385"/>
                  <a:pt x="1674787" y="1180820"/>
                  <a:pt x="1711343" y="1071154"/>
                </a:cubicBezTo>
                <a:cubicBezTo>
                  <a:pt x="1719949" y="1045338"/>
                  <a:pt x="1727511" y="1011194"/>
                  <a:pt x="1750532" y="992777"/>
                </a:cubicBezTo>
                <a:cubicBezTo>
                  <a:pt x="1761284" y="984175"/>
                  <a:pt x="1777064" y="985138"/>
                  <a:pt x="1789720" y="979714"/>
                </a:cubicBezTo>
                <a:cubicBezTo>
                  <a:pt x="1807619" y="972043"/>
                  <a:pt x="1823739" y="960426"/>
                  <a:pt x="1841972" y="953589"/>
                </a:cubicBezTo>
                <a:cubicBezTo>
                  <a:pt x="1858782" y="947285"/>
                  <a:pt x="1876961" y="945458"/>
                  <a:pt x="1894223" y="940526"/>
                </a:cubicBezTo>
                <a:cubicBezTo>
                  <a:pt x="1907463" y="936743"/>
                  <a:pt x="1920349" y="931817"/>
                  <a:pt x="1933412" y="927463"/>
                </a:cubicBezTo>
                <a:cubicBezTo>
                  <a:pt x="1950058" y="928652"/>
                  <a:pt x="2171250" y="941203"/>
                  <a:pt x="2220795" y="953589"/>
                </a:cubicBezTo>
                <a:cubicBezTo>
                  <a:pt x="2239686" y="958312"/>
                  <a:pt x="2254966" y="972482"/>
                  <a:pt x="2273046" y="979714"/>
                </a:cubicBezTo>
                <a:cubicBezTo>
                  <a:pt x="2298615" y="989942"/>
                  <a:pt x="2351423" y="1005840"/>
                  <a:pt x="2351423" y="1005840"/>
                </a:cubicBezTo>
                <a:cubicBezTo>
                  <a:pt x="2438509" y="1001486"/>
                  <a:pt x="2525813" y="1000331"/>
                  <a:pt x="2612680" y="992777"/>
                </a:cubicBezTo>
                <a:cubicBezTo>
                  <a:pt x="2626398" y="991584"/>
                  <a:pt x="2639914" y="986546"/>
                  <a:pt x="2651869" y="979714"/>
                </a:cubicBezTo>
                <a:cubicBezTo>
                  <a:pt x="2701217" y="951515"/>
                  <a:pt x="2711378" y="933890"/>
                  <a:pt x="2743309" y="888274"/>
                </a:cubicBezTo>
                <a:cubicBezTo>
                  <a:pt x="2761315" y="862551"/>
                  <a:pt x="2795560" y="809897"/>
                  <a:pt x="2795560" y="809897"/>
                </a:cubicBezTo>
                <a:cubicBezTo>
                  <a:pt x="2791206" y="683623"/>
                  <a:pt x="2790141" y="557192"/>
                  <a:pt x="2782498" y="431074"/>
                </a:cubicBezTo>
                <a:cubicBezTo>
                  <a:pt x="2781412" y="413154"/>
                  <a:pt x="2775739" y="395633"/>
                  <a:pt x="2769435" y="378823"/>
                </a:cubicBezTo>
                <a:cubicBezTo>
                  <a:pt x="2762597" y="360590"/>
                  <a:pt x="2750147" y="344804"/>
                  <a:pt x="2743309" y="326571"/>
                </a:cubicBezTo>
                <a:cubicBezTo>
                  <a:pt x="2737005" y="309761"/>
                  <a:pt x="2735178" y="291582"/>
                  <a:pt x="2730246" y="274320"/>
                </a:cubicBezTo>
                <a:cubicBezTo>
                  <a:pt x="2721747" y="244573"/>
                  <a:pt x="2713957" y="218842"/>
                  <a:pt x="2691058" y="195943"/>
                </a:cubicBezTo>
                <a:cubicBezTo>
                  <a:pt x="2679957" y="184842"/>
                  <a:pt x="2664932" y="178526"/>
                  <a:pt x="2651869" y="169817"/>
                </a:cubicBezTo>
                <a:cubicBezTo>
                  <a:pt x="2643160" y="156754"/>
                  <a:pt x="2638002" y="140436"/>
                  <a:pt x="2625743" y="130629"/>
                </a:cubicBezTo>
                <a:cubicBezTo>
                  <a:pt x="2614991" y="122027"/>
                  <a:pt x="2598871" y="123724"/>
                  <a:pt x="2586555" y="117566"/>
                </a:cubicBezTo>
                <a:cubicBezTo>
                  <a:pt x="2572513" y="110545"/>
                  <a:pt x="2561408" y="98461"/>
                  <a:pt x="2547366" y="91440"/>
                </a:cubicBezTo>
                <a:cubicBezTo>
                  <a:pt x="2535050" y="85282"/>
                  <a:pt x="2520494" y="84535"/>
                  <a:pt x="2508178" y="78377"/>
                </a:cubicBezTo>
                <a:cubicBezTo>
                  <a:pt x="2494136" y="71356"/>
                  <a:pt x="2483336" y="58627"/>
                  <a:pt x="2468989" y="52251"/>
                </a:cubicBezTo>
                <a:cubicBezTo>
                  <a:pt x="2443824" y="41067"/>
                  <a:pt x="2416738" y="34834"/>
                  <a:pt x="2390612" y="26126"/>
                </a:cubicBezTo>
                <a:lnTo>
                  <a:pt x="2351423" y="13063"/>
                </a:lnTo>
                <a:lnTo>
                  <a:pt x="2312235" y="0"/>
                </a:lnTo>
                <a:cubicBezTo>
                  <a:pt x="2216441" y="4354"/>
                  <a:pt x="2119541" y="-2087"/>
                  <a:pt x="2024852" y="13063"/>
                </a:cubicBezTo>
                <a:cubicBezTo>
                  <a:pt x="2006610" y="15982"/>
                  <a:pt x="1990144" y="34329"/>
                  <a:pt x="1985663" y="52251"/>
                </a:cubicBezTo>
                <a:cubicBezTo>
                  <a:pt x="1979467" y="77036"/>
                  <a:pt x="2002205" y="138637"/>
                  <a:pt x="2024852" y="156754"/>
                </a:cubicBezTo>
                <a:cubicBezTo>
                  <a:pt x="2035604" y="165356"/>
                  <a:pt x="2050977" y="165463"/>
                  <a:pt x="2064040" y="169817"/>
                </a:cubicBezTo>
                <a:cubicBezTo>
                  <a:pt x="2110114" y="215891"/>
                  <a:pt x="2086705" y="200744"/>
                  <a:pt x="2129355" y="222069"/>
                </a:cubicBezTo>
              </a:path>
            </a:pathLst>
          </a:cu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Flecha abajo 16"/>
          <p:cNvSpPr/>
          <p:nvPr/>
        </p:nvSpPr>
        <p:spPr>
          <a:xfrm>
            <a:off x="1870651" y="4641459"/>
            <a:ext cx="313509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CuadroTexto 17"/>
          <p:cNvSpPr txBox="1"/>
          <p:nvPr/>
        </p:nvSpPr>
        <p:spPr>
          <a:xfrm>
            <a:off x="1165256" y="5001977"/>
            <a:ext cx="2321469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Times(N/8)            + 6</a:t>
            </a:r>
          </a:p>
          <a:p>
            <a:r>
              <a:rPr lang="es-AR" dirty="0" smtClean="0"/>
              <a:t>………</a:t>
            </a:r>
            <a:r>
              <a:rPr lang="es-AR" dirty="0"/>
              <a:t>	</a:t>
            </a:r>
          </a:p>
          <a:p>
            <a:endParaRPr lang="es-AR" dirty="0" err="1" smtClean="0"/>
          </a:p>
        </p:txBody>
      </p:sp>
      <p:cxnSp>
        <p:nvCxnSpPr>
          <p:cNvPr id="21" name="Conector recto 20"/>
          <p:cNvCxnSpPr/>
          <p:nvPr/>
        </p:nvCxnSpPr>
        <p:spPr>
          <a:xfrm>
            <a:off x="1110343" y="4389793"/>
            <a:ext cx="1802674" cy="522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1126068" y="5163170"/>
            <a:ext cx="1802674" cy="522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03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907160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Otra forma de encontrar la complejidad del algoritmo recursivo para búsqueda binaria:</a:t>
            </a:r>
          </a:p>
          <a:p>
            <a:pPr marL="0" indent="0">
              <a:buNone/>
            </a:pPr>
            <a:r>
              <a:rPr lang="es-AR" dirty="0" smtClean="0"/>
              <a:t>	</a:t>
            </a:r>
          </a:p>
          <a:p>
            <a:pPr marL="0" indent="0">
              <a:buNone/>
            </a:pPr>
            <a:r>
              <a:rPr lang="es-AR" dirty="0" smtClean="0"/>
              <a:t>	</a:t>
            </a:r>
            <a:endParaRPr lang="es-A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39</a:t>
            </a:fld>
            <a:endParaRPr lang="en-US"/>
          </a:p>
        </p:txBody>
      </p:sp>
      <p:grpSp>
        <p:nvGrpSpPr>
          <p:cNvPr id="12" name="Grupo 11"/>
          <p:cNvGrpSpPr/>
          <p:nvPr/>
        </p:nvGrpSpPr>
        <p:grpSpPr>
          <a:xfrm>
            <a:off x="995440" y="2764953"/>
            <a:ext cx="3150597" cy="1379231"/>
            <a:chOff x="3986834" y="2712701"/>
            <a:chExt cx="3150597" cy="1379231"/>
          </a:xfrm>
        </p:grpSpPr>
        <p:grpSp>
          <p:nvGrpSpPr>
            <p:cNvPr id="13" name="Grupo 12"/>
            <p:cNvGrpSpPr/>
            <p:nvPr/>
          </p:nvGrpSpPr>
          <p:grpSpPr>
            <a:xfrm>
              <a:off x="3986834" y="2878698"/>
              <a:ext cx="3150597" cy="1213234"/>
              <a:chOff x="1110343" y="2978484"/>
              <a:chExt cx="3150597" cy="1213234"/>
            </a:xfrm>
          </p:grpSpPr>
          <p:sp>
            <p:nvSpPr>
              <p:cNvPr id="15" name="Flecha abajo 14"/>
              <p:cNvSpPr/>
              <p:nvPr/>
            </p:nvSpPr>
            <p:spPr>
              <a:xfrm>
                <a:off x="2011680" y="3184869"/>
                <a:ext cx="313509" cy="300446"/>
              </a:xfrm>
              <a:prstGeom prst="down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6" name="Conector recto 15"/>
              <p:cNvCxnSpPr/>
              <p:nvPr/>
            </p:nvCxnSpPr>
            <p:spPr>
              <a:xfrm>
                <a:off x="1110343" y="2978484"/>
                <a:ext cx="1802674" cy="52251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CuadroTexto 18"/>
              <p:cNvSpPr txBox="1"/>
              <p:nvPr/>
            </p:nvSpPr>
            <p:spPr>
              <a:xfrm>
                <a:off x="1306285" y="3545387"/>
                <a:ext cx="295465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Times(N/2</a:t>
                </a:r>
                <a:r>
                  <a:rPr lang="es-AR" dirty="0" smtClean="0"/>
                  <a:t>)            + 6</a:t>
                </a:r>
                <a:r>
                  <a:rPr lang="es-AR" dirty="0"/>
                  <a:t>	</a:t>
                </a:r>
              </a:p>
              <a:p>
                <a:endParaRPr lang="es-AR" dirty="0" err="1" smtClean="0"/>
              </a:p>
            </p:txBody>
          </p:sp>
        </p:grpSp>
        <p:sp>
          <p:nvSpPr>
            <p:cNvPr id="14" name="CuadroTexto 13"/>
            <p:cNvSpPr txBox="1"/>
            <p:nvPr/>
          </p:nvSpPr>
          <p:spPr>
            <a:xfrm>
              <a:off x="4182776" y="2712701"/>
              <a:ext cx="231986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Times(N)</a:t>
              </a:r>
              <a:r>
                <a:rPr lang="es-AR" dirty="0"/>
                <a:t>	</a:t>
              </a:r>
              <a:r>
                <a:rPr lang="es-AR" dirty="0" smtClean="0"/>
                <a:t>+ 6</a:t>
              </a:r>
              <a:endParaRPr lang="es-AR" dirty="0"/>
            </a:p>
            <a:p>
              <a:endParaRPr lang="es-AR" dirty="0" err="1" smtClean="0"/>
            </a:p>
          </p:txBody>
        </p:sp>
      </p:grpSp>
      <p:sp>
        <p:nvSpPr>
          <p:cNvPr id="20" name="Flecha abajo 19"/>
          <p:cNvSpPr/>
          <p:nvPr/>
        </p:nvSpPr>
        <p:spPr>
          <a:xfrm>
            <a:off x="1870651" y="3870235"/>
            <a:ext cx="313509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CuadroTexto 22"/>
          <p:cNvSpPr txBox="1"/>
          <p:nvPr/>
        </p:nvSpPr>
        <p:spPr>
          <a:xfrm>
            <a:off x="1165256" y="4230753"/>
            <a:ext cx="295465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Times(N/4)            +  6</a:t>
            </a:r>
            <a:r>
              <a:rPr lang="es-AR" dirty="0"/>
              <a:t>	</a:t>
            </a:r>
          </a:p>
          <a:p>
            <a:endParaRPr lang="es-AR" dirty="0" err="1" smtClean="0"/>
          </a:p>
        </p:txBody>
      </p:sp>
      <p:cxnSp>
        <p:nvCxnSpPr>
          <p:cNvPr id="24" name="Conector recto 23"/>
          <p:cNvCxnSpPr/>
          <p:nvPr/>
        </p:nvCxnSpPr>
        <p:spPr>
          <a:xfrm>
            <a:off x="1110343" y="3639449"/>
            <a:ext cx="1802674" cy="522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echa abajo 16"/>
          <p:cNvSpPr/>
          <p:nvPr/>
        </p:nvSpPr>
        <p:spPr>
          <a:xfrm>
            <a:off x="1870651" y="4641459"/>
            <a:ext cx="313509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CuadroTexto 17"/>
          <p:cNvSpPr txBox="1"/>
          <p:nvPr/>
        </p:nvSpPr>
        <p:spPr>
          <a:xfrm>
            <a:off x="1165256" y="5001977"/>
            <a:ext cx="2321469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Times(N/8)            + 6</a:t>
            </a:r>
          </a:p>
          <a:p>
            <a:r>
              <a:rPr lang="es-AR" dirty="0"/>
              <a:t>	</a:t>
            </a:r>
          </a:p>
          <a:p>
            <a:endParaRPr lang="es-AR" dirty="0" err="1" smtClean="0"/>
          </a:p>
        </p:txBody>
      </p:sp>
      <p:cxnSp>
        <p:nvCxnSpPr>
          <p:cNvPr id="21" name="Conector recto 20"/>
          <p:cNvCxnSpPr/>
          <p:nvPr/>
        </p:nvCxnSpPr>
        <p:spPr>
          <a:xfrm>
            <a:off x="1110343" y="4389793"/>
            <a:ext cx="1802674" cy="522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1126068" y="5163170"/>
            <a:ext cx="1802674" cy="522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1457681" y="6253081"/>
            <a:ext cx="110799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Times(1)</a:t>
            </a:r>
            <a:r>
              <a:rPr lang="es-AR" dirty="0"/>
              <a:t>	</a:t>
            </a:r>
          </a:p>
          <a:p>
            <a:endParaRPr lang="es-AR" dirty="0" err="1" smtClean="0"/>
          </a:p>
        </p:txBody>
      </p:sp>
      <p:sp>
        <p:nvSpPr>
          <p:cNvPr id="28" name="Flecha abajo 27"/>
          <p:cNvSpPr/>
          <p:nvPr/>
        </p:nvSpPr>
        <p:spPr>
          <a:xfrm>
            <a:off x="1870650" y="5409102"/>
            <a:ext cx="313509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CuadroTexto 28"/>
          <p:cNvSpPr txBox="1"/>
          <p:nvPr/>
        </p:nvSpPr>
        <p:spPr>
          <a:xfrm>
            <a:off x="1573098" y="5535397"/>
            <a:ext cx="87716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………</a:t>
            </a:r>
            <a:endParaRPr lang="es-AR" dirty="0"/>
          </a:p>
          <a:p>
            <a:endParaRPr lang="es-AR" dirty="0" err="1" smtClean="0"/>
          </a:p>
        </p:txBody>
      </p:sp>
      <p:sp>
        <p:nvSpPr>
          <p:cNvPr id="30" name="Flecha abajo 29"/>
          <p:cNvSpPr/>
          <p:nvPr/>
        </p:nvSpPr>
        <p:spPr>
          <a:xfrm>
            <a:off x="1847186" y="5927202"/>
            <a:ext cx="313509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CuadroTexto 30"/>
          <p:cNvSpPr txBox="1"/>
          <p:nvPr/>
        </p:nvSpPr>
        <p:spPr>
          <a:xfrm>
            <a:off x="41966" y="5598210"/>
            <a:ext cx="194636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Cuántas veces?</a:t>
            </a:r>
          </a:p>
        </p:txBody>
      </p:sp>
    </p:spTree>
    <p:extLst>
      <p:ext uri="{BB962C8B-B14F-4D97-AF65-F5344CB8AC3E}">
        <p14:creationId xmlns:p14="http://schemas.microsoft.com/office/powerpoint/2010/main" val="221814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Un </a:t>
            </a:r>
            <a:r>
              <a:rPr lang="en-US" sz="2400" dirty="0" err="1"/>
              <a:t>índice</a:t>
            </a:r>
            <a:r>
              <a:rPr lang="en-US" sz="2400" dirty="0"/>
              <a:t> </a:t>
            </a:r>
            <a:r>
              <a:rPr lang="en-US" sz="2400" dirty="0" err="1"/>
              <a:t>está</a:t>
            </a:r>
            <a:r>
              <a:rPr lang="en-US" sz="2400" dirty="0"/>
              <a:t> </a:t>
            </a:r>
            <a:r>
              <a:rPr lang="en-US" sz="2400" dirty="0" err="1"/>
              <a:t>compuesto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elementos</a:t>
            </a:r>
            <a:r>
              <a:rPr lang="en-US" sz="2400" dirty="0"/>
              <a:t> que </a:t>
            </a:r>
            <a:r>
              <a:rPr lang="en-US" sz="2400" dirty="0" err="1"/>
              <a:t>representan</a:t>
            </a:r>
            <a:r>
              <a:rPr lang="en-US" sz="2400" dirty="0"/>
              <a:t> la </a:t>
            </a:r>
            <a:r>
              <a:rPr lang="en-US" sz="2400" dirty="0" err="1"/>
              <a:t>información</a:t>
            </a:r>
            <a:r>
              <a:rPr lang="en-US" sz="2400" dirty="0"/>
              <a:t> que </a:t>
            </a:r>
            <a:r>
              <a:rPr lang="en-US" sz="2400" dirty="0" err="1"/>
              <a:t>indizan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9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907160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Otra forma de encontrar la complejidad del algoritmo recursivo para búsqueda binaria:</a:t>
            </a:r>
          </a:p>
          <a:p>
            <a:pPr marL="0" indent="0">
              <a:buNone/>
            </a:pPr>
            <a:r>
              <a:rPr lang="es-AR" dirty="0" smtClean="0"/>
              <a:t>	</a:t>
            </a:r>
          </a:p>
          <a:p>
            <a:pPr marL="0" indent="0">
              <a:buNone/>
            </a:pPr>
            <a:r>
              <a:rPr lang="es-AR" dirty="0" smtClean="0"/>
              <a:t>	</a:t>
            </a:r>
            <a:endParaRPr lang="es-A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40</a:t>
            </a:fld>
            <a:endParaRPr lang="en-US"/>
          </a:p>
        </p:txBody>
      </p:sp>
      <p:grpSp>
        <p:nvGrpSpPr>
          <p:cNvPr id="12" name="Grupo 11"/>
          <p:cNvGrpSpPr/>
          <p:nvPr/>
        </p:nvGrpSpPr>
        <p:grpSpPr>
          <a:xfrm>
            <a:off x="995440" y="2764953"/>
            <a:ext cx="3150597" cy="1379231"/>
            <a:chOff x="3986834" y="2712701"/>
            <a:chExt cx="3150597" cy="1379231"/>
          </a:xfrm>
        </p:grpSpPr>
        <p:grpSp>
          <p:nvGrpSpPr>
            <p:cNvPr id="13" name="Grupo 12"/>
            <p:cNvGrpSpPr/>
            <p:nvPr/>
          </p:nvGrpSpPr>
          <p:grpSpPr>
            <a:xfrm>
              <a:off x="3986834" y="2878698"/>
              <a:ext cx="3150597" cy="1213234"/>
              <a:chOff x="1110343" y="2978484"/>
              <a:chExt cx="3150597" cy="1213234"/>
            </a:xfrm>
          </p:grpSpPr>
          <p:sp>
            <p:nvSpPr>
              <p:cNvPr id="15" name="Flecha abajo 14"/>
              <p:cNvSpPr/>
              <p:nvPr/>
            </p:nvSpPr>
            <p:spPr>
              <a:xfrm>
                <a:off x="2011680" y="3184869"/>
                <a:ext cx="313509" cy="300446"/>
              </a:xfrm>
              <a:prstGeom prst="down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6" name="Conector recto 15"/>
              <p:cNvCxnSpPr/>
              <p:nvPr/>
            </p:nvCxnSpPr>
            <p:spPr>
              <a:xfrm>
                <a:off x="1110343" y="2978484"/>
                <a:ext cx="1802674" cy="52251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CuadroTexto 18"/>
              <p:cNvSpPr txBox="1"/>
              <p:nvPr/>
            </p:nvSpPr>
            <p:spPr>
              <a:xfrm>
                <a:off x="1306285" y="3545387"/>
                <a:ext cx="295465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Times(N/2</a:t>
                </a:r>
                <a:r>
                  <a:rPr lang="es-AR" dirty="0" smtClean="0"/>
                  <a:t>)            + 6</a:t>
                </a:r>
                <a:r>
                  <a:rPr lang="es-AR" dirty="0"/>
                  <a:t>	</a:t>
                </a:r>
              </a:p>
              <a:p>
                <a:endParaRPr lang="es-AR" dirty="0" err="1" smtClean="0"/>
              </a:p>
            </p:txBody>
          </p:sp>
        </p:grpSp>
        <p:sp>
          <p:nvSpPr>
            <p:cNvPr id="14" name="CuadroTexto 13"/>
            <p:cNvSpPr txBox="1"/>
            <p:nvPr/>
          </p:nvSpPr>
          <p:spPr>
            <a:xfrm>
              <a:off x="4182776" y="2712701"/>
              <a:ext cx="231986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Times(N)</a:t>
              </a:r>
              <a:r>
                <a:rPr lang="es-AR" dirty="0"/>
                <a:t>	</a:t>
              </a:r>
              <a:r>
                <a:rPr lang="es-AR" dirty="0" smtClean="0"/>
                <a:t>+ 6</a:t>
              </a:r>
              <a:endParaRPr lang="es-AR" dirty="0"/>
            </a:p>
            <a:p>
              <a:endParaRPr lang="es-AR" dirty="0" err="1" smtClean="0"/>
            </a:p>
          </p:txBody>
        </p:sp>
      </p:grpSp>
      <p:sp>
        <p:nvSpPr>
          <p:cNvPr id="20" name="Flecha abajo 19"/>
          <p:cNvSpPr/>
          <p:nvPr/>
        </p:nvSpPr>
        <p:spPr>
          <a:xfrm>
            <a:off x="1870651" y="3870235"/>
            <a:ext cx="313509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CuadroTexto 22"/>
          <p:cNvSpPr txBox="1"/>
          <p:nvPr/>
        </p:nvSpPr>
        <p:spPr>
          <a:xfrm>
            <a:off x="1165256" y="4230753"/>
            <a:ext cx="295465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Times(N/4)            +  6</a:t>
            </a:r>
            <a:r>
              <a:rPr lang="es-AR" dirty="0"/>
              <a:t>	</a:t>
            </a:r>
          </a:p>
          <a:p>
            <a:endParaRPr lang="es-AR" dirty="0" err="1" smtClean="0"/>
          </a:p>
        </p:txBody>
      </p:sp>
      <p:cxnSp>
        <p:nvCxnSpPr>
          <p:cNvPr id="24" name="Conector recto 23"/>
          <p:cNvCxnSpPr/>
          <p:nvPr/>
        </p:nvCxnSpPr>
        <p:spPr>
          <a:xfrm>
            <a:off x="1110343" y="3639449"/>
            <a:ext cx="1802674" cy="522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echa abajo 16"/>
          <p:cNvSpPr/>
          <p:nvPr/>
        </p:nvSpPr>
        <p:spPr>
          <a:xfrm>
            <a:off x="1870651" y="4641459"/>
            <a:ext cx="313509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CuadroTexto 17"/>
          <p:cNvSpPr txBox="1"/>
          <p:nvPr/>
        </p:nvSpPr>
        <p:spPr>
          <a:xfrm>
            <a:off x="1165256" y="5001977"/>
            <a:ext cx="2321469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Times(N/8)            + 6</a:t>
            </a:r>
          </a:p>
          <a:p>
            <a:r>
              <a:rPr lang="es-AR" dirty="0"/>
              <a:t>	</a:t>
            </a:r>
          </a:p>
          <a:p>
            <a:endParaRPr lang="es-AR" dirty="0" err="1" smtClean="0"/>
          </a:p>
        </p:txBody>
      </p:sp>
      <p:cxnSp>
        <p:nvCxnSpPr>
          <p:cNvPr id="21" name="Conector recto 20"/>
          <p:cNvCxnSpPr/>
          <p:nvPr/>
        </p:nvCxnSpPr>
        <p:spPr>
          <a:xfrm>
            <a:off x="1110343" y="4389793"/>
            <a:ext cx="1802674" cy="522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1126068" y="5163170"/>
            <a:ext cx="1802674" cy="522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1457681" y="6253081"/>
            <a:ext cx="110799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Times(1)</a:t>
            </a:r>
            <a:r>
              <a:rPr lang="es-AR" dirty="0"/>
              <a:t>	</a:t>
            </a:r>
          </a:p>
          <a:p>
            <a:endParaRPr lang="es-AR" dirty="0" err="1" smtClean="0"/>
          </a:p>
        </p:txBody>
      </p:sp>
      <p:sp>
        <p:nvSpPr>
          <p:cNvPr id="28" name="Flecha abajo 27"/>
          <p:cNvSpPr/>
          <p:nvPr/>
        </p:nvSpPr>
        <p:spPr>
          <a:xfrm>
            <a:off x="1870650" y="5409102"/>
            <a:ext cx="313509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CuadroTexto 28"/>
          <p:cNvSpPr txBox="1"/>
          <p:nvPr/>
        </p:nvSpPr>
        <p:spPr>
          <a:xfrm>
            <a:off x="1573098" y="5535397"/>
            <a:ext cx="87716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………</a:t>
            </a:r>
            <a:endParaRPr lang="es-AR" dirty="0"/>
          </a:p>
          <a:p>
            <a:endParaRPr lang="es-AR" dirty="0" err="1" smtClean="0"/>
          </a:p>
        </p:txBody>
      </p:sp>
      <p:sp>
        <p:nvSpPr>
          <p:cNvPr id="30" name="Flecha abajo 29"/>
          <p:cNvSpPr/>
          <p:nvPr/>
        </p:nvSpPr>
        <p:spPr>
          <a:xfrm>
            <a:off x="1847186" y="5927202"/>
            <a:ext cx="313509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CuadroTexto 30"/>
          <p:cNvSpPr txBox="1"/>
          <p:nvPr/>
        </p:nvSpPr>
        <p:spPr>
          <a:xfrm>
            <a:off x="-49589" y="5619536"/>
            <a:ext cx="194636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Cuántas veces?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/>
              <p:cNvSpPr txBox="1"/>
              <p:nvPr/>
            </p:nvSpPr>
            <p:spPr>
              <a:xfrm>
                <a:off x="4558937" y="2605426"/>
                <a:ext cx="4127863" cy="4544514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AR" dirty="0" smtClean="0"/>
                  <a:t>Rta:</a:t>
                </a:r>
                <a:r>
                  <a:rPr lang="es-AR" dirty="0"/>
                  <a:t> </a:t>
                </a:r>
                <a:endParaRPr lang="es-AR" dirty="0" smtClean="0"/>
              </a:p>
              <a:p>
                <a:r>
                  <a:rPr lang="es-AR" dirty="0" err="1" smtClean="0"/>
                  <a:t>Step</a:t>
                </a:r>
                <a:r>
                  <a:rPr lang="es-AR" dirty="0" smtClean="0"/>
                  <a:t> 0: </a:t>
                </a:r>
                <a:r>
                  <a:rPr lang="es-AR" dirty="0"/>
                  <a:t>Times(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den>
                    </m:f>
                  </m:oMath>
                </a14:m>
                <a:r>
                  <a:rPr lang="es-AR" dirty="0"/>
                  <a:t>) </a:t>
                </a:r>
                <a:endParaRPr lang="es-AR" dirty="0" smtClean="0"/>
              </a:p>
              <a:p>
                <a:endParaRPr lang="es-AR" dirty="0" smtClean="0"/>
              </a:p>
              <a:p>
                <a:r>
                  <a:rPr lang="es-AR" dirty="0" err="1" smtClean="0"/>
                  <a:t>Step</a:t>
                </a:r>
                <a:r>
                  <a:rPr lang="es-AR" dirty="0" smtClean="0"/>
                  <a:t> 1: </a:t>
                </a:r>
                <a:r>
                  <a:rPr lang="es-AR" dirty="0"/>
                  <a:t>Times(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r>
                  <a:rPr lang="es-AR" dirty="0" smtClean="0"/>
                  <a:t>)</a:t>
                </a:r>
              </a:p>
              <a:p>
                <a:endParaRPr lang="es-AR" dirty="0" smtClean="0"/>
              </a:p>
              <a:p>
                <a:r>
                  <a:rPr lang="es-AR" dirty="0" err="1" smtClean="0"/>
                  <a:t>Step</a:t>
                </a:r>
                <a:r>
                  <a:rPr lang="es-AR" dirty="0" smtClean="0"/>
                  <a:t> 2: Times</a:t>
                </a:r>
                <a:r>
                  <a:rPr lang="es-AR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s-AR" dirty="0"/>
                  <a:t>)</a:t>
                </a:r>
              </a:p>
              <a:p>
                <a:endParaRPr lang="es-AR" dirty="0" smtClean="0"/>
              </a:p>
              <a:p>
                <a:r>
                  <a:rPr lang="es-AR" dirty="0" err="1" smtClean="0"/>
                  <a:t>Step</a:t>
                </a:r>
                <a:r>
                  <a:rPr lang="es-AR" dirty="0" smtClean="0"/>
                  <a:t> 3: </a:t>
                </a:r>
                <a:r>
                  <a:rPr lang="es-AR" dirty="0"/>
                  <a:t>Times(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s-AR" dirty="0"/>
                  <a:t>)</a:t>
                </a:r>
              </a:p>
              <a:p>
                <a:endParaRPr lang="es-AR" dirty="0" smtClean="0"/>
              </a:p>
              <a:p>
                <a:endParaRPr lang="es-AR" dirty="0" smtClean="0"/>
              </a:p>
              <a:p>
                <a:endParaRPr lang="es-AR" dirty="0"/>
              </a:p>
              <a:p>
                <a:r>
                  <a:rPr lang="es-AR" dirty="0" smtClean="0"/>
                  <a:t>Ultimo </a:t>
                </a:r>
                <a:r>
                  <a:rPr lang="es-AR" dirty="0" err="1" smtClean="0"/>
                  <a:t>step</a:t>
                </a:r>
                <a:r>
                  <a:rPr lang="es-AR" dirty="0" smtClean="0"/>
                  <a:t> s: </a:t>
                </a:r>
                <a:r>
                  <a:rPr lang="es-AR" dirty="0"/>
                  <a:t>Times(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den>
                    </m:f>
                  </m:oMath>
                </a14:m>
                <a:r>
                  <a:rPr lang="es-AR" dirty="0" smtClean="0"/>
                  <a:t>) y eso es  Times(1)</a:t>
                </a:r>
                <a:endParaRPr lang="es-AR" dirty="0"/>
              </a:p>
              <a:p>
                <a:endParaRPr lang="es-AR" dirty="0" smtClean="0"/>
              </a:p>
            </p:txBody>
          </p:sp>
        </mc:Choice>
        <mc:Fallback xmlns="">
          <p:sp>
            <p:nvSpPr>
              <p:cNvPr id="25" name="Cuadro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937" y="2605426"/>
                <a:ext cx="4127863" cy="4544514"/>
              </a:xfrm>
              <a:prstGeom prst="rect">
                <a:avLst/>
              </a:prstGeom>
              <a:blipFill>
                <a:blip r:embed="rId2"/>
                <a:stretch>
                  <a:fillRect l="-1178" t="-535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782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4558937" y="2605426"/>
                <a:ext cx="4127863" cy="3323474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AR" dirty="0" smtClean="0"/>
                  <a:t>Entonces, como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den>
                    </m:f>
                  </m:oMath>
                </a14:m>
                <a:r>
                  <a:rPr lang="es-AR" dirty="0" smtClean="0"/>
                  <a:t>= 1  </a:t>
                </a:r>
              </a:p>
              <a:p>
                <a:r>
                  <a:rPr lang="es-AR" dirty="0" smtClean="0"/>
                  <a:t>Entonces ,  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s-AR" dirty="0" smtClean="0"/>
              </a:p>
              <a:p>
                <a:endParaRPr lang="es-AR" dirty="0">
                  <a:solidFill>
                    <a:schemeClr val="accent1"/>
                  </a:solidFill>
                </a:endParaRPr>
              </a:p>
              <a:p>
                <a:r>
                  <a:rPr lang="es-AR" dirty="0" smtClean="0">
                    <a:solidFill>
                      <a:schemeClr val="accent1"/>
                    </a:solidFill>
                  </a:rPr>
                  <a:t>La cantidad de </a:t>
                </a:r>
                <a:r>
                  <a:rPr lang="es-AR" dirty="0" err="1" smtClean="0">
                    <a:solidFill>
                      <a:schemeClr val="accent1"/>
                    </a:solidFill>
                  </a:rPr>
                  <a:t>steps</a:t>
                </a:r>
                <a:r>
                  <a:rPr lang="es-AR" dirty="0" smtClean="0">
                    <a:solidFill>
                      <a:schemeClr val="accent1"/>
                    </a:solidFill>
                  </a:rPr>
                  <a:t> realizados  s es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AR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AR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s-A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</m:oMath>
                  </m:oMathPara>
                </a14:m>
                <a:endParaRPr lang="es-AR" dirty="0" smtClean="0"/>
              </a:p>
              <a:p>
                <a:endParaRPr lang="es-AR" dirty="0" smtClean="0"/>
              </a:p>
              <a:p>
                <a:r>
                  <a:rPr lang="es-AR" dirty="0" smtClean="0"/>
                  <a:t>Times(N)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func>
                          <m:funcPr>
                            <m:ctrlPr>
                              <a:rPr lang="es-AR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s-A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AR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sup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nary>
                  </m:oMath>
                </a14:m>
                <a:endParaRPr lang="es-AR" sz="1600" i="1" dirty="0" smtClean="0">
                  <a:latin typeface="Cambria Math" panose="02040503050406030204" pitchFamily="18" charset="0"/>
                </a:endParaRPr>
              </a:p>
              <a:p>
                <a:endParaRPr lang="es-AR" dirty="0" smtClean="0"/>
              </a:p>
              <a:p>
                <a:r>
                  <a:rPr lang="es-AR" dirty="0" smtClean="0"/>
                  <a:t>Times(N)= 6 * log</a:t>
                </a:r>
                <a:r>
                  <a:rPr lang="es-AR" sz="1600" dirty="0" smtClean="0"/>
                  <a:t>2</a:t>
                </a:r>
                <a:r>
                  <a:rPr lang="es-AR" dirty="0" smtClean="0"/>
                  <a:t> </a:t>
                </a:r>
                <a:r>
                  <a:rPr lang="es-AR" dirty="0"/>
                  <a:t>N</a:t>
                </a:r>
                <a:endParaRPr lang="es-AR" dirty="0" smtClean="0"/>
              </a:p>
              <a:p>
                <a:r>
                  <a:rPr lang="es-AR" dirty="0" smtClean="0"/>
                  <a:t>..</a:t>
                </a:r>
              </a:p>
              <a:p>
                <a:r>
                  <a:rPr lang="es-AR" dirty="0" smtClean="0">
                    <a:solidFill>
                      <a:schemeClr val="accent1"/>
                    </a:solidFill>
                  </a:rPr>
                  <a:t>El algoritmo es O(log</a:t>
                </a:r>
                <a:r>
                  <a:rPr lang="es-AR" sz="1600" dirty="0" smtClean="0">
                    <a:solidFill>
                      <a:schemeClr val="accent1"/>
                    </a:solidFill>
                  </a:rPr>
                  <a:t>2</a:t>
                </a:r>
                <a:r>
                  <a:rPr lang="es-AR" dirty="0" smtClean="0">
                    <a:solidFill>
                      <a:schemeClr val="accent1"/>
                    </a:solidFill>
                  </a:rPr>
                  <a:t> N)</a:t>
                </a: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937" y="2605426"/>
                <a:ext cx="4127863" cy="3323474"/>
              </a:xfrm>
              <a:prstGeom prst="rect">
                <a:avLst/>
              </a:prstGeom>
              <a:blipFill>
                <a:blip r:embed="rId2"/>
                <a:stretch>
                  <a:fillRect l="-1178" b="-1825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53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AR" dirty="0" smtClean="0"/>
              <a:t>Ahora bien, ese cálculo lo hemos realizado partiendo de Times(N).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O sea, que lo importante es saber calcular Times(N) a partir de código.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b="1" dirty="0" smtClean="0"/>
              <a:t>Para </a:t>
            </a:r>
            <a:r>
              <a:rPr lang="es-AR" b="1" smtClean="0"/>
              <a:t>el cálculo </a:t>
            </a:r>
            <a:r>
              <a:rPr lang="es-AR" b="1" dirty="0" smtClean="0"/>
              <a:t>de Times(N):</a:t>
            </a:r>
            <a:endParaRPr lang="es-AR" b="1" dirty="0"/>
          </a:p>
          <a:p>
            <a:pPr marL="0" indent="0" algn="just">
              <a:buNone/>
            </a:pPr>
            <a:r>
              <a:rPr lang="es-AR" dirty="0" smtClean="0"/>
              <a:t>Cuando el código es </a:t>
            </a:r>
            <a:r>
              <a:rPr lang="es-AR" b="1" dirty="0" smtClean="0"/>
              <a:t>no-recursivo</a:t>
            </a:r>
            <a:r>
              <a:rPr lang="es-AR" dirty="0" smtClean="0"/>
              <a:t> miramos las invocaciones, ciclos  (paralelos vs anidados), etc.</a:t>
            </a:r>
          </a:p>
          <a:p>
            <a:pPr marL="0" indent="0" algn="just">
              <a:buNone/>
            </a:pPr>
            <a:r>
              <a:rPr lang="es-AR" dirty="0" smtClean="0"/>
              <a:t>Si el código es </a:t>
            </a:r>
            <a:r>
              <a:rPr lang="es-AR" b="1" dirty="0" smtClean="0"/>
              <a:t>recursivo</a:t>
            </a:r>
            <a:r>
              <a:rPr lang="es-AR" dirty="0" smtClean="0"/>
              <a:t> hay que considerar la cantidad de invocaciones realizadas también.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9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Ejemplo de un código no recursivo </a:t>
            </a:r>
            <a:r>
              <a:rPr lang="es-AR" sz="2000" dirty="0" smtClean="0"/>
              <a:t>(</a:t>
            </a:r>
            <a:r>
              <a:rPr lang="es-AR" sz="2000" dirty="0" err="1" smtClean="0"/>
              <a:t>aca</a:t>
            </a:r>
            <a:r>
              <a:rPr lang="es-AR" sz="2000" dirty="0" smtClean="0"/>
              <a:t> a N lo llamé </a:t>
            </a:r>
            <a:r>
              <a:rPr lang="es-AR" sz="2000" dirty="0" err="1" smtClean="0"/>
              <a:t>dim</a:t>
            </a:r>
            <a:r>
              <a:rPr lang="es-AR" sz="2000" dirty="0" smtClean="0"/>
              <a:t>)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43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2390775"/>
            <a:ext cx="3838575" cy="2076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733425" y="4709064"/>
                <a:ext cx="4172617" cy="426912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dirty="0" smtClean="0"/>
                  <a:t>Times(</a:t>
                </a:r>
                <a:r>
                  <a:rPr lang="es-AR" dirty="0" err="1" smtClean="0"/>
                  <a:t>dim</a:t>
                </a:r>
                <a:r>
                  <a:rPr lang="es-AR" dirty="0" smtClean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𝑒𝑐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𝑑𝑖𝑚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( 3+ </m:t>
                        </m:r>
                        <m:nary>
                          <m:naryPr>
                            <m:chr m:val="∑"/>
                            <m:ctrlPr>
                              <a:rPr lang="es-A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𝑑𝑖𝑚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nary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</m:nary>
                  </m:oMath>
                </a14:m>
                <a:endParaRPr lang="es-AR" dirty="0" err="1" smtClean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5" y="4709064"/>
                <a:ext cx="4172617" cy="426912"/>
              </a:xfrm>
              <a:prstGeom prst="rect">
                <a:avLst/>
              </a:prstGeom>
              <a:blipFill>
                <a:blip r:embed="rId3"/>
                <a:stretch>
                  <a:fillRect l="-1019" t="-91781" b="-145205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733425" y="5210530"/>
                <a:ext cx="6134628" cy="405624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dirty="0" smtClean="0"/>
                  <a:t>Times(</a:t>
                </a:r>
                <a:r>
                  <a:rPr lang="es-AR" dirty="0" err="1" smtClean="0"/>
                  <a:t>dim</a:t>
                </a:r>
                <a:r>
                  <a:rPr lang="es-AR" dirty="0" smtClean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𝑒𝑐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𝑑𝑖𝑚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( 3+  5 </m:t>
                        </m:r>
                        <m:d>
                          <m:d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𝑑𝑖𝑚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−1−</m:t>
                            </m:r>
                            <m:d>
                              <m:dPr>
                                <m:ctrlP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𝑟𝑒𝑐</m:t>
                                </m:r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+1)+1</m:t>
                                </m:r>
                              </m:e>
                            </m:d>
                          </m:e>
                        </m:d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s-AR" dirty="0" err="1" smtClean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5" y="5210530"/>
                <a:ext cx="6134628" cy="405624"/>
              </a:xfrm>
              <a:prstGeom prst="rect">
                <a:avLst/>
              </a:prstGeom>
              <a:blipFill>
                <a:blip r:embed="rId4"/>
                <a:stretch>
                  <a:fillRect l="-694" t="-100000" b="-161765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733425" y="5775930"/>
                <a:ext cx="5058436" cy="386068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dirty="0" smtClean="0"/>
                  <a:t>Times(</a:t>
                </a:r>
                <a:r>
                  <a:rPr lang="es-AR" dirty="0" err="1" smtClean="0"/>
                  <a:t>dim</a:t>
                </a:r>
                <a:r>
                  <a:rPr lang="es-AR" dirty="0" smtClean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𝑒𝑐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𝑑𝑖𝑚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( 3+  5 </m:t>
                        </m:r>
                        <m:d>
                          <m:d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𝑑𝑖𝑚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 − 1) </m:t>
                            </m:r>
                          </m:e>
                        </m:d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s-AR" dirty="0" err="1" smtClean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5" y="5775930"/>
                <a:ext cx="5058436" cy="386068"/>
              </a:xfrm>
              <a:prstGeom prst="rect">
                <a:avLst/>
              </a:prstGeom>
              <a:blipFill>
                <a:blip r:embed="rId5"/>
                <a:stretch>
                  <a:fillRect l="-841" t="-104545" b="-168182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7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457200" y="2000764"/>
                <a:ext cx="5058436" cy="386068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dirty="0" smtClean="0"/>
                  <a:t>Times(</a:t>
                </a:r>
                <a:r>
                  <a:rPr lang="es-AR" dirty="0" err="1" smtClean="0"/>
                  <a:t>dim</a:t>
                </a:r>
                <a:r>
                  <a:rPr lang="es-AR" dirty="0" smtClean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𝑒𝑐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𝑑𝑖𝑚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( 3+  5 </m:t>
                        </m:r>
                        <m:d>
                          <m:d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𝑑𝑖𝑚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 − 1) </m:t>
                            </m:r>
                          </m:e>
                        </m:d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s-AR" dirty="0" err="1" smtClean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000764"/>
                <a:ext cx="5058436" cy="386068"/>
              </a:xfrm>
              <a:prstGeom prst="rect">
                <a:avLst/>
              </a:prstGeom>
              <a:blipFill>
                <a:blip r:embed="rId2"/>
                <a:stretch>
                  <a:fillRect l="-841" t="-104545" b="-168182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457200" y="4043032"/>
                <a:ext cx="4898136" cy="386068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dirty="0" smtClean="0"/>
                  <a:t>Times(</a:t>
                </a:r>
                <a:r>
                  <a:rPr lang="es-AR" dirty="0" err="1" smtClean="0"/>
                  <a:t>dim</a:t>
                </a:r>
                <a:r>
                  <a:rPr lang="es-AR" dirty="0" smtClean="0"/>
                  <a:t>) = (5</a:t>
                </a:r>
                <a14:m>
                  <m:oMath xmlns:m="http://schemas.openxmlformats.org/officeDocument/2006/math"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dim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−2) 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dim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+  5</m:t>
                    </m:r>
                    <m:nary>
                      <m:naryPr>
                        <m:chr m:val="∑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𝑒𝑐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𝑑𝑖𝑚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𝑟𝑒𝑐</m:t>
                        </m:r>
                      </m:e>
                    </m:nary>
                  </m:oMath>
                </a14:m>
                <a:endParaRPr lang="es-AR" dirty="0" err="1" smtClean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043032"/>
                <a:ext cx="4898136" cy="386068"/>
              </a:xfrm>
              <a:prstGeom prst="rect">
                <a:avLst/>
              </a:prstGeom>
              <a:blipFill>
                <a:blip r:embed="rId3"/>
                <a:stretch>
                  <a:fillRect l="-868" t="-104545" b="-168182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457200" y="2666969"/>
                <a:ext cx="4670509" cy="386068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dirty="0" smtClean="0"/>
                  <a:t>Times(</a:t>
                </a:r>
                <a:r>
                  <a:rPr lang="es-AR" dirty="0" err="1" smtClean="0"/>
                  <a:t>dim</a:t>
                </a:r>
                <a:r>
                  <a:rPr lang="es-AR" dirty="0" smtClean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𝑒𝑐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𝑑𝑖𝑚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(  5 </m:t>
                        </m:r>
                        <m:func>
                          <m:func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AR">
                                <a:latin typeface="Cambria Math" panose="02040503050406030204" pitchFamily="18" charset="0"/>
                              </a:rPr>
                              <m:t>dim</m:t>
                            </m:r>
                          </m:fName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5 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 −2)</m:t>
                            </m:r>
                          </m:e>
                        </m:func>
                      </m:e>
                    </m:nary>
                  </m:oMath>
                </a14:m>
                <a:endParaRPr lang="es-AR" dirty="0" err="1" smtClean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666969"/>
                <a:ext cx="4670509" cy="386068"/>
              </a:xfrm>
              <a:prstGeom prst="rect">
                <a:avLst/>
              </a:prstGeom>
              <a:blipFill>
                <a:blip r:embed="rId4"/>
                <a:stretch>
                  <a:fillRect l="-911" t="-104545" b="-168182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>
              <a:xfrm>
                <a:off x="457200" y="3296348"/>
                <a:ext cx="5184817" cy="386068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dirty="0" smtClean="0"/>
                  <a:t>Times(</a:t>
                </a:r>
                <a:r>
                  <a:rPr lang="es-AR" dirty="0" err="1" smtClean="0"/>
                  <a:t>dim</a:t>
                </a:r>
                <a:r>
                  <a:rPr lang="es-AR" dirty="0" smtClean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𝑒𝑐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𝑑𝑖𝑚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  5 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𝑑𝑖𝑚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nary>
                          <m:naryPr>
                            <m:chr m:val="∑"/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𝑒𝑐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𝑑𝑖𝑚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5 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e>
                        </m:nary>
                      </m:e>
                    </m:nary>
                  </m:oMath>
                </a14:m>
                <a:endParaRPr lang="es-AR" dirty="0" err="1" smtClean="0"/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296348"/>
                <a:ext cx="5184817" cy="386068"/>
              </a:xfrm>
              <a:prstGeom prst="rect">
                <a:avLst/>
              </a:prstGeom>
              <a:blipFill>
                <a:blip r:embed="rId5"/>
                <a:stretch>
                  <a:fillRect l="-821" t="-106154" b="-172308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/>
              <p:cNvSpPr txBox="1"/>
              <p:nvPr/>
            </p:nvSpPr>
            <p:spPr>
              <a:xfrm>
                <a:off x="457200" y="4789716"/>
                <a:ext cx="5609036" cy="503471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dirty="0" smtClean="0"/>
                  <a:t>Times(</a:t>
                </a:r>
                <a:r>
                  <a:rPr lang="es-AR" dirty="0" err="1" smtClean="0"/>
                  <a:t>dim</a:t>
                </a:r>
                <a:r>
                  <a:rPr lang="es-AR" dirty="0" smtClean="0"/>
                  <a:t>) = (5</a:t>
                </a:r>
                <a14:m>
                  <m:oMath xmlns:m="http://schemas.openxmlformats.org/officeDocument/2006/math"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dim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−2) 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dim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+  5</m:t>
                    </m:r>
                  </m:oMath>
                </a14:m>
                <a:r>
                  <a:rPr lang="es-AR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s-A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b="0" i="1" dirty="0" smtClean="0">
                                <a:latin typeface="Cambria Math" panose="02040503050406030204" pitchFamily="18" charset="0"/>
                              </a:rPr>
                              <m:t>𝑑𝑖𝑚</m:t>
                            </m:r>
                            <m:r>
                              <a:rPr lang="es-AR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  (</m:t>
                        </m:r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𝑑𝑖𝑚</m:t>
                        </m:r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−1+1)</m:t>
                        </m:r>
                      </m:num>
                      <m:den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s-AR" dirty="0" err="1" smtClean="0"/>
              </a:p>
            </p:txBody>
          </p:sp>
        </mc:Choice>
        <mc:Fallback xmlns=""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789716"/>
                <a:ext cx="5609036" cy="503471"/>
              </a:xfrm>
              <a:prstGeom prst="rect">
                <a:avLst/>
              </a:prstGeom>
              <a:blipFill>
                <a:blip r:embed="rId6"/>
                <a:stretch>
                  <a:fillRect l="-759" b="-7143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/>
              <p:cNvSpPr txBox="1"/>
              <p:nvPr/>
            </p:nvSpPr>
            <p:spPr>
              <a:xfrm>
                <a:off x="4558937" y="5959392"/>
                <a:ext cx="4127863" cy="369332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AR" dirty="0" smtClean="0">
                    <a:solidFill>
                      <a:schemeClr val="accent1"/>
                    </a:solidFill>
                  </a:rPr>
                  <a:t>El algoritmo es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𝑑𝑖𝑚</m:t>
                        </m:r>
                      </m:e>
                      <m:sup>
                        <m:r>
                          <a:rPr lang="es-A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AR" dirty="0" smtClean="0">
                    <a:solidFill>
                      <a:schemeClr val="accent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937" y="5959392"/>
                <a:ext cx="4127863" cy="369332"/>
              </a:xfrm>
              <a:prstGeom prst="rect">
                <a:avLst/>
              </a:prstGeom>
              <a:blipFill>
                <a:blip r:embed="rId8"/>
                <a:stretch>
                  <a:fillRect l="-1178" t="-8065" b="-24194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45209" y="3869353"/>
            <a:ext cx="16192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4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Ejercicio</a:t>
            </a:r>
          </a:p>
          <a:p>
            <a:pPr marL="0" indent="0">
              <a:buNone/>
            </a:pPr>
            <a:r>
              <a:rPr lang="es-AR" dirty="0" smtClean="0"/>
              <a:t>Sea el siguiente código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45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45" y="2989897"/>
            <a:ext cx="3211285" cy="1785221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692330" y="5272591"/>
            <a:ext cx="6400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Times(N</a:t>
            </a:r>
            <a:r>
              <a:rPr lang="es-AR" dirty="0"/>
              <a:t>) </a:t>
            </a:r>
            <a:r>
              <a:rPr lang="es-AR" dirty="0" smtClean="0"/>
              <a:t>=	 2 </a:t>
            </a:r>
            <a:r>
              <a:rPr lang="es-AR" dirty="0"/>
              <a:t>* </a:t>
            </a:r>
            <a:r>
              <a:rPr lang="es-AR" dirty="0" smtClean="0"/>
              <a:t>Times(N/3) + 4       si N &gt;= 4</a:t>
            </a:r>
          </a:p>
          <a:p>
            <a:r>
              <a:rPr lang="es-AR" dirty="0"/>
              <a:t> </a:t>
            </a:r>
            <a:r>
              <a:rPr lang="es-AR" dirty="0" smtClean="0"/>
              <a:t>                    	 1   		           si  N &lt; 4</a:t>
            </a:r>
            <a:endParaRPr lang="es-AR" dirty="0"/>
          </a:p>
        </p:txBody>
      </p:sp>
      <p:sp>
        <p:nvSpPr>
          <p:cNvPr id="11" name="Elipse 10"/>
          <p:cNvSpPr/>
          <p:nvPr/>
        </p:nvSpPr>
        <p:spPr>
          <a:xfrm>
            <a:off x="4036422" y="4397765"/>
            <a:ext cx="1071155" cy="1252179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O(1)</a:t>
            </a:r>
            <a:endParaRPr lang="es-AR" dirty="0"/>
          </a:p>
        </p:txBody>
      </p:sp>
      <p:sp>
        <p:nvSpPr>
          <p:cNvPr id="12" name="Abrir llave 11"/>
          <p:cNvSpPr/>
          <p:nvPr/>
        </p:nvSpPr>
        <p:spPr>
          <a:xfrm>
            <a:off x="2078081" y="5212514"/>
            <a:ext cx="209006" cy="7064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ángulo 4"/>
          <p:cNvSpPr/>
          <p:nvPr/>
        </p:nvSpPr>
        <p:spPr>
          <a:xfrm>
            <a:off x="2078081" y="4397765"/>
            <a:ext cx="4779919" cy="2120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2431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s-AR" dirty="0" smtClean="0"/>
              </a:p>
              <a:p>
                <a:pPr marL="0" indent="0">
                  <a:buNone/>
                </a:pPr>
                <a:endParaRPr lang="es-AR" dirty="0" smtClean="0"/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endParaRPr lang="es-AR" dirty="0" smtClean="0"/>
              </a:p>
              <a:p>
                <a:pPr marL="0" indent="0" algn="just">
                  <a:buNone/>
                </a:pPr>
                <a:r>
                  <a:rPr lang="es-AR" dirty="0" smtClean="0"/>
                  <a:t>Cuál es la O grande? Puedo aplicar el Teorema Maestro?</a:t>
                </a:r>
              </a:p>
              <a:p>
                <a:pPr marL="0" indent="0">
                  <a:buNone/>
                </a:pPr>
                <a:r>
                  <a:rPr lang="es-AR" dirty="0" err="1" smtClean="0"/>
                  <a:t>Rta</a:t>
                </a:r>
                <a:r>
                  <a:rPr lang="es-AR" dirty="0" smtClean="0"/>
                  <a:t>: Sí. a=2, b=3, c=4 y d=0</a:t>
                </a:r>
              </a:p>
              <a:p>
                <a:pPr marL="0" indent="0">
                  <a:buNone/>
                </a:pPr>
                <a:r>
                  <a:rPr lang="es-AR" dirty="0" smtClean="0"/>
                  <a:t>Como </a:t>
                </a:r>
                <a:r>
                  <a:rPr lang="es-AR" dirty="0" smtClean="0">
                    <a:solidFill>
                      <a:srgbClr val="00B050"/>
                    </a:solidFill>
                  </a:rPr>
                  <a:t> </a:t>
                </a:r>
                <a:r>
                  <a:rPr lang="es-AR" dirty="0">
                    <a:solidFill>
                      <a:srgbClr val="00B050"/>
                    </a:solidFill>
                  </a:rPr>
                  <a:t>a </a:t>
                </a:r>
                <a:r>
                  <a:rPr lang="es-AR" dirty="0" smtClean="0">
                    <a:solidFill>
                      <a:srgbClr val="00B050"/>
                    </a:solidFill>
                  </a:rPr>
                  <a:t>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A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</m:oMath>
                </a14:m>
                <a:r>
                  <a:rPr lang="es-AR" dirty="0"/>
                  <a:t> </a:t>
                </a:r>
                <a:r>
                  <a:rPr lang="es-AR" dirty="0" smtClean="0"/>
                  <a:t>es caso 3 tenemos que </a:t>
                </a:r>
                <a:r>
                  <a:rPr lang="es-AR" dirty="0">
                    <a:solidFill>
                      <a:srgbClr val="00B05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s-A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s-AR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AR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s-AR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s-A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s-AR" dirty="0" smtClean="0">
                    <a:solidFill>
                      <a:srgbClr val="00B050"/>
                    </a:solidFill>
                  </a:rPr>
                  <a:t>) o sea  </a:t>
                </a:r>
                <a:r>
                  <a:rPr lang="es-AR" dirty="0">
                    <a:solidFill>
                      <a:srgbClr val="00B05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s-A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s-AR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AR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s-A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fName>
                          <m:e>
                            <m:r>
                              <a:rPr lang="es-A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sup>
                    </m:sSup>
                  </m:oMath>
                </a14:m>
                <a:r>
                  <a:rPr lang="es-AR" dirty="0">
                    <a:solidFill>
                      <a:srgbClr val="00B050"/>
                    </a:solidFill>
                  </a:rPr>
                  <a:t>) </a:t>
                </a:r>
                <a:r>
                  <a:rPr lang="es-AR" dirty="0" smtClean="0">
                    <a:solidFill>
                      <a:srgbClr val="00B050"/>
                    </a:solidFill>
                  </a:rPr>
                  <a:t>= </a:t>
                </a:r>
                <a:r>
                  <a:rPr lang="es-AR" dirty="0">
                    <a:solidFill>
                      <a:srgbClr val="00B050"/>
                    </a:solidFill>
                  </a:rPr>
                  <a:t> O</a:t>
                </a:r>
                <a:r>
                  <a:rPr lang="es-AR" dirty="0" smtClean="0">
                    <a:solidFill>
                      <a:srgbClr val="00B05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s-A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0.63</m:t>
                        </m:r>
                      </m:sup>
                    </m:sSup>
                  </m:oMath>
                </a14:m>
                <a:r>
                  <a:rPr lang="es-AR" dirty="0" smtClean="0">
                    <a:solidFill>
                      <a:srgbClr val="00B050"/>
                    </a:solidFill>
                  </a:rPr>
                  <a:t>)</a:t>
                </a:r>
                <a:endParaRPr lang="es-AR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s-AR" dirty="0" smtClean="0"/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46</a:t>
            </a:fld>
            <a:endParaRPr lang="en-US"/>
          </a:p>
        </p:txBody>
      </p:sp>
      <p:sp>
        <p:nvSpPr>
          <p:cNvPr id="11" name="Rectángulo 10"/>
          <p:cNvSpPr/>
          <p:nvPr/>
        </p:nvSpPr>
        <p:spPr>
          <a:xfrm>
            <a:off x="587828" y="2294259"/>
            <a:ext cx="6400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Times(N</a:t>
            </a:r>
            <a:r>
              <a:rPr lang="es-AR" dirty="0"/>
              <a:t>) </a:t>
            </a:r>
            <a:r>
              <a:rPr lang="es-AR" dirty="0" smtClean="0"/>
              <a:t>=	 2 </a:t>
            </a:r>
            <a:r>
              <a:rPr lang="es-AR" dirty="0"/>
              <a:t>* </a:t>
            </a:r>
            <a:r>
              <a:rPr lang="es-AR" dirty="0" smtClean="0"/>
              <a:t>Times(N/3) + 4          si N &gt;= 4</a:t>
            </a:r>
          </a:p>
          <a:p>
            <a:r>
              <a:rPr lang="es-AR" dirty="0"/>
              <a:t> </a:t>
            </a:r>
            <a:r>
              <a:rPr lang="es-AR" dirty="0" smtClean="0"/>
              <a:t>                    	 1   		           si  N &lt; 4</a:t>
            </a:r>
            <a:endParaRPr lang="es-AR" dirty="0"/>
          </a:p>
        </p:txBody>
      </p:sp>
      <p:sp>
        <p:nvSpPr>
          <p:cNvPr id="12" name="Elipse 11"/>
          <p:cNvSpPr/>
          <p:nvPr/>
        </p:nvSpPr>
        <p:spPr>
          <a:xfrm>
            <a:off x="3931920" y="1419433"/>
            <a:ext cx="1071155" cy="1252179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O(1)</a:t>
            </a:r>
            <a:endParaRPr lang="es-AR" dirty="0"/>
          </a:p>
        </p:txBody>
      </p:sp>
      <p:sp>
        <p:nvSpPr>
          <p:cNvPr id="13" name="Abrir llave 12"/>
          <p:cNvSpPr/>
          <p:nvPr/>
        </p:nvSpPr>
        <p:spPr>
          <a:xfrm>
            <a:off x="1973579" y="2234182"/>
            <a:ext cx="209006" cy="7064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/>
          <p:cNvSpPr/>
          <p:nvPr/>
        </p:nvSpPr>
        <p:spPr>
          <a:xfrm>
            <a:off x="223156" y="4778497"/>
            <a:ext cx="8463644" cy="15778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800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Ejercicio (variante)</a:t>
            </a:r>
          </a:p>
          <a:p>
            <a:pPr marL="0" indent="0">
              <a:buNone/>
            </a:pPr>
            <a:r>
              <a:rPr lang="es-AR" dirty="0" smtClean="0"/>
              <a:t>Sea el siguiente código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47</a:t>
            </a:fld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692330" y="5272591"/>
            <a:ext cx="6400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Times(N</a:t>
            </a:r>
            <a:r>
              <a:rPr lang="es-AR" dirty="0"/>
              <a:t>) </a:t>
            </a:r>
            <a:r>
              <a:rPr lang="es-AR" dirty="0" smtClean="0"/>
              <a:t>=	 2 </a:t>
            </a:r>
            <a:r>
              <a:rPr lang="es-AR" dirty="0"/>
              <a:t>* </a:t>
            </a:r>
            <a:r>
              <a:rPr lang="es-AR" dirty="0" smtClean="0"/>
              <a:t>Times(N/3) + O(N)            si N &gt;= 4</a:t>
            </a:r>
          </a:p>
          <a:p>
            <a:r>
              <a:rPr lang="es-AR" dirty="0"/>
              <a:t> </a:t>
            </a:r>
            <a:r>
              <a:rPr lang="es-AR" dirty="0" smtClean="0"/>
              <a:t>                    	 1   		               si  N &lt; 4</a:t>
            </a:r>
            <a:endParaRPr lang="es-AR" dirty="0"/>
          </a:p>
        </p:txBody>
      </p:sp>
      <p:sp>
        <p:nvSpPr>
          <p:cNvPr id="12" name="Abrir llave 11"/>
          <p:cNvSpPr/>
          <p:nvPr/>
        </p:nvSpPr>
        <p:spPr>
          <a:xfrm>
            <a:off x="2078081" y="5212514"/>
            <a:ext cx="209006" cy="7064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901368"/>
            <a:ext cx="2933700" cy="226695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2182584" y="4782140"/>
            <a:ext cx="4779919" cy="2120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2941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s-AR" dirty="0" smtClean="0"/>
              </a:p>
              <a:p>
                <a:pPr marL="0" indent="0">
                  <a:buNone/>
                </a:pPr>
                <a:endParaRPr lang="es-AR" dirty="0" smtClean="0"/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endParaRPr lang="es-AR" dirty="0" smtClean="0"/>
              </a:p>
              <a:p>
                <a:pPr marL="0" indent="0" algn="just">
                  <a:buNone/>
                </a:pPr>
                <a:r>
                  <a:rPr lang="es-AR" dirty="0" smtClean="0"/>
                  <a:t>Cuál es la O grande? Puedo aplicar el Teorema Maestro?</a:t>
                </a:r>
              </a:p>
              <a:p>
                <a:pPr marL="0" indent="0">
                  <a:buNone/>
                </a:pPr>
                <a:r>
                  <a:rPr lang="es-AR" dirty="0" err="1" smtClean="0"/>
                  <a:t>Rta</a:t>
                </a:r>
                <a:r>
                  <a:rPr lang="es-AR" dirty="0" smtClean="0"/>
                  <a:t>: Sí. a=2, b=3 y d=1</a:t>
                </a:r>
              </a:p>
              <a:p>
                <a:pPr marL="0" indent="0">
                  <a:buNone/>
                </a:pPr>
                <a:r>
                  <a:rPr lang="es-AR" dirty="0" smtClean="0"/>
                  <a:t>Como </a:t>
                </a:r>
                <a:r>
                  <a:rPr lang="es-AR" dirty="0" smtClean="0">
                    <a:solidFill>
                      <a:srgbClr val="00B050"/>
                    </a:solidFill>
                  </a:rPr>
                  <a:t> </a:t>
                </a:r>
                <a:r>
                  <a:rPr lang="es-AR" dirty="0">
                    <a:solidFill>
                      <a:srgbClr val="00B050"/>
                    </a:solidFill>
                  </a:rPr>
                  <a:t>a </a:t>
                </a:r>
                <a:r>
                  <a:rPr lang="es-AR" dirty="0" smtClean="0">
                    <a:solidFill>
                      <a:srgbClr val="00B050"/>
                    </a:solidFill>
                  </a:rPr>
                  <a:t>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A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</m:oMath>
                </a14:m>
                <a:r>
                  <a:rPr lang="es-AR" dirty="0"/>
                  <a:t> </a:t>
                </a:r>
                <a:r>
                  <a:rPr lang="es-AR" dirty="0" smtClean="0"/>
                  <a:t>es caso 1 tenemos que </a:t>
                </a:r>
                <a:r>
                  <a:rPr lang="es-AR" dirty="0">
                    <a:solidFill>
                      <a:srgbClr val="00B05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AR" dirty="0">
                    <a:solidFill>
                      <a:srgbClr val="00B050"/>
                    </a:solidFill>
                  </a:rPr>
                  <a:t>)</a:t>
                </a:r>
                <a:r>
                  <a:rPr lang="es-AR" dirty="0" smtClean="0">
                    <a:solidFill>
                      <a:srgbClr val="00B050"/>
                    </a:solidFill>
                  </a:rPr>
                  <a:t> o sea  O(N)</a:t>
                </a:r>
                <a:endParaRPr lang="es-AR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s-AR" dirty="0" smtClean="0"/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48</a:t>
            </a:fld>
            <a:endParaRPr lang="en-US"/>
          </a:p>
        </p:txBody>
      </p:sp>
      <p:sp>
        <p:nvSpPr>
          <p:cNvPr id="11" name="Rectángulo 10"/>
          <p:cNvSpPr/>
          <p:nvPr/>
        </p:nvSpPr>
        <p:spPr>
          <a:xfrm>
            <a:off x="587828" y="2294259"/>
            <a:ext cx="6400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Times(N</a:t>
            </a:r>
            <a:r>
              <a:rPr lang="es-AR" dirty="0"/>
              <a:t>) </a:t>
            </a:r>
            <a:r>
              <a:rPr lang="es-AR" dirty="0" smtClean="0"/>
              <a:t>=	 2 </a:t>
            </a:r>
            <a:r>
              <a:rPr lang="es-AR" dirty="0"/>
              <a:t>* </a:t>
            </a:r>
            <a:r>
              <a:rPr lang="es-AR" dirty="0" smtClean="0"/>
              <a:t>Times(N/3) + O(N)          si N &gt;= 4</a:t>
            </a:r>
          </a:p>
          <a:p>
            <a:r>
              <a:rPr lang="es-AR" dirty="0"/>
              <a:t> </a:t>
            </a:r>
            <a:r>
              <a:rPr lang="es-AR" dirty="0" smtClean="0"/>
              <a:t>                    	 1   		           si  N &lt; 4</a:t>
            </a:r>
            <a:endParaRPr lang="es-AR" dirty="0"/>
          </a:p>
        </p:txBody>
      </p:sp>
      <p:sp>
        <p:nvSpPr>
          <p:cNvPr id="13" name="Abrir llave 12"/>
          <p:cNvSpPr/>
          <p:nvPr/>
        </p:nvSpPr>
        <p:spPr>
          <a:xfrm>
            <a:off x="1973579" y="2234182"/>
            <a:ext cx="209006" cy="7064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/>
          <p:cNvSpPr/>
          <p:nvPr/>
        </p:nvSpPr>
        <p:spPr>
          <a:xfrm>
            <a:off x="457200" y="4746745"/>
            <a:ext cx="8463644" cy="15778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322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Resumiendo</a:t>
            </a:r>
          </a:p>
          <a:p>
            <a:pPr marL="0" indent="0" algn="just">
              <a:buNone/>
            </a:pPr>
            <a:r>
              <a:rPr lang="es-AR" dirty="0" smtClean="0"/>
              <a:t>Existen diferentes formas de calcular complejidad. </a:t>
            </a:r>
          </a:p>
          <a:p>
            <a:pPr marL="0" indent="0" algn="just">
              <a:buNone/>
            </a:pPr>
            <a:r>
              <a:rPr lang="es-AR" dirty="0" smtClean="0"/>
              <a:t>Hay que </a:t>
            </a:r>
            <a:r>
              <a:rPr lang="es-AR" smtClean="0"/>
              <a:t>calcular correctamente Times(N).</a:t>
            </a:r>
          </a:p>
          <a:p>
            <a:pPr marL="0" indent="0" algn="just">
              <a:buNone/>
            </a:pPr>
            <a:endParaRPr lang="es-AR" smtClean="0"/>
          </a:p>
          <a:p>
            <a:pPr marL="0" indent="0" algn="just">
              <a:buNone/>
            </a:pPr>
            <a:r>
              <a:rPr lang="es-AR" dirty="0" smtClean="0"/>
              <a:t>Para el caso concreto de las recurrentes:</a:t>
            </a:r>
          </a:p>
          <a:p>
            <a:pPr algn="just"/>
            <a:r>
              <a:rPr lang="es-AR" dirty="0" smtClean="0"/>
              <a:t>Si aplican las condiciones, podemos aplicar Teorema Maestro</a:t>
            </a:r>
          </a:p>
          <a:p>
            <a:pPr algn="just"/>
            <a:r>
              <a:rPr lang="es-AR" dirty="0" smtClean="0"/>
              <a:t>Se puede expandir el árbol de invocaciones.</a:t>
            </a:r>
          </a:p>
          <a:p>
            <a:pPr algn="just"/>
            <a:r>
              <a:rPr lang="es-AR" dirty="0" smtClean="0"/>
              <a:t>Etc.</a:t>
            </a:r>
          </a:p>
          <a:p>
            <a:pPr marL="0" indent="0" algn="just">
              <a:buNone/>
            </a:pPr>
            <a:endParaRPr lang="es-AR" dirty="0" smtClean="0"/>
          </a:p>
          <a:p>
            <a:pPr algn="just"/>
            <a:endParaRPr lang="es-AR" dirty="0" smtClean="0"/>
          </a:p>
          <a:p>
            <a:pPr marL="0" indent="0" algn="just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9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/>
              <a:t>Caso</a:t>
            </a:r>
            <a:r>
              <a:rPr lang="en-US" sz="2400" dirty="0"/>
              <a:t> de </a:t>
            </a:r>
            <a:r>
              <a:rPr lang="en-US" sz="2400" dirty="0" err="1"/>
              <a:t>uso</a:t>
            </a:r>
            <a:r>
              <a:rPr lang="en-US" sz="2400" dirty="0"/>
              <a:t> 1: </a:t>
            </a:r>
            <a:r>
              <a:rPr lang="en-US" sz="2400" dirty="0" err="1"/>
              <a:t>documentos</a:t>
            </a:r>
            <a:r>
              <a:rPr lang="en-US" sz="2400" dirty="0"/>
              <a:t> para search engine. La </a:t>
            </a:r>
            <a:r>
              <a:rPr lang="en-US" sz="2400" dirty="0" err="1"/>
              <a:t>colección</a:t>
            </a:r>
            <a:r>
              <a:rPr lang="en-US" sz="2400" dirty="0"/>
              <a:t> de </a:t>
            </a:r>
            <a:r>
              <a:rPr lang="en-US" sz="2400" dirty="0" err="1"/>
              <a:t>documentos</a:t>
            </a:r>
            <a:r>
              <a:rPr lang="en-US" sz="2400" dirty="0"/>
              <a:t> </a:t>
            </a:r>
            <a:r>
              <a:rPr lang="en-US" sz="2400" dirty="0" err="1"/>
              <a:t>contiene</a:t>
            </a: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000" dirty="0"/>
              <a:t> ¿</a:t>
            </a:r>
            <a:r>
              <a:rPr lang="en-US" sz="2000" dirty="0" err="1"/>
              <a:t>Qué</a:t>
            </a:r>
            <a:r>
              <a:rPr lang="en-US" sz="2000" dirty="0"/>
              <a:t> </a:t>
            </a:r>
            <a:r>
              <a:rPr lang="en-US" sz="2000" dirty="0" err="1"/>
              <a:t>tiene</a:t>
            </a:r>
            <a:r>
              <a:rPr lang="en-US" sz="2000" dirty="0"/>
              <a:t> el </a:t>
            </a:r>
            <a:r>
              <a:rPr lang="en-US" sz="2000" dirty="0" err="1"/>
              <a:t>índice</a:t>
            </a:r>
            <a:r>
              <a:rPr lang="en-US" sz="2000" dirty="0"/>
              <a:t> (</a:t>
            </a:r>
            <a:r>
              <a:rPr lang="en-US" sz="2000" dirty="0" err="1"/>
              <a:t>archivo</a:t>
            </a:r>
            <a:r>
              <a:rPr lang="en-US" sz="2000" dirty="0"/>
              <a:t> </a:t>
            </a:r>
            <a:r>
              <a:rPr lang="en-US" sz="2000" dirty="0" err="1"/>
              <a:t>invertido</a:t>
            </a:r>
            <a:r>
              <a:rPr lang="en-US" sz="2000" dirty="0"/>
              <a:t>)?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22065" y="2716776"/>
            <a:ext cx="2162429" cy="1794755"/>
            <a:chOff x="1068488" y="2423322"/>
            <a:chExt cx="2162429" cy="1794755"/>
          </a:xfrm>
        </p:grpSpPr>
        <p:pic>
          <p:nvPicPr>
            <p:cNvPr id="9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1"/>
            <p:cNvSpPr txBox="1">
              <a:spLocks noChangeArrowheads="1"/>
            </p:cNvSpPr>
            <p:nvPr/>
          </p:nvSpPr>
          <p:spPr bwMode="auto">
            <a:xfrm>
              <a:off x="1423546" y="2536266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Doc1</a:t>
              </a: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1423546" y="3135659"/>
              <a:ext cx="1415087" cy="73866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s-AR" sz="1400" b="1" dirty="0" err="1">
                  <a:solidFill>
                    <a:srgbClr val="1EA907"/>
                  </a:solidFill>
                </a:rPr>
                <a:t>MapReduce</a:t>
              </a:r>
              <a:r>
                <a:rPr lang="es-AR" sz="1400" b="1" dirty="0">
                  <a:solidFill>
                    <a:srgbClr val="1EA907"/>
                  </a:solidFill>
                </a:rPr>
                <a:t> es una técnica distribuida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13310" y="2672581"/>
            <a:ext cx="2162429" cy="1794755"/>
            <a:chOff x="1068488" y="2423322"/>
            <a:chExt cx="2162429" cy="1794755"/>
          </a:xfrm>
        </p:grpSpPr>
        <p:pic>
          <p:nvPicPr>
            <p:cNvPr id="23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1"/>
            <p:cNvSpPr txBox="1">
              <a:spLocks noChangeArrowheads="1"/>
            </p:cNvSpPr>
            <p:nvPr/>
          </p:nvSpPr>
          <p:spPr bwMode="auto">
            <a:xfrm>
              <a:off x="1380346" y="2563508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Doc2</a:t>
              </a: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1423546" y="3135659"/>
              <a:ext cx="1415087" cy="73866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s-AR" sz="1400" b="1" dirty="0">
                  <a:solidFill>
                    <a:srgbClr val="1EA907"/>
                  </a:solidFill>
                </a:rPr>
                <a:t>Divide y Triunfarás es una técnica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426430" y="2479467"/>
            <a:ext cx="2162429" cy="1794755"/>
            <a:chOff x="1068488" y="2423322"/>
            <a:chExt cx="2162429" cy="1794755"/>
          </a:xfrm>
        </p:grpSpPr>
        <p:pic>
          <p:nvPicPr>
            <p:cNvPr id="27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1"/>
            <p:cNvSpPr txBox="1">
              <a:spLocks noChangeArrowheads="1"/>
            </p:cNvSpPr>
            <p:nvPr/>
          </p:nvSpPr>
          <p:spPr bwMode="auto">
            <a:xfrm>
              <a:off x="1423546" y="2536266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Doc3</a:t>
              </a: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1423546" y="3135659"/>
              <a:ext cx="1415087" cy="73866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s-AR" sz="1400" b="1" dirty="0">
                  <a:solidFill>
                    <a:srgbClr val="1EA907"/>
                  </a:solidFill>
                </a:rPr>
                <a:t>EDA es una materia importante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895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/>
              <a:t>Caso</a:t>
            </a:r>
            <a:r>
              <a:rPr lang="en-US" sz="2400" dirty="0"/>
              <a:t> de </a:t>
            </a:r>
            <a:r>
              <a:rPr lang="en-US" sz="2400" dirty="0" err="1"/>
              <a:t>uso</a:t>
            </a:r>
            <a:r>
              <a:rPr lang="en-US" sz="2400" dirty="0"/>
              <a:t> 1: </a:t>
            </a:r>
            <a:r>
              <a:rPr lang="en-US" sz="2400" dirty="0" err="1"/>
              <a:t>documentos</a:t>
            </a:r>
            <a:r>
              <a:rPr lang="en-US" sz="2400" dirty="0"/>
              <a:t> para search engine. La </a:t>
            </a:r>
            <a:r>
              <a:rPr lang="en-US" sz="2400" dirty="0" err="1"/>
              <a:t>colección</a:t>
            </a:r>
            <a:r>
              <a:rPr lang="en-US" sz="2400" dirty="0"/>
              <a:t> de </a:t>
            </a:r>
            <a:r>
              <a:rPr lang="en-US" sz="2400" dirty="0" err="1"/>
              <a:t>documentos</a:t>
            </a:r>
            <a:r>
              <a:rPr lang="en-US" sz="2400" dirty="0"/>
              <a:t> </a:t>
            </a:r>
            <a:r>
              <a:rPr lang="en-US" sz="2400" dirty="0" err="1"/>
              <a:t>contiene</a:t>
            </a: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1400" b="1" dirty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61786" y="4575879"/>
            <a:ext cx="1682985" cy="2023977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r>
              <a:rPr lang="en-US" b="1" dirty="0" err="1" smtClean="0"/>
              <a:t>una</a:t>
            </a:r>
            <a:endParaRPr lang="en-US" dirty="0"/>
          </a:p>
          <a:p>
            <a:r>
              <a:rPr lang="en-US" b="1" dirty="0" err="1" smtClean="0"/>
              <a:t>técnica</a:t>
            </a:r>
            <a:endParaRPr lang="en-US" dirty="0"/>
          </a:p>
          <a:p>
            <a:r>
              <a:rPr lang="en-US" dirty="0"/>
              <a:t>…</a:t>
            </a:r>
          </a:p>
          <a:p>
            <a:r>
              <a:rPr lang="en-US" b="1" dirty="0" smtClean="0"/>
              <a:t>EDA</a:t>
            </a:r>
            <a:r>
              <a:rPr lang="en-US" dirty="0" smtClean="0"/>
              <a:t> 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400" dirty="0"/>
              <a:t>Clave de </a:t>
            </a:r>
            <a:r>
              <a:rPr lang="en-US" sz="1400" dirty="0" err="1"/>
              <a:t>búsqueda</a:t>
            </a:r>
            <a:r>
              <a:rPr lang="en-US" sz="1400" dirty="0"/>
              <a:t> (key)</a:t>
            </a:r>
            <a:endParaRPr lang="es-AR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2459443" y="4575879"/>
            <a:ext cx="5832591" cy="200813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i="1" dirty="0" smtClean="0"/>
              <a:t>&lt;doc1.txt</a:t>
            </a:r>
            <a:r>
              <a:rPr lang="en-US" i="1" dirty="0"/>
              <a:t>, doc2.txt, doc3.txt</a:t>
            </a:r>
            <a:r>
              <a:rPr lang="en-US" dirty="0"/>
              <a:t>&gt;</a:t>
            </a:r>
          </a:p>
          <a:p>
            <a:r>
              <a:rPr lang="en-US" i="1" dirty="0" smtClean="0"/>
              <a:t>&lt;doc1.txt</a:t>
            </a:r>
            <a:r>
              <a:rPr lang="en-US" i="1" dirty="0"/>
              <a:t>, doc2.txt</a:t>
            </a:r>
            <a:r>
              <a:rPr lang="en-US" dirty="0"/>
              <a:t>&gt;</a:t>
            </a:r>
          </a:p>
          <a:p>
            <a:r>
              <a:rPr lang="en-US" dirty="0"/>
              <a:t>…</a:t>
            </a:r>
          </a:p>
          <a:p>
            <a:r>
              <a:rPr lang="en-US" i="1" dirty="0" smtClean="0"/>
              <a:t>&lt;doc3.txt</a:t>
            </a:r>
            <a:r>
              <a:rPr lang="en-US" dirty="0"/>
              <a:t>&gt;</a:t>
            </a:r>
          </a:p>
          <a:p>
            <a:endParaRPr lang="en-US" dirty="0"/>
          </a:p>
          <a:p>
            <a:pPr algn="ctr"/>
            <a:r>
              <a:rPr lang="en-US" sz="1400" dirty="0" err="1"/>
              <a:t>Información</a:t>
            </a:r>
            <a:r>
              <a:rPr lang="en-US" sz="1400" dirty="0"/>
              <a:t> </a:t>
            </a:r>
            <a:r>
              <a:rPr lang="en-US" sz="1400" dirty="0" err="1"/>
              <a:t>asociada</a:t>
            </a:r>
            <a:r>
              <a:rPr lang="en-US" sz="1400" dirty="0"/>
              <a:t>. </a:t>
            </a:r>
            <a:r>
              <a:rPr lang="en-US" sz="1400" dirty="0" err="1"/>
              <a:t>Puede</a:t>
            </a:r>
            <a:r>
              <a:rPr lang="en-US" sz="1400" dirty="0"/>
              <a:t> </a:t>
            </a:r>
            <a:r>
              <a:rPr lang="en-US" sz="1400" dirty="0" err="1"/>
              <a:t>estar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RAM o (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es</a:t>
            </a:r>
            <a:r>
              <a:rPr lang="en-US" sz="1400" dirty="0"/>
              <a:t> </a:t>
            </a:r>
            <a:r>
              <a:rPr lang="en-US" sz="1400" dirty="0" err="1"/>
              <a:t>mucha</a:t>
            </a:r>
            <a:r>
              <a:rPr lang="en-US" sz="1400" dirty="0"/>
              <a:t>) </a:t>
            </a:r>
            <a:r>
              <a:rPr lang="en-US" sz="1400" dirty="0" err="1"/>
              <a:t>indicará</a:t>
            </a:r>
            <a:r>
              <a:rPr lang="en-US" sz="1400" dirty="0"/>
              <a:t> </a:t>
            </a:r>
            <a:r>
              <a:rPr lang="en-US" sz="1400" dirty="0" err="1"/>
              <a:t>cómo</a:t>
            </a:r>
            <a:r>
              <a:rPr lang="en-US" sz="1400" dirty="0"/>
              <a:t> </a:t>
            </a:r>
            <a:r>
              <a:rPr lang="en-US" sz="1400" dirty="0" err="1"/>
              <a:t>llegar</a:t>
            </a:r>
            <a:r>
              <a:rPr lang="en-US" sz="1400" dirty="0"/>
              <a:t> a la </a:t>
            </a:r>
            <a:r>
              <a:rPr lang="en-US" sz="1400" dirty="0" err="1"/>
              <a:t>información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disco</a:t>
            </a:r>
          </a:p>
          <a:p>
            <a:pPr algn="ctr"/>
            <a:endParaRPr lang="es-AR" sz="14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322065" y="2716776"/>
            <a:ext cx="2162429" cy="1794755"/>
            <a:chOff x="1068488" y="2423322"/>
            <a:chExt cx="2162429" cy="1794755"/>
          </a:xfrm>
        </p:grpSpPr>
        <p:pic>
          <p:nvPicPr>
            <p:cNvPr id="9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1"/>
            <p:cNvSpPr txBox="1">
              <a:spLocks noChangeArrowheads="1"/>
            </p:cNvSpPr>
            <p:nvPr/>
          </p:nvSpPr>
          <p:spPr bwMode="auto">
            <a:xfrm>
              <a:off x="1423546" y="2536266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Doc1</a:t>
              </a: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1423546" y="3135659"/>
              <a:ext cx="1415087" cy="73866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s-AR" sz="1400" b="1" dirty="0" err="1">
                  <a:solidFill>
                    <a:srgbClr val="1EA907"/>
                  </a:solidFill>
                </a:rPr>
                <a:t>MapReduce</a:t>
              </a:r>
              <a:r>
                <a:rPr lang="es-AR" sz="1400" b="1" dirty="0">
                  <a:solidFill>
                    <a:srgbClr val="1EA907"/>
                  </a:solidFill>
                </a:rPr>
                <a:t> es una técnica distribuida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13310" y="2672581"/>
            <a:ext cx="2162429" cy="1794755"/>
            <a:chOff x="1068488" y="2423322"/>
            <a:chExt cx="2162429" cy="1794755"/>
          </a:xfrm>
        </p:grpSpPr>
        <p:pic>
          <p:nvPicPr>
            <p:cNvPr id="23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1"/>
            <p:cNvSpPr txBox="1">
              <a:spLocks noChangeArrowheads="1"/>
            </p:cNvSpPr>
            <p:nvPr/>
          </p:nvSpPr>
          <p:spPr bwMode="auto">
            <a:xfrm>
              <a:off x="1380346" y="2563508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Doc2</a:t>
              </a: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1423546" y="3135659"/>
              <a:ext cx="1415087" cy="73866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s-AR" sz="1400" b="1" dirty="0">
                  <a:solidFill>
                    <a:srgbClr val="1EA907"/>
                  </a:solidFill>
                </a:rPr>
                <a:t>Divide y Triunfarás es una técnica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426430" y="2479467"/>
            <a:ext cx="2162429" cy="1794755"/>
            <a:chOff x="1068488" y="2423322"/>
            <a:chExt cx="2162429" cy="1794755"/>
          </a:xfrm>
        </p:grpSpPr>
        <p:pic>
          <p:nvPicPr>
            <p:cNvPr id="27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1"/>
            <p:cNvSpPr txBox="1">
              <a:spLocks noChangeArrowheads="1"/>
            </p:cNvSpPr>
            <p:nvPr/>
          </p:nvSpPr>
          <p:spPr bwMode="auto">
            <a:xfrm>
              <a:off x="1423546" y="2536266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Doc3</a:t>
              </a: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1423546" y="3135659"/>
              <a:ext cx="1415087" cy="73866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s-AR" sz="1400" b="1" dirty="0">
                  <a:solidFill>
                    <a:srgbClr val="1EA907"/>
                  </a:solidFill>
                </a:rPr>
                <a:t>EDA es una materia importante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513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/>
              <a:t>Caso</a:t>
            </a:r>
            <a:r>
              <a:rPr lang="en-US" sz="2400" dirty="0"/>
              <a:t> de </a:t>
            </a:r>
            <a:r>
              <a:rPr lang="en-US" sz="2400" dirty="0" err="1"/>
              <a:t>uso</a:t>
            </a:r>
            <a:r>
              <a:rPr lang="en-US" sz="2400" dirty="0"/>
              <a:t> 2: La </a:t>
            </a:r>
            <a:r>
              <a:rPr lang="en-US" sz="2400" dirty="0" err="1"/>
              <a:t>colección</a:t>
            </a:r>
            <a:r>
              <a:rPr lang="en-US" sz="2400" dirty="0"/>
              <a:t> </a:t>
            </a:r>
            <a:r>
              <a:rPr lang="en-US" sz="2400" dirty="0" err="1"/>
              <a:t>contiene</a:t>
            </a:r>
            <a:r>
              <a:rPr lang="en-US" sz="2400" dirty="0"/>
              <a:t> “</a:t>
            </a:r>
            <a:r>
              <a:rPr lang="en-US" sz="2400" dirty="0" err="1"/>
              <a:t>alumnos</a:t>
            </a:r>
            <a:r>
              <a:rPr lang="en-US" sz="2400" dirty="0"/>
              <a:t>” (</a:t>
            </a:r>
            <a:r>
              <a:rPr lang="en-US" sz="2400" dirty="0" err="1"/>
              <a:t>opaco</a:t>
            </a:r>
            <a:r>
              <a:rPr lang="en-US" sz="2400" dirty="0"/>
              <a:t>)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000" dirty="0"/>
              <a:t> ¿</a:t>
            </a:r>
            <a:r>
              <a:rPr lang="en-US" sz="2000" dirty="0" err="1"/>
              <a:t>Qué</a:t>
            </a:r>
            <a:r>
              <a:rPr lang="en-US" sz="2000" dirty="0"/>
              <a:t> </a:t>
            </a:r>
            <a:r>
              <a:rPr lang="en-US" sz="2000" dirty="0" err="1"/>
              <a:t>tiene</a:t>
            </a:r>
            <a:r>
              <a:rPr lang="en-US" sz="2000" dirty="0"/>
              <a:t> el </a:t>
            </a:r>
            <a:r>
              <a:rPr lang="en-US" sz="2000" dirty="0" err="1"/>
              <a:t>índice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quiero</a:t>
            </a:r>
            <a:r>
              <a:rPr lang="en-US" sz="2000" dirty="0"/>
              <a:t> </a:t>
            </a:r>
            <a:r>
              <a:rPr lang="en-US" sz="2000" dirty="0" err="1"/>
              <a:t>buscar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“</a:t>
            </a:r>
            <a:r>
              <a:rPr lang="en-US" sz="2000" dirty="0" err="1"/>
              <a:t>l</a:t>
            </a:r>
            <a:r>
              <a:rPr lang="en-US" sz="2000" b="1" dirty="0" err="1"/>
              <a:t>egajo</a:t>
            </a:r>
            <a:r>
              <a:rPr lang="en-US" sz="2000" dirty="0"/>
              <a:t>”?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22065" y="2324886"/>
            <a:ext cx="2162429" cy="1794755"/>
            <a:chOff x="1068488" y="2423322"/>
            <a:chExt cx="2162429" cy="1794755"/>
          </a:xfrm>
        </p:grpSpPr>
        <p:pic>
          <p:nvPicPr>
            <p:cNvPr id="18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"/>
            <p:cNvSpPr txBox="1">
              <a:spLocks noChangeArrowheads="1"/>
            </p:cNvSpPr>
            <p:nvPr/>
          </p:nvSpPr>
          <p:spPr bwMode="auto">
            <a:xfrm>
              <a:off x="1423546" y="2536266"/>
              <a:ext cx="6856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alu1</a:t>
              </a:r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1423545" y="3135659"/>
              <a:ext cx="1807371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 smtClean="0">
                  <a:solidFill>
                    <a:srgbClr val="1EA907"/>
                  </a:solidFill>
                </a:rPr>
                <a:t>58622</a:t>
              </a:r>
              <a:endParaRPr lang="en-US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Ana Garcia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20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agarcia@gmail.com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213310" y="2332943"/>
            <a:ext cx="2297564" cy="1794755"/>
            <a:chOff x="1068488" y="2423322"/>
            <a:chExt cx="2297564" cy="1794755"/>
          </a:xfrm>
        </p:grpSpPr>
        <p:pic>
          <p:nvPicPr>
            <p:cNvPr id="31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1"/>
            <p:cNvSpPr txBox="1">
              <a:spLocks noChangeArrowheads="1"/>
            </p:cNvSpPr>
            <p:nvPr/>
          </p:nvSpPr>
          <p:spPr bwMode="auto">
            <a:xfrm>
              <a:off x="1380346" y="2563508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AR" sz="1800" b="1" dirty="0">
                  <a:solidFill>
                    <a:srgbClr val="1EA907"/>
                  </a:solidFill>
                </a:rPr>
                <a:t>alu2</a:t>
              </a:r>
              <a:endParaRPr lang="es-AR" altLang="es-AR" sz="1800" b="1" dirty="0">
                <a:solidFill>
                  <a:srgbClr val="1EA907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1423546" y="3135659"/>
              <a:ext cx="1942506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58333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s-AR" sz="1400" b="1" dirty="0">
                  <a:solidFill>
                    <a:srgbClr val="1EA907"/>
                  </a:solidFill>
                </a:rPr>
                <a:t>Pablo </a:t>
              </a:r>
              <a:r>
                <a:rPr lang="es-AR" sz="1400" b="1" dirty="0" err="1">
                  <a:solidFill>
                    <a:srgbClr val="1EA907"/>
                  </a:solidFill>
                </a:rPr>
                <a:t>Conte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19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pconte@gmail.com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426430" y="2374963"/>
            <a:ext cx="2162429" cy="1794755"/>
            <a:chOff x="1068488" y="2423322"/>
            <a:chExt cx="2162429" cy="1794755"/>
          </a:xfrm>
        </p:grpSpPr>
        <p:pic>
          <p:nvPicPr>
            <p:cNvPr id="35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1"/>
            <p:cNvSpPr txBox="1">
              <a:spLocks noChangeArrowheads="1"/>
            </p:cNvSpPr>
            <p:nvPr/>
          </p:nvSpPr>
          <p:spPr bwMode="auto">
            <a:xfrm>
              <a:off x="1423546" y="2536266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alu3</a:t>
              </a:r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1423546" y="3135659"/>
              <a:ext cx="1672235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45382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s-AR" sz="1400" b="1" dirty="0">
                  <a:solidFill>
                    <a:srgbClr val="1EA907"/>
                  </a:solidFill>
                </a:rPr>
                <a:t>Leo Nilo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20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lnilo@gmail.com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980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/>
              <a:t>Caso</a:t>
            </a:r>
            <a:r>
              <a:rPr lang="en-US" sz="2400" dirty="0"/>
              <a:t> de </a:t>
            </a:r>
            <a:r>
              <a:rPr lang="en-US" sz="2400" dirty="0" err="1"/>
              <a:t>uso</a:t>
            </a:r>
            <a:r>
              <a:rPr lang="en-US" sz="2400" dirty="0"/>
              <a:t> 2: La </a:t>
            </a:r>
            <a:r>
              <a:rPr lang="en-US" sz="2400" dirty="0" err="1"/>
              <a:t>colección</a:t>
            </a:r>
            <a:r>
              <a:rPr lang="en-US" sz="2400" dirty="0"/>
              <a:t> </a:t>
            </a:r>
            <a:r>
              <a:rPr lang="en-US" sz="2400" dirty="0" err="1"/>
              <a:t>contiene</a:t>
            </a:r>
            <a:r>
              <a:rPr lang="en-US" sz="2400" dirty="0"/>
              <a:t> “</a:t>
            </a:r>
            <a:r>
              <a:rPr lang="en-US" sz="2400" dirty="0" err="1"/>
              <a:t>alumnos</a:t>
            </a:r>
            <a:r>
              <a:rPr lang="en-US" sz="2400" dirty="0"/>
              <a:t>”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61786" y="4300623"/>
            <a:ext cx="1682985" cy="2023977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r>
              <a:rPr lang="en-US" dirty="0" smtClean="0"/>
              <a:t>58622</a:t>
            </a:r>
            <a:endParaRPr lang="en-US" dirty="0"/>
          </a:p>
          <a:p>
            <a:r>
              <a:rPr lang="en-US" dirty="0" smtClean="0"/>
              <a:t>58333</a:t>
            </a:r>
            <a:endParaRPr lang="en-US" dirty="0"/>
          </a:p>
          <a:p>
            <a:r>
              <a:rPr lang="en-US" dirty="0"/>
              <a:t>…</a:t>
            </a:r>
          </a:p>
          <a:p>
            <a:r>
              <a:rPr lang="en-US" dirty="0" smtClean="0"/>
              <a:t>45382 </a:t>
            </a:r>
            <a:endParaRPr lang="en-US" dirty="0"/>
          </a:p>
          <a:p>
            <a:endParaRPr lang="en-US" dirty="0"/>
          </a:p>
          <a:p>
            <a:pPr algn="ctr"/>
            <a:r>
              <a:rPr lang="en-US" sz="1400" dirty="0"/>
              <a:t>Clave de </a:t>
            </a:r>
            <a:r>
              <a:rPr lang="en-US" sz="1400" dirty="0" err="1"/>
              <a:t>búsqueda</a:t>
            </a:r>
            <a:r>
              <a:rPr lang="en-US" sz="1400" dirty="0"/>
              <a:t> (key)</a:t>
            </a:r>
            <a:endParaRPr lang="es-AR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2349357" y="4308544"/>
            <a:ext cx="5832591" cy="200813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&lt;</a:t>
            </a:r>
            <a:r>
              <a:rPr lang="en-US" dirty="0" smtClean="0"/>
              <a:t>58622, Ana </a:t>
            </a:r>
            <a:r>
              <a:rPr lang="en-US" dirty="0"/>
              <a:t>Garcia, 20, </a:t>
            </a:r>
            <a:r>
              <a:rPr lang="en-US" dirty="0">
                <a:hlinkClick r:id="rId2"/>
              </a:rPr>
              <a:t>agarcia@gmail.com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smtClean="0"/>
              <a:t>58333, Pablo </a:t>
            </a:r>
            <a:r>
              <a:rPr lang="en-US" dirty="0"/>
              <a:t>Conte, 19, </a:t>
            </a:r>
            <a:r>
              <a:rPr lang="en-US" dirty="0">
                <a:hlinkClick r:id="rId3"/>
              </a:rPr>
              <a:t>pconte@gmail.com</a:t>
            </a:r>
            <a:r>
              <a:rPr lang="en-US" dirty="0"/>
              <a:t>&gt;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&lt;</a:t>
            </a:r>
            <a:r>
              <a:rPr lang="en-US" dirty="0" smtClean="0"/>
              <a:t>45382, Leo </a:t>
            </a:r>
            <a:r>
              <a:rPr lang="en-US" dirty="0" err="1"/>
              <a:t>Nilo</a:t>
            </a:r>
            <a:r>
              <a:rPr lang="en-US" dirty="0"/>
              <a:t>, 20, </a:t>
            </a:r>
            <a:r>
              <a:rPr lang="en-US" dirty="0" smtClean="0">
                <a:hlinkClick r:id="rId4"/>
              </a:rPr>
              <a:t>lnilo@gmail.com</a:t>
            </a:r>
            <a:r>
              <a:rPr lang="en-US" dirty="0" smtClean="0"/>
              <a:t>&gt;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400" dirty="0" err="1"/>
              <a:t>Información</a:t>
            </a:r>
            <a:r>
              <a:rPr lang="en-US" sz="1400" dirty="0"/>
              <a:t> </a:t>
            </a:r>
            <a:r>
              <a:rPr lang="en-US" sz="1400" dirty="0" err="1"/>
              <a:t>asociada</a:t>
            </a:r>
            <a:r>
              <a:rPr lang="en-US" sz="1400" dirty="0"/>
              <a:t>. </a:t>
            </a:r>
            <a:r>
              <a:rPr lang="en-US" sz="1400" dirty="0" err="1"/>
              <a:t>Puede</a:t>
            </a:r>
            <a:r>
              <a:rPr lang="en-US" sz="1400" dirty="0"/>
              <a:t> </a:t>
            </a:r>
            <a:r>
              <a:rPr lang="en-US" sz="1400" dirty="0" err="1"/>
              <a:t>estar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RAM o (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es</a:t>
            </a:r>
            <a:r>
              <a:rPr lang="en-US" sz="1400" dirty="0"/>
              <a:t> </a:t>
            </a:r>
            <a:r>
              <a:rPr lang="en-US" sz="1400" dirty="0" err="1"/>
              <a:t>mucha</a:t>
            </a:r>
            <a:r>
              <a:rPr lang="en-US" sz="1400" dirty="0"/>
              <a:t>) </a:t>
            </a:r>
            <a:r>
              <a:rPr lang="en-US" sz="1400" dirty="0" err="1"/>
              <a:t>indicará</a:t>
            </a:r>
            <a:r>
              <a:rPr lang="en-US" sz="1400" dirty="0"/>
              <a:t> </a:t>
            </a:r>
            <a:r>
              <a:rPr lang="en-US" sz="1400" dirty="0" err="1"/>
              <a:t>cómo</a:t>
            </a:r>
            <a:r>
              <a:rPr lang="en-US" sz="1400" dirty="0"/>
              <a:t> </a:t>
            </a:r>
            <a:r>
              <a:rPr lang="en-US" sz="1400" dirty="0" err="1"/>
              <a:t>llegar</a:t>
            </a:r>
            <a:r>
              <a:rPr lang="en-US" sz="1400" dirty="0"/>
              <a:t> a la </a:t>
            </a:r>
            <a:r>
              <a:rPr lang="en-US" sz="1400" dirty="0" err="1"/>
              <a:t>información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disco</a:t>
            </a:r>
          </a:p>
          <a:p>
            <a:pPr algn="ctr"/>
            <a:endParaRPr lang="es-AR" sz="1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322065" y="2324886"/>
            <a:ext cx="2162429" cy="1794755"/>
            <a:chOff x="1068488" y="2423322"/>
            <a:chExt cx="2162429" cy="1794755"/>
          </a:xfrm>
        </p:grpSpPr>
        <p:pic>
          <p:nvPicPr>
            <p:cNvPr id="31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1"/>
            <p:cNvSpPr txBox="1">
              <a:spLocks noChangeArrowheads="1"/>
            </p:cNvSpPr>
            <p:nvPr/>
          </p:nvSpPr>
          <p:spPr bwMode="auto">
            <a:xfrm>
              <a:off x="1423546" y="2536266"/>
              <a:ext cx="6856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alu1</a:t>
              </a: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1423545" y="3135659"/>
              <a:ext cx="1807371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 smtClean="0">
                  <a:solidFill>
                    <a:srgbClr val="1EA907"/>
                  </a:solidFill>
                </a:rPr>
                <a:t>58622</a:t>
              </a:r>
              <a:endParaRPr lang="en-US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Ana Garcia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20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agarcia@gmail.com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213310" y="2332943"/>
            <a:ext cx="2297564" cy="1794755"/>
            <a:chOff x="1068488" y="2423322"/>
            <a:chExt cx="2297564" cy="1794755"/>
          </a:xfrm>
        </p:grpSpPr>
        <p:pic>
          <p:nvPicPr>
            <p:cNvPr id="35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1"/>
            <p:cNvSpPr txBox="1">
              <a:spLocks noChangeArrowheads="1"/>
            </p:cNvSpPr>
            <p:nvPr/>
          </p:nvSpPr>
          <p:spPr bwMode="auto">
            <a:xfrm>
              <a:off x="1380346" y="2563508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AR" sz="1800" b="1" dirty="0">
                  <a:solidFill>
                    <a:srgbClr val="1EA907"/>
                  </a:solidFill>
                </a:rPr>
                <a:t>alu2</a:t>
              </a:r>
              <a:endParaRPr lang="es-AR" altLang="es-AR" sz="1800" b="1" dirty="0">
                <a:solidFill>
                  <a:srgbClr val="1EA907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1423546" y="3135659"/>
              <a:ext cx="1942506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58333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s-AR" sz="1400" b="1" dirty="0">
                  <a:solidFill>
                    <a:srgbClr val="1EA907"/>
                  </a:solidFill>
                </a:rPr>
                <a:t>Pablo </a:t>
              </a:r>
              <a:r>
                <a:rPr lang="es-AR" sz="1400" b="1" dirty="0" err="1">
                  <a:solidFill>
                    <a:srgbClr val="1EA907"/>
                  </a:solidFill>
                </a:rPr>
                <a:t>Conte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19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pconte@gmail.com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426430" y="2374963"/>
            <a:ext cx="2162429" cy="1794755"/>
            <a:chOff x="1068488" y="2423322"/>
            <a:chExt cx="2162429" cy="1794755"/>
          </a:xfrm>
        </p:grpSpPr>
        <p:pic>
          <p:nvPicPr>
            <p:cNvPr id="39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1"/>
            <p:cNvSpPr txBox="1">
              <a:spLocks noChangeArrowheads="1"/>
            </p:cNvSpPr>
            <p:nvPr/>
          </p:nvSpPr>
          <p:spPr bwMode="auto">
            <a:xfrm>
              <a:off x="1423546" y="2536266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alu3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1423546" y="3135659"/>
              <a:ext cx="1672235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45382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s-AR" sz="1400" b="1" dirty="0">
                  <a:solidFill>
                    <a:srgbClr val="1EA907"/>
                  </a:solidFill>
                </a:rPr>
                <a:t>Leo Nilo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20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lnilo@gmail.com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052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/>
              <a:t>Caso</a:t>
            </a:r>
            <a:r>
              <a:rPr lang="en-US" sz="2400" dirty="0"/>
              <a:t> de </a:t>
            </a:r>
            <a:r>
              <a:rPr lang="en-US" sz="2400" dirty="0" err="1"/>
              <a:t>uso</a:t>
            </a:r>
            <a:r>
              <a:rPr lang="en-US" sz="2400" dirty="0"/>
              <a:t> 2: La </a:t>
            </a:r>
            <a:r>
              <a:rPr lang="en-US" sz="2400" dirty="0" err="1"/>
              <a:t>colección</a:t>
            </a:r>
            <a:r>
              <a:rPr lang="en-US" sz="2400" dirty="0"/>
              <a:t> </a:t>
            </a:r>
            <a:r>
              <a:rPr lang="en-US" sz="2400" dirty="0" err="1"/>
              <a:t>contiene</a:t>
            </a:r>
            <a:r>
              <a:rPr lang="en-US" sz="2400" dirty="0"/>
              <a:t> “</a:t>
            </a:r>
            <a:r>
              <a:rPr lang="en-US" sz="2400" dirty="0" err="1"/>
              <a:t>alumnos</a:t>
            </a:r>
            <a:r>
              <a:rPr lang="en-US" sz="2400" dirty="0"/>
              <a:t>” (</a:t>
            </a:r>
            <a:r>
              <a:rPr lang="en-US" sz="2400" dirty="0" err="1"/>
              <a:t>opaco</a:t>
            </a:r>
            <a:r>
              <a:rPr lang="en-US" sz="2400" dirty="0"/>
              <a:t>)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000" dirty="0"/>
              <a:t> ¿</a:t>
            </a:r>
            <a:r>
              <a:rPr lang="en-US" sz="2000" dirty="0" err="1"/>
              <a:t>Qué</a:t>
            </a:r>
            <a:r>
              <a:rPr lang="en-US" sz="2000" dirty="0"/>
              <a:t> </a:t>
            </a:r>
            <a:r>
              <a:rPr lang="en-US" sz="2000" dirty="0" err="1"/>
              <a:t>tiene</a:t>
            </a:r>
            <a:r>
              <a:rPr lang="en-US" sz="2000" dirty="0"/>
              <a:t> el </a:t>
            </a:r>
            <a:r>
              <a:rPr lang="en-US" sz="2000" dirty="0" err="1"/>
              <a:t>índice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quiero</a:t>
            </a:r>
            <a:r>
              <a:rPr lang="en-US" sz="2000" dirty="0"/>
              <a:t> </a:t>
            </a:r>
            <a:r>
              <a:rPr lang="en-US" sz="2000" dirty="0" err="1"/>
              <a:t>buscar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“</a:t>
            </a:r>
            <a:r>
              <a:rPr lang="en-US" sz="2000" b="1" dirty="0" err="1"/>
              <a:t>edad</a:t>
            </a:r>
            <a:r>
              <a:rPr lang="en-US" sz="2000" dirty="0"/>
              <a:t>”?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22065" y="2324886"/>
            <a:ext cx="2162429" cy="1794755"/>
            <a:chOff x="1068488" y="2423322"/>
            <a:chExt cx="2162429" cy="1794755"/>
          </a:xfrm>
        </p:grpSpPr>
        <p:pic>
          <p:nvPicPr>
            <p:cNvPr id="18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"/>
            <p:cNvSpPr txBox="1">
              <a:spLocks noChangeArrowheads="1"/>
            </p:cNvSpPr>
            <p:nvPr/>
          </p:nvSpPr>
          <p:spPr bwMode="auto">
            <a:xfrm>
              <a:off x="1423546" y="2536266"/>
              <a:ext cx="6856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alu1</a:t>
              </a:r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1423545" y="3135659"/>
              <a:ext cx="1807371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 smtClean="0">
                  <a:solidFill>
                    <a:srgbClr val="1EA907"/>
                  </a:solidFill>
                </a:rPr>
                <a:t>58622</a:t>
              </a:r>
              <a:endParaRPr lang="en-US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Ana Garcia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20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agarcia@gmail.com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213310" y="2332943"/>
            <a:ext cx="2297564" cy="1794755"/>
            <a:chOff x="1068488" y="2423322"/>
            <a:chExt cx="2297564" cy="1794755"/>
          </a:xfrm>
        </p:grpSpPr>
        <p:pic>
          <p:nvPicPr>
            <p:cNvPr id="31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1"/>
            <p:cNvSpPr txBox="1">
              <a:spLocks noChangeArrowheads="1"/>
            </p:cNvSpPr>
            <p:nvPr/>
          </p:nvSpPr>
          <p:spPr bwMode="auto">
            <a:xfrm>
              <a:off x="1380346" y="2563508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AR" sz="1800" b="1" dirty="0">
                  <a:solidFill>
                    <a:srgbClr val="1EA907"/>
                  </a:solidFill>
                </a:rPr>
                <a:t>alu2</a:t>
              </a:r>
              <a:endParaRPr lang="es-AR" altLang="es-AR" sz="1800" b="1" dirty="0">
                <a:solidFill>
                  <a:srgbClr val="1EA907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1423546" y="3135659"/>
              <a:ext cx="1942506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58333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s-AR" sz="1400" b="1" dirty="0">
                  <a:solidFill>
                    <a:srgbClr val="1EA907"/>
                  </a:solidFill>
                </a:rPr>
                <a:t>Pablo </a:t>
              </a:r>
              <a:r>
                <a:rPr lang="es-AR" sz="1400" b="1" dirty="0" err="1">
                  <a:solidFill>
                    <a:srgbClr val="1EA907"/>
                  </a:solidFill>
                </a:rPr>
                <a:t>Conte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19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pconte@gmail.com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426430" y="2374963"/>
            <a:ext cx="2162429" cy="1794755"/>
            <a:chOff x="1068488" y="2423322"/>
            <a:chExt cx="2162429" cy="1794755"/>
          </a:xfrm>
        </p:grpSpPr>
        <p:pic>
          <p:nvPicPr>
            <p:cNvPr id="35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1"/>
            <p:cNvSpPr txBox="1">
              <a:spLocks noChangeArrowheads="1"/>
            </p:cNvSpPr>
            <p:nvPr/>
          </p:nvSpPr>
          <p:spPr bwMode="auto">
            <a:xfrm>
              <a:off x="1423546" y="2536266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alu3</a:t>
              </a:r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1423546" y="3135659"/>
              <a:ext cx="1672235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45382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s-AR" sz="1400" b="1" dirty="0">
                  <a:solidFill>
                    <a:srgbClr val="1EA907"/>
                  </a:solidFill>
                </a:rPr>
                <a:t>Leo Nilo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20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lnilo@gmail.com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89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26611</TotalTime>
  <Words>3074</Words>
  <Application>Microsoft Office PowerPoint</Application>
  <PresentationFormat>On-screen Show (4:3)</PresentationFormat>
  <Paragraphs>607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Arial</vt:lpstr>
      <vt:lpstr>Calibri</vt:lpstr>
      <vt:lpstr>Cambria Math</vt:lpstr>
      <vt:lpstr>Century Gothic</vt:lpstr>
      <vt:lpstr>Corbel</vt:lpstr>
      <vt:lpstr>Palatino Linotype</vt:lpstr>
      <vt:lpstr>Symbol</vt:lpstr>
      <vt:lpstr>Wingdings</vt:lpstr>
      <vt:lpstr>Wingdings 2</vt:lpstr>
      <vt:lpstr>Presentation on brainstorming</vt:lpstr>
      <vt:lpstr>Estructura de Datos y Algoritmos</vt:lpstr>
      <vt:lpstr>Buscando apariciones…</vt:lpstr>
      <vt:lpstr>Algoritmos sobre índices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Características de Indices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Arreglos ordenados</vt:lpstr>
      <vt:lpstr>PowerPoint Presentation</vt:lpstr>
      <vt:lpstr>PowerPoint Presentation</vt:lpstr>
      <vt:lpstr>PowerPoint Presentation</vt:lpstr>
      <vt:lpstr>PowerPoint Presentation</vt:lpstr>
      <vt:lpstr>Teorema Maestro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Leticia Irene Gómez</cp:lastModifiedBy>
  <cp:revision>534</cp:revision>
  <dcterms:created xsi:type="dcterms:W3CDTF">2019-02-21T18:33:09Z</dcterms:created>
  <dcterms:modified xsi:type="dcterms:W3CDTF">2025-08-27T10:39:11Z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