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alatino Linotype" panose="02040502050505030304" pitchFamily="18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hgrJtcmPgChl9MiD9cPYxGWWC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2D5692-B1DB-42C3-93D1-63EDA5CB9423}">
  <a:tblStyle styleId="{F02D5692-B1DB-42C3-93D1-63EDA5CB9423}" styleName="Table_0">
    <a:wholeTbl>
      <a:tcTxStyle b="off" i="off">
        <a:font>
          <a:latin typeface="Palatino Linotype"/>
          <a:ea typeface="Palatino Linotype"/>
          <a:cs typeface="Palatino Linotype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E7"/>
          </a:solidFill>
        </a:fill>
      </a:tcStyle>
    </a:wholeTbl>
    <a:band1H>
      <a:tcTxStyle/>
      <a:tcStyle>
        <a:tcBdr/>
        <a:fill>
          <a:solidFill>
            <a:srgbClr val="CFDE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E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Palatino Linotype"/>
          <a:ea typeface="Palatino Linotype"/>
          <a:cs typeface="Palatino Linotype"/>
        </a:font>
        <a:srgbClr val="FFFFFF"/>
      </a:tcTxStyle>
      <a:tcStyle>
        <a:tcBdr/>
        <a:fill>
          <a:solidFill>
            <a:srgbClr val="549E39"/>
          </a:solidFill>
        </a:fill>
      </a:tcStyle>
    </a:lastCol>
    <a:firstCol>
      <a:tcTxStyle b="on" i="off">
        <a:font>
          <a:latin typeface="Palatino Linotype"/>
          <a:ea typeface="Palatino Linotype"/>
          <a:cs typeface="Palatino Linotype"/>
        </a:font>
        <a:srgbClr val="FFFFFF"/>
      </a:tcTxStyle>
      <a:tcStyle>
        <a:tcBdr/>
        <a:fill>
          <a:solidFill>
            <a:srgbClr val="549E39"/>
          </a:solidFill>
        </a:fill>
      </a:tcStyle>
    </a:firstCol>
    <a:lastRow>
      <a:tcTxStyle b="on" i="off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49E3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49E3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e635d222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fe635d22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a04e94f7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fa04e94f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9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9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9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9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9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8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92" name="Google Shape;92;p18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8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1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8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8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8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8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8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8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8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s-MX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s-MX" sz="3600" dirty="0">
                <a:solidFill>
                  <a:schemeClr val="dk2"/>
                </a:solidFill>
              </a:rPr>
              <a:t>ITBA     </a:t>
            </a:r>
            <a:r>
              <a:rPr lang="es-MX" sz="3600" dirty="0" smtClean="0">
                <a:solidFill>
                  <a:schemeClr val="dk2"/>
                </a:solidFill>
              </a:rPr>
              <a:t>2025-Q2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MX"/>
              <a:t>Vamos a usar un arreglo ordenado como soporte para un índice.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MX" dirty="0"/>
              <a:t>TP 3A- </a:t>
            </a:r>
            <a:r>
              <a:rPr lang="es-MX" dirty="0" err="1"/>
              <a:t>Ejer</a:t>
            </a:r>
            <a:r>
              <a:rPr lang="es-MX" dirty="0"/>
              <a:t> 1</a:t>
            </a:r>
            <a:endParaRPr dirty="0"/>
          </a:p>
        </p:txBody>
      </p:sp>
      <p:sp>
        <p:nvSpPr>
          <p:cNvPr id="126" name="Google Shape;126;p3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3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000">
                <a:solidFill>
                  <a:schemeClr val="dk1"/>
                </a:solidFill>
              </a:rPr>
              <a:t>Crear el índice con los siguientes servicios y chequear con Junit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000">
                <a:solidFill>
                  <a:schemeClr val="dk1"/>
                </a:solidFill>
              </a:rPr>
              <a:t>Leer bien la especificaciòn sobre el insert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8" name="Google Shape;128;p3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MX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xfrm>
            <a:off x="139337" y="1524000"/>
            <a:ext cx="9004663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MX" b="1" dirty="0" err="1"/>
              <a:t>package</a:t>
            </a:r>
            <a:r>
              <a:rPr lang="es-MX" dirty="0"/>
              <a:t> </a:t>
            </a:r>
            <a:r>
              <a:rPr lang="es-MX" dirty="0" err="1"/>
              <a:t>eda</a:t>
            </a:r>
            <a:r>
              <a:rPr lang="es-MX" dirty="0"/>
              <a:t>;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b="1" dirty="0" err="1"/>
              <a:t>public</a:t>
            </a:r>
            <a:r>
              <a:rPr lang="es-MX" dirty="0"/>
              <a:t> </a:t>
            </a:r>
            <a:r>
              <a:rPr lang="es-MX" b="1" dirty="0"/>
              <a:t>interface</a:t>
            </a:r>
            <a:r>
              <a:rPr lang="es-MX" dirty="0"/>
              <a:t> </a:t>
            </a:r>
            <a:r>
              <a:rPr lang="es-MX" sz="2900" b="1" dirty="0" err="1">
                <a:solidFill>
                  <a:srgbClr val="00B050"/>
                </a:solidFill>
              </a:rPr>
              <a:t>IndexService</a:t>
            </a:r>
            <a:r>
              <a:rPr lang="es-MX" dirty="0"/>
              <a:t> {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r>
              <a:rPr lang="es-MX" i="1" dirty="0"/>
              <a:t>// </a:t>
            </a:r>
            <a:r>
              <a:rPr lang="es-MX" i="1" dirty="0" err="1"/>
              <a:t>elements</a:t>
            </a:r>
            <a:r>
              <a:rPr lang="es-MX" i="1" dirty="0"/>
              <a:t> serán los valores del índice, los anteriores se descartan.</a:t>
            </a:r>
            <a:endParaRPr i="1"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i="1" dirty="0"/>
              <a:t>      	// lanza </a:t>
            </a:r>
            <a:r>
              <a:rPr lang="es-MX" i="1" dirty="0" err="1"/>
              <a:t>excepction</a:t>
            </a:r>
            <a:r>
              <a:rPr lang="es-MX" i="1" dirty="0"/>
              <a:t> si </a:t>
            </a:r>
            <a:r>
              <a:rPr lang="es-MX" i="1" dirty="0" err="1"/>
              <a:t>elements</a:t>
            </a:r>
            <a:r>
              <a:rPr lang="es-MX" i="1" dirty="0"/>
              <a:t> </a:t>
            </a:r>
            <a:r>
              <a:rPr lang="es-MX" i="1" dirty="0" err="1"/>
              <a:t>is</a:t>
            </a:r>
            <a:r>
              <a:rPr lang="es-MX" i="1" dirty="0"/>
              <a:t> </a:t>
            </a:r>
            <a:r>
              <a:rPr lang="es-MX" i="1" dirty="0" err="1"/>
              <a:t>null</a:t>
            </a:r>
            <a:r>
              <a:rPr lang="es-MX" i="1" dirty="0"/>
              <a:t> y deja los valores anteriores.</a:t>
            </a:r>
            <a:endParaRPr i="1"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r>
              <a:rPr lang="es-MX" dirty="0" err="1">
                <a:solidFill>
                  <a:srgbClr val="0070C0"/>
                </a:solidFill>
              </a:rPr>
              <a:t>void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b="1" dirty="0" err="1">
                <a:solidFill>
                  <a:srgbClr val="7030A0"/>
                </a:solidFill>
              </a:rPr>
              <a:t>initialize</a:t>
            </a:r>
            <a:r>
              <a:rPr lang="es-MX" dirty="0">
                <a:solidFill>
                  <a:srgbClr val="0070C0"/>
                </a:solidFill>
              </a:rPr>
              <a:t>(</a:t>
            </a:r>
            <a:r>
              <a:rPr lang="es-MX" dirty="0" err="1">
                <a:solidFill>
                  <a:srgbClr val="0070C0"/>
                </a:solidFill>
              </a:rPr>
              <a:t>int</a:t>
            </a:r>
            <a:r>
              <a:rPr lang="es-MX" dirty="0">
                <a:solidFill>
                  <a:srgbClr val="0070C0"/>
                </a:solidFill>
              </a:rPr>
              <a:t> [] </a:t>
            </a:r>
            <a:r>
              <a:rPr lang="es-MX" dirty="0" err="1">
                <a:solidFill>
                  <a:srgbClr val="0070C0"/>
                </a:solidFill>
              </a:rPr>
              <a:t>elements</a:t>
            </a:r>
            <a:r>
              <a:rPr lang="es-MX" dirty="0">
                <a:solidFill>
                  <a:srgbClr val="0070C0"/>
                </a:solidFill>
              </a:rPr>
              <a:t>);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// busca una </a:t>
            </a:r>
            <a:r>
              <a:rPr lang="es-MX" dirty="0" err="1"/>
              <a:t>key</a:t>
            </a:r>
            <a:r>
              <a:rPr lang="es-MX" dirty="0"/>
              <a:t> en el índice, O(log2 N)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r>
              <a:rPr lang="es-MX" dirty="0" err="1">
                <a:solidFill>
                  <a:srgbClr val="0070C0"/>
                </a:solidFill>
              </a:rPr>
              <a:t>boolean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b="1" dirty="0" err="1">
                <a:solidFill>
                  <a:srgbClr val="7030A0"/>
                </a:solidFill>
              </a:rPr>
              <a:t>search</a:t>
            </a:r>
            <a:r>
              <a:rPr lang="es-MX" dirty="0">
                <a:solidFill>
                  <a:srgbClr val="0070C0"/>
                </a:solidFill>
              </a:rPr>
              <a:t>(</a:t>
            </a:r>
            <a:r>
              <a:rPr lang="es-MX" dirty="0" err="1">
                <a:solidFill>
                  <a:srgbClr val="0070C0"/>
                </a:solidFill>
              </a:rPr>
              <a:t>int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err="1">
                <a:solidFill>
                  <a:srgbClr val="0070C0"/>
                </a:solidFill>
              </a:rPr>
              <a:t>key</a:t>
            </a:r>
            <a:r>
              <a:rPr lang="es-MX" dirty="0">
                <a:solidFill>
                  <a:srgbClr val="0070C0"/>
                </a:solidFill>
              </a:rPr>
              <a:t>);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// inserta el </a:t>
            </a:r>
            <a:r>
              <a:rPr lang="es-MX" dirty="0" err="1"/>
              <a:t>key</a:t>
            </a:r>
            <a:r>
              <a:rPr lang="es-MX" dirty="0"/>
              <a:t> en pos correcta. Crece automáticamente de a </a:t>
            </a:r>
            <a:r>
              <a:rPr lang="es-MX" dirty="0" err="1"/>
              <a:t>chunks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r>
              <a:rPr lang="es-MX" dirty="0" err="1">
                <a:solidFill>
                  <a:srgbClr val="0070C0"/>
                </a:solidFill>
              </a:rPr>
              <a:t>void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b="1" dirty="0" err="1">
                <a:solidFill>
                  <a:srgbClr val="7030A0"/>
                </a:solidFill>
              </a:rPr>
              <a:t>insert</a:t>
            </a:r>
            <a:r>
              <a:rPr lang="es-MX" dirty="0">
                <a:solidFill>
                  <a:srgbClr val="0070C0"/>
                </a:solidFill>
              </a:rPr>
              <a:t>(</a:t>
            </a:r>
            <a:r>
              <a:rPr lang="es-MX" dirty="0" err="1">
                <a:solidFill>
                  <a:srgbClr val="0070C0"/>
                </a:solidFill>
              </a:rPr>
              <a:t>int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err="1">
                <a:solidFill>
                  <a:srgbClr val="0070C0"/>
                </a:solidFill>
              </a:rPr>
              <a:t>key</a:t>
            </a:r>
            <a:r>
              <a:rPr lang="es-MX" dirty="0">
                <a:solidFill>
                  <a:srgbClr val="0070C0"/>
                </a:solidFill>
              </a:rPr>
              <a:t>);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 	// borra el </a:t>
            </a:r>
            <a:r>
              <a:rPr lang="es-MX" dirty="0" err="1"/>
              <a:t>key</a:t>
            </a:r>
            <a:r>
              <a:rPr lang="es-MX" dirty="0"/>
              <a:t> si lo hay, sino lo ignora. 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      	// decrece automáticamente de a </a:t>
            </a:r>
            <a:r>
              <a:rPr lang="es-MX" dirty="0" err="1"/>
              <a:t>chunks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b="1" dirty="0"/>
              <a:t>	</a:t>
            </a:r>
            <a:r>
              <a:rPr lang="es-MX" dirty="0" err="1">
                <a:solidFill>
                  <a:srgbClr val="0070C0"/>
                </a:solidFill>
              </a:rPr>
              <a:t>void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b="1" dirty="0" err="1">
                <a:solidFill>
                  <a:srgbClr val="7030A0"/>
                </a:solidFill>
              </a:rPr>
              <a:t>delete</a:t>
            </a:r>
            <a:r>
              <a:rPr lang="es-MX" dirty="0">
                <a:solidFill>
                  <a:srgbClr val="0070C0"/>
                </a:solidFill>
              </a:rPr>
              <a:t>(</a:t>
            </a:r>
            <a:r>
              <a:rPr lang="es-MX" dirty="0" err="1">
                <a:solidFill>
                  <a:srgbClr val="0070C0"/>
                </a:solidFill>
              </a:rPr>
              <a:t>int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err="1">
                <a:solidFill>
                  <a:srgbClr val="0070C0"/>
                </a:solidFill>
              </a:rPr>
              <a:t>key</a:t>
            </a:r>
            <a:r>
              <a:rPr lang="es-MX" dirty="0">
                <a:solidFill>
                  <a:srgbClr val="0070C0"/>
                </a:solidFill>
              </a:rPr>
              <a:t>);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      	// devuelve la cantidad de apariciones de la clave especificada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r>
              <a:rPr lang="es-MX" dirty="0" err="1">
                <a:solidFill>
                  <a:srgbClr val="0070C0"/>
                </a:solidFill>
              </a:rPr>
              <a:t>int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b="1" dirty="0" err="1">
                <a:solidFill>
                  <a:srgbClr val="7030A0"/>
                </a:solidFill>
              </a:rPr>
              <a:t>occurrences</a:t>
            </a:r>
            <a:r>
              <a:rPr lang="es-MX" dirty="0">
                <a:solidFill>
                  <a:srgbClr val="0070C0"/>
                </a:solidFill>
              </a:rPr>
              <a:t>(</a:t>
            </a:r>
            <a:r>
              <a:rPr lang="es-MX" dirty="0" err="1">
                <a:solidFill>
                  <a:srgbClr val="0070C0"/>
                </a:solidFill>
              </a:rPr>
              <a:t>int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err="1">
                <a:solidFill>
                  <a:srgbClr val="0070C0"/>
                </a:solidFill>
              </a:rPr>
              <a:t>key</a:t>
            </a:r>
            <a:r>
              <a:rPr lang="es-MX" dirty="0">
                <a:solidFill>
                  <a:srgbClr val="0070C0"/>
                </a:solidFill>
              </a:rPr>
              <a:t>);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 smtClean="0"/>
              <a:t>}</a:t>
            </a:r>
            <a:endParaRPr dirty="0"/>
          </a:p>
        </p:txBody>
      </p:sp>
      <p:sp>
        <p:nvSpPr>
          <p:cNvPr id="135" name="Google Shape;135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4</a:t>
            </a:fld>
            <a:endParaRPr/>
          </a:p>
        </p:txBody>
      </p:sp>
      <p:pic>
        <p:nvPicPr>
          <p:cNvPr id="136" name="Google Shape;136;p4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8914" y="4621647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MX" b="1" dirty="0"/>
              <a:t>Caso de Uso</a:t>
            </a:r>
            <a:r>
              <a:rPr lang="es-MX" dirty="0"/>
              <a:t>:</a:t>
            </a: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 err="1">
                <a:solidFill>
                  <a:srgbClr val="00B050"/>
                </a:solidFill>
              </a:rPr>
              <a:t>IndexService</a:t>
            </a:r>
            <a:r>
              <a:rPr lang="es-MX" dirty="0"/>
              <a:t>  </a:t>
            </a:r>
            <a:r>
              <a:rPr lang="es-MX" dirty="0" err="1"/>
              <a:t>myIndex</a:t>
            </a:r>
            <a:r>
              <a:rPr lang="es-MX" dirty="0"/>
              <a:t>= new </a:t>
            </a:r>
            <a:r>
              <a:rPr lang="es-MX" sz="2900" b="1" dirty="0" err="1">
                <a:solidFill>
                  <a:srgbClr val="0070C0"/>
                </a:solidFill>
              </a:rPr>
              <a:t>IndexWithDuplicates</a:t>
            </a:r>
            <a:r>
              <a:rPr lang="es-MX" sz="2900" b="1" dirty="0">
                <a:solidFill>
                  <a:srgbClr val="0070C0"/>
                </a:solidFill>
              </a:rPr>
              <a:t>()</a:t>
            </a:r>
            <a:r>
              <a:rPr lang="es-MX" b="1" dirty="0"/>
              <a:t>;</a:t>
            </a:r>
            <a:endParaRPr b="1"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System.out.println</a:t>
            </a:r>
            <a:r>
              <a:rPr lang="es-MX" dirty="0"/>
              <a:t> (</a:t>
            </a: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occurrences</a:t>
            </a:r>
            <a:r>
              <a:rPr lang="es-MX" dirty="0"/>
              <a:t>( 10 ) );  </a:t>
            </a:r>
            <a:r>
              <a:rPr lang="es-MX" i="1" dirty="0"/>
              <a:t>// se obtiene </a:t>
            </a:r>
            <a:r>
              <a:rPr lang="es-MX" b="1" i="1" dirty="0"/>
              <a:t>0</a:t>
            </a:r>
            <a:endParaRPr b="1" i="1"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delete</a:t>
            </a:r>
            <a:r>
              <a:rPr lang="es-MX" dirty="0"/>
              <a:t>( 10 );  </a:t>
            </a:r>
            <a:r>
              <a:rPr lang="es-MX" i="1" dirty="0"/>
              <a:t>// ignora</a:t>
            </a:r>
            <a:endParaRPr i="1"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System.out.println</a:t>
            </a:r>
            <a:r>
              <a:rPr lang="es-MX" dirty="0"/>
              <a:t> (</a:t>
            </a: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search</a:t>
            </a:r>
            <a:r>
              <a:rPr lang="es-MX" dirty="0"/>
              <a:t>( 10 ) );  </a:t>
            </a:r>
            <a:r>
              <a:rPr lang="es-MX" i="1" dirty="0"/>
              <a:t>// se obtiene false</a:t>
            </a:r>
            <a:endParaRPr i="1"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insert</a:t>
            </a:r>
            <a:r>
              <a:rPr lang="es-MX" dirty="0"/>
              <a:t>( 80 );  </a:t>
            </a:r>
            <a:r>
              <a:rPr lang="es-MX" i="1" dirty="0"/>
              <a:t>// almacena [80]</a:t>
            </a:r>
            <a:endParaRPr i="1"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insert</a:t>
            </a:r>
            <a:r>
              <a:rPr lang="es-MX" dirty="0"/>
              <a:t>( 20 );  </a:t>
            </a:r>
            <a:r>
              <a:rPr lang="es-MX" i="1" dirty="0"/>
              <a:t>// almacena [20, 80]</a:t>
            </a:r>
            <a:endParaRPr i="1"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insert</a:t>
            </a:r>
            <a:r>
              <a:rPr lang="es-MX" dirty="0"/>
              <a:t>( 80 );  </a:t>
            </a:r>
            <a:r>
              <a:rPr lang="es-MX" i="1" dirty="0"/>
              <a:t>// almacena [20, 80, 80]</a:t>
            </a:r>
            <a:endParaRPr i="1"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 dirty="0"/>
          </a:p>
        </p:txBody>
      </p:sp>
      <p:sp>
        <p:nvSpPr>
          <p:cNvPr id="143" name="Google Shape;143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457199" y="1184366"/>
            <a:ext cx="8686801" cy="514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try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{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initialize</a:t>
            </a:r>
            <a:r>
              <a:rPr lang="es-MX" dirty="0"/>
              <a:t>( new </a:t>
            </a:r>
            <a:r>
              <a:rPr lang="es-MX" dirty="0" err="1"/>
              <a:t>int</a:t>
            </a:r>
            <a:r>
              <a:rPr lang="es-MX" dirty="0"/>
              <a:t>[] {100, 50, 30, 50, 80, 100, 100, 30} );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}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catch(</a:t>
            </a:r>
            <a:r>
              <a:rPr lang="es-MX" dirty="0" err="1"/>
              <a:t>Exception</a:t>
            </a:r>
            <a:r>
              <a:rPr lang="es-MX" dirty="0"/>
              <a:t> e) 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{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}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i="1" dirty="0"/>
              <a:t>// el índice posee [30, 30, 50, 50, 80, 100, 100, 100]</a:t>
            </a:r>
            <a:endParaRPr i="1"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System.out.println</a:t>
            </a:r>
            <a:r>
              <a:rPr lang="es-MX" dirty="0"/>
              <a:t>( </a:t>
            </a: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search</a:t>
            </a:r>
            <a:r>
              <a:rPr lang="es-MX" dirty="0"/>
              <a:t>( 20 ));   </a:t>
            </a:r>
            <a:r>
              <a:rPr lang="es-MX" i="1" dirty="0"/>
              <a:t>// se obtiene </a:t>
            </a:r>
            <a:r>
              <a:rPr lang="es-MX" b="1" i="1" dirty="0"/>
              <a:t>false</a:t>
            </a:r>
            <a:endParaRPr b="1" i="1"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System.out.println</a:t>
            </a:r>
            <a:r>
              <a:rPr lang="es-MX" dirty="0"/>
              <a:t>( </a:t>
            </a: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search</a:t>
            </a:r>
            <a:r>
              <a:rPr lang="es-MX" dirty="0"/>
              <a:t>( 80 ));   </a:t>
            </a:r>
            <a:r>
              <a:rPr lang="es-MX" i="1" dirty="0"/>
              <a:t>// se obtiene </a:t>
            </a:r>
            <a:r>
              <a:rPr lang="es-MX" b="1" i="1" dirty="0"/>
              <a:t>true</a:t>
            </a:r>
            <a:endParaRPr b="1" i="1"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System.out.println</a:t>
            </a:r>
            <a:r>
              <a:rPr lang="es-MX" dirty="0"/>
              <a:t> (</a:t>
            </a: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occurrences</a:t>
            </a:r>
            <a:r>
              <a:rPr lang="es-MX" dirty="0"/>
              <a:t>( 50 ) );  </a:t>
            </a:r>
            <a:r>
              <a:rPr lang="es-MX" i="1" dirty="0"/>
              <a:t>// se obtiene </a:t>
            </a:r>
            <a:r>
              <a:rPr lang="es-MX" b="1" i="1" dirty="0"/>
              <a:t>2</a:t>
            </a:r>
            <a:endParaRPr b="1" i="1"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delete</a:t>
            </a:r>
            <a:r>
              <a:rPr lang="es-MX" dirty="0"/>
              <a:t>( 50 );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System.out.println</a:t>
            </a:r>
            <a:r>
              <a:rPr lang="es-MX" dirty="0"/>
              <a:t> (</a:t>
            </a: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occurrences</a:t>
            </a:r>
            <a:r>
              <a:rPr lang="es-MX" dirty="0"/>
              <a:t>( 50 ) );  </a:t>
            </a:r>
            <a:r>
              <a:rPr lang="es-MX" i="1" dirty="0"/>
              <a:t>// se obtiene </a:t>
            </a:r>
            <a:r>
              <a:rPr lang="es-MX" b="1" i="1" dirty="0"/>
              <a:t>1</a:t>
            </a:r>
            <a:endParaRPr b="1" i="1"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…</a:t>
            </a:r>
            <a:endParaRPr dirty="0"/>
          </a:p>
        </p:txBody>
      </p:sp>
      <p:sp>
        <p:nvSpPr>
          <p:cNvPr id="150" name="Google Shape;150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e635d2229_0_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56" name="Google Shape;156;gfe635d2229_0_0"/>
          <p:cNvSpPr txBox="1">
            <a:spLocks noGrp="1"/>
          </p:cNvSpPr>
          <p:nvPr>
            <p:ph type="body" idx="1"/>
          </p:nvPr>
        </p:nvSpPr>
        <p:spPr>
          <a:xfrm>
            <a:off x="293700" y="1935475"/>
            <a:ext cx="85542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MX" dirty="0"/>
              <a:t>Detalles de implementación: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lang="es-MX" dirty="0"/>
              <a:t>declarar una constante con el tamaño de </a:t>
            </a:r>
            <a:r>
              <a:rPr lang="es-MX" b="1" dirty="0" err="1"/>
              <a:t>chunksize</a:t>
            </a:r>
            <a:r>
              <a:rPr lang="es-MX" dirty="0"/>
              <a:t> por el que irá creciendo el arreglo.</a:t>
            </a:r>
            <a:endParaRPr dirty="0"/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lang="es-MX" dirty="0"/>
              <a:t>para crecer el arreglo usar </a:t>
            </a:r>
            <a:r>
              <a:rPr lang="es-MX" b="1" dirty="0" err="1"/>
              <a:t>Arrays.copyOf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lang="es-MX" dirty="0"/>
              <a:t>implementar un método privado </a:t>
            </a:r>
            <a:r>
              <a:rPr lang="es-MX" b="1" dirty="0" err="1"/>
              <a:t>getClosestPosition</a:t>
            </a:r>
            <a:r>
              <a:rPr lang="es-MX" dirty="0"/>
              <a:t> </a:t>
            </a:r>
            <a:r>
              <a:rPr lang="es-MX" dirty="0" smtClean="0"/>
              <a:t>que:</a:t>
            </a:r>
            <a:endParaRPr dirty="0"/>
          </a:p>
          <a:p>
            <a:pPr marL="914400" lvl="1" indent="-325755" algn="just" rtl="0"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es-MX" dirty="0">
                <a:solidFill>
                  <a:srgbClr val="FF0000"/>
                </a:solidFill>
              </a:rPr>
              <a:t>si no existe la </a:t>
            </a:r>
            <a:r>
              <a:rPr lang="es-MX" dirty="0" err="1" smtClean="0">
                <a:solidFill>
                  <a:srgbClr val="FF0000"/>
                </a:solidFill>
              </a:rPr>
              <a:t>key</a:t>
            </a:r>
            <a:r>
              <a:rPr lang="es-MX" dirty="0" smtClean="0"/>
              <a:t> </a:t>
            </a:r>
            <a:r>
              <a:rPr lang="es-MX" b="1" dirty="0" smtClean="0"/>
              <a:t>devuelve</a:t>
            </a:r>
            <a:r>
              <a:rPr lang="es-MX" dirty="0" smtClean="0"/>
              <a:t> </a:t>
            </a:r>
            <a:r>
              <a:rPr lang="es-MX" dirty="0"/>
              <a:t>la posición donde insertarla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lang="es-MX" dirty="0">
                <a:solidFill>
                  <a:srgbClr val="00B050"/>
                </a:solidFill>
              </a:rPr>
              <a:t>si existe la </a:t>
            </a:r>
            <a:r>
              <a:rPr lang="es-MX" dirty="0" err="1" smtClean="0">
                <a:solidFill>
                  <a:srgbClr val="00B050"/>
                </a:solidFill>
              </a:rPr>
              <a:t>key</a:t>
            </a:r>
            <a:r>
              <a:rPr lang="es-MX" dirty="0" smtClean="0">
                <a:solidFill>
                  <a:srgbClr val="00B050"/>
                </a:solidFill>
              </a:rPr>
              <a:t> </a:t>
            </a:r>
            <a:r>
              <a:rPr lang="es-MX" b="1" dirty="0" smtClean="0"/>
              <a:t>devuelve </a:t>
            </a:r>
            <a:r>
              <a:rPr lang="es-MX" dirty="0" smtClean="0"/>
              <a:t>la </a:t>
            </a:r>
            <a:r>
              <a:rPr lang="es-MX" dirty="0"/>
              <a:t>posición de alguna de las </a:t>
            </a:r>
            <a:r>
              <a:rPr lang="es-MX" dirty="0" smtClean="0"/>
              <a:t>repeticiones</a:t>
            </a:r>
            <a:endParaRPr dirty="0"/>
          </a:p>
        </p:txBody>
      </p:sp>
      <p:sp>
        <p:nvSpPr>
          <p:cNvPr id="157" name="Google Shape;157;gfe635d2229_0_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MX" sz="2400"/>
              <a:t>Quiero insertar el 25</a:t>
            </a:r>
            <a:endParaRPr sz="2400"/>
          </a:p>
        </p:txBody>
      </p:sp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8</a:t>
            </a:fld>
            <a:endParaRPr/>
          </a:p>
        </p:txBody>
      </p:sp>
      <p:graphicFrame>
        <p:nvGraphicFramePr>
          <p:cNvPr id="164" name="Google Shape;164;p7"/>
          <p:cNvGraphicFramePr/>
          <p:nvPr/>
        </p:nvGraphicFramePr>
        <p:xfrm>
          <a:off x="457200" y="252476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  <a:tableStyleId>{F02D5692-B1DB-42C3-93D1-63EDA5CB9423}</a:tableStyleId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" name="Google Shape;165;p7"/>
          <p:cNvGraphicFramePr/>
          <p:nvPr/>
        </p:nvGraphicFramePr>
        <p:xfrm>
          <a:off x="4552280" y="252476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  <a:tableStyleId>{F02D5692-B1DB-42C3-93D1-63EDA5CB9423}</a:tableStyleId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50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6" name="Google Shape;166;p7"/>
          <p:cNvGraphicFramePr/>
          <p:nvPr/>
        </p:nvGraphicFramePr>
        <p:xfrm>
          <a:off x="428925" y="361106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  <a:tableStyleId>{F02D5692-B1DB-42C3-93D1-63EDA5CB9423}</a:tableStyleId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p7"/>
          <p:cNvGraphicFramePr/>
          <p:nvPr/>
        </p:nvGraphicFramePr>
        <p:xfrm>
          <a:off x="4524005" y="361106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  <a:tableStyleId>{F02D5692-B1DB-42C3-93D1-63EDA5CB9423}</a:tableStyleId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50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p7"/>
          <p:cNvSpPr/>
          <p:nvPr/>
        </p:nvSpPr>
        <p:spPr>
          <a:xfrm>
            <a:off x="4099100" y="3108200"/>
            <a:ext cx="313800" cy="370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 txBox="1"/>
          <p:nvPr/>
        </p:nvSpPr>
        <p:spPr>
          <a:xfrm>
            <a:off x="2367600" y="3053225"/>
            <a:ext cx="187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>
                <a:latin typeface="Palatino Linotype"/>
                <a:ea typeface="Palatino Linotype"/>
                <a:cs typeface="Palatino Linotype"/>
                <a:sym typeface="Palatino Linotype"/>
              </a:rPr>
              <a:t>GetClosestPosition</a:t>
            </a:r>
            <a:endParaRPr b="1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aphicFrame>
        <p:nvGraphicFramePr>
          <p:cNvPr id="170" name="Google Shape;170;p7"/>
          <p:cNvGraphicFramePr/>
          <p:nvPr/>
        </p:nvGraphicFramePr>
        <p:xfrm>
          <a:off x="428925" y="454136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  <a:tableStyleId>{F02D5692-B1DB-42C3-93D1-63EDA5CB9423}</a:tableStyleId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1" name="Google Shape;171;p7"/>
          <p:cNvGraphicFramePr/>
          <p:nvPr/>
        </p:nvGraphicFramePr>
        <p:xfrm>
          <a:off x="4524005" y="454136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  <a:tableStyleId>{F02D5692-B1DB-42C3-93D1-63EDA5CB9423}</a:tableStyleId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50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50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549E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2" name="Google Shape;172;p7"/>
          <p:cNvSpPr/>
          <p:nvPr/>
        </p:nvSpPr>
        <p:spPr>
          <a:xfrm>
            <a:off x="6530050" y="4106250"/>
            <a:ext cx="762000" cy="4002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 txBox="1"/>
          <p:nvPr/>
        </p:nvSpPr>
        <p:spPr>
          <a:xfrm>
            <a:off x="4642025" y="4113950"/>
            <a:ext cx="19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Palatino Linotype"/>
                <a:ea typeface="Palatino Linotype"/>
                <a:cs typeface="Palatino Linotype"/>
                <a:sym typeface="Palatino Linotype"/>
              </a:rPr>
              <a:t>Muevo los elementos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aphicFrame>
        <p:nvGraphicFramePr>
          <p:cNvPr id="174" name="Google Shape;174;p7"/>
          <p:cNvGraphicFramePr/>
          <p:nvPr/>
        </p:nvGraphicFramePr>
        <p:xfrm>
          <a:off x="428925" y="530336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  <a:tableStyleId>{F02D5692-B1DB-42C3-93D1-63EDA5CB9423}</a:tableStyleId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oogle Shape;175;p7"/>
          <p:cNvGraphicFramePr/>
          <p:nvPr/>
        </p:nvGraphicFramePr>
        <p:xfrm>
          <a:off x="4524005" y="530336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  <a:tableStyleId>{F02D5692-B1DB-42C3-93D1-63EDA5CB9423}</a:tableStyleId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50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549E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oogle Shape;176;p7"/>
          <p:cNvGraphicFramePr/>
          <p:nvPr/>
        </p:nvGraphicFramePr>
        <p:xfrm>
          <a:off x="457200" y="623281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  <a:tableStyleId>{F02D5692-B1DB-42C3-93D1-63EDA5CB9423}</a:tableStyleId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dirty="0"/>
                        <a:t>25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oogle Shape;177;p7"/>
          <p:cNvGraphicFramePr/>
          <p:nvPr/>
        </p:nvGraphicFramePr>
        <p:xfrm>
          <a:off x="4552280" y="623281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  <a:tableStyleId>{F02D5692-B1DB-42C3-93D1-63EDA5CB9423}</a:tableStyleId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50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549E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8" name="Google Shape;178;p7"/>
          <p:cNvSpPr/>
          <p:nvPr/>
        </p:nvSpPr>
        <p:spPr>
          <a:xfrm>
            <a:off x="4099100" y="5812750"/>
            <a:ext cx="313800" cy="370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1543600" y="5798050"/>
            <a:ext cx="272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Palatino Linotype"/>
                <a:ea typeface="Palatino Linotype"/>
                <a:cs typeface="Palatino Linotype"/>
                <a:sym typeface="Palatino Linotype"/>
              </a:rPr>
              <a:t>Inserto en la posición correcta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3003975" y="4907250"/>
            <a:ext cx="373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Palatino Linotype"/>
                <a:ea typeface="Palatino Linotype"/>
                <a:cs typeface="Palatino Linotype"/>
                <a:sym typeface="Palatino Linotype"/>
              </a:rPr>
              <a:t>Resultado después de mover los elementos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457200" y="2026025"/>
            <a:ext cx="19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Palatino Linotype"/>
                <a:ea typeface="Palatino Linotype"/>
                <a:cs typeface="Palatino Linotype"/>
                <a:sym typeface="Palatino Linotype"/>
              </a:rPr>
              <a:t>Índice al inicio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a04e94f7c_0_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87" name="Google Shape;187;g1fa04e94f7c_0_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MX" dirty="0"/>
              <a:t>¿Qué complejidad temporal y espacial tienen los algoritmos propuestos?</a:t>
            </a:r>
            <a:endParaRPr dirty="0"/>
          </a:p>
        </p:txBody>
      </p:sp>
      <p:sp>
        <p:nvSpPr>
          <p:cNvPr id="188" name="Google Shape;188;g1fa04e94f7c_0_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510</Words>
  <Application>Microsoft Office PowerPoint</Application>
  <PresentationFormat>On-screen Show (4:3)</PresentationFormat>
  <Paragraphs>148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Century Gothic</vt:lpstr>
      <vt:lpstr>Calibri</vt:lpstr>
      <vt:lpstr>Arial</vt:lpstr>
      <vt:lpstr>Noto Sans Symbols</vt:lpstr>
      <vt:lpstr>Palatino Linotype</vt:lpstr>
      <vt:lpstr>Roboto</vt:lpstr>
      <vt:lpstr>Consolas</vt:lpstr>
      <vt:lpstr>Presentation on brainstorming</vt:lpstr>
      <vt:lpstr>Estructura de Datos y Algoritmos</vt:lpstr>
      <vt:lpstr>PowerPoint Presentation</vt:lpstr>
      <vt:lpstr>TP 3A- Ejer 1</vt:lpstr>
      <vt:lpstr>PowerPoint Presentation</vt:lpstr>
      <vt:lpstr>PowerPoint Presentation</vt:lpstr>
      <vt:lpstr>PowerPoint Presentation</vt:lpstr>
      <vt:lpstr>PowerPoint Presentation</vt:lpstr>
      <vt:lpstr>Quiero insertar el 25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Leticia Irene Gómez</cp:lastModifiedBy>
  <cp:revision>10</cp:revision>
  <dcterms:created xsi:type="dcterms:W3CDTF">2019-02-21T18:33:09Z</dcterms:created>
  <dcterms:modified xsi:type="dcterms:W3CDTF">2025-08-27T10:39:40Z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