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65"/>
  </p:notesMasterIdLst>
  <p:sldIdLst>
    <p:sldId id="272" r:id="rId3"/>
    <p:sldId id="543" r:id="rId4"/>
    <p:sldId id="544" r:id="rId5"/>
    <p:sldId id="553" r:id="rId6"/>
    <p:sldId id="545" r:id="rId7"/>
    <p:sldId id="554" r:id="rId8"/>
    <p:sldId id="546" r:id="rId9"/>
    <p:sldId id="555" r:id="rId10"/>
    <p:sldId id="548" r:id="rId11"/>
    <p:sldId id="556" r:id="rId12"/>
    <p:sldId id="549" r:id="rId13"/>
    <p:sldId id="557" r:id="rId14"/>
    <p:sldId id="550" r:id="rId15"/>
    <p:sldId id="487" r:id="rId16"/>
    <p:sldId id="491" r:id="rId17"/>
    <p:sldId id="558" r:id="rId18"/>
    <p:sldId id="559" r:id="rId19"/>
    <p:sldId id="492" r:id="rId20"/>
    <p:sldId id="561" r:id="rId21"/>
    <p:sldId id="493" r:id="rId22"/>
    <p:sldId id="563" r:id="rId23"/>
    <p:sldId id="564" r:id="rId24"/>
    <p:sldId id="565" r:id="rId25"/>
    <p:sldId id="566" r:id="rId26"/>
    <p:sldId id="489" r:id="rId27"/>
    <p:sldId id="488" r:id="rId28"/>
    <p:sldId id="495" r:id="rId29"/>
    <p:sldId id="567" r:id="rId30"/>
    <p:sldId id="569" r:id="rId31"/>
    <p:sldId id="570" r:id="rId32"/>
    <p:sldId id="568" r:id="rId33"/>
    <p:sldId id="551" r:id="rId34"/>
    <p:sldId id="571" r:id="rId35"/>
    <p:sldId id="584" r:id="rId36"/>
    <p:sldId id="497" r:id="rId37"/>
    <p:sldId id="528" r:id="rId38"/>
    <p:sldId id="572" r:id="rId39"/>
    <p:sldId id="499" r:id="rId40"/>
    <p:sldId id="573" r:id="rId41"/>
    <p:sldId id="574" r:id="rId42"/>
    <p:sldId id="575" r:id="rId43"/>
    <p:sldId id="576" r:id="rId44"/>
    <p:sldId id="526" r:id="rId45"/>
    <p:sldId id="532" r:id="rId46"/>
    <p:sldId id="535" r:id="rId47"/>
    <p:sldId id="537" r:id="rId48"/>
    <p:sldId id="538" r:id="rId49"/>
    <p:sldId id="539" r:id="rId50"/>
    <p:sldId id="577" r:id="rId51"/>
    <p:sldId id="540" r:id="rId52"/>
    <p:sldId id="578" r:id="rId53"/>
    <p:sldId id="541" r:id="rId54"/>
    <p:sldId id="542" r:id="rId55"/>
    <p:sldId id="579" r:id="rId56"/>
    <p:sldId id="580" r:id="rId57"/>
    <p:sldId id="527" r:id="rId58"/>
    <p:sldId id="581" r:id="rId59"/>
    <p:sldId id="525" r:id="rId60"/>
    <p:sldId id="582" r:id="rId61"/>
    <p:sldId id="583" r:id="rId62"/>
    <p:sldId id="500" r:id="rId63"/>
    <p:sldId id="552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0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03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8/27/2025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8/27/2025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22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4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6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4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9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5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8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9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2025-Q2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¿Cuál es la complejidad espacial de la versión iterativa de búsqueda binaria?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O(1)</a:t>
            </a:r>
            <a:endParaRPr lang="es-AR" sz="240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89" y="2882901"/>
            <a:ext cx="52959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8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¿Cuál es la complejidad espacial de la versión recursiva de búsqueda binaria? ¿Cuántos </a:t>
            </a:r>
            <a:r>
              <a:rPr lang="es-AR" dirty="0" err="1" smtClean="0"/>
              <a:t>stack</a:t>
            </a:r>
            <a:r>
              <a:rPr lang="es-AR" dirty="0" smtClean="0"/>
              <a:t> </a:t>
            </a:r>
            <a:r>
              <a:rPr lang="es-AR" dirty="0" err="1" smtClean="0"/>
              <a:t>frames</a:t>
            </a:r>
            <a:r>
              <a:rPr lang="es-AR" dirty="0" smtClean="0"/>
              <a:t> se generan? ¿Cuánto espacio se reserva dentro?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???</a:t>
            </a:r>
            <a:endParaRPr lang="es-AR" sz="240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6" name="Marcador de conteni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76859"/>
            <a:ext cx="55530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AR" dirty="0" smtClean="0"/>
                  <a:t>¿Cuál es la complejidad espacial de la versión recursiva de búsqueda binaria? ¿Cuántos </a:t>
                </a:r>
                <a:r>
                  <a:rPr lang="es-AR" dirty="0" err="1" smtClean="0"/>
                  <a:t>stack</a:t>
                </a:r>
                <a:r>
                  <a:rPr lang="es-AR" dirty="0" smtClean="0"/>
                  <a:t> </a:t>
                </a:r>
                <a:r>
                  <a:rPr lang="es-AR" dirty="0" err="1" smtClean="0"/>
                  <a:t>frames</a:t>
                </a:r>
                <a:r>
                  <a:rPr lang="es-AR" dirty="0" smtClean="0"/>
                  <a:t> se generan? ¿Cuánto espacio se reserva dentro?</a:t>
                </a:r>
              </a:p>
              <a:p>
                <a:pPr marL="0" indent="0" algn="just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endParaRPr lang="es-AR" dirty="0" smtClean="0"/>
              </a:p>
              <a:p>
                <a:pPr marL="0" indent="0" algn="just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endParaRPr lang="es-AR" dirty="0" smtClean="0"/>
              </a:p>
              <a:p>
                <a:pPr marL="0" indent="0" algn="just">
                  <a:buNone/>
                </a:pPr>
                <a:endParaRPr lang="es-AR" dirty="0" smtClean="0"/>
              </a:p>
              <a:p>
                <a:pPr marL="0" indent="0" algn="just">
                  <a:buNone/>
                </a:pPr>
                <a:r>
                  <a:rPr lang="es-AR" dirty="0" err="1" smtClean="0"/>
                  <a:t>Rta</a:t>
                </a:r>
                <a:r>
                  <a:rPr lang="es-AR" dirty="0" smtClean="0"/>
                  <a:t>: Se realizan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A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AR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A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s-AR" sz="2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𝑠𝑡𝑒𝑝𝑠</m:t>
                    </m:r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𝑠𝑒𝑎</m:t>
                    </m:r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 smtClean="0"/>
                  <a:t>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A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s-AR" sz="2400" dirty="0" smtClean="0"/>
                  <a:t>)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89" r="-1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pic>
        <p:nvPicPr>
          <p:cNvPr id="6" name="Marcador de conteni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76859"/>
            <a:ext cx="55530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8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Discusión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	En nuestra implementación del índice precisamos de un arreglo ordenado. Invocamos el </a:t>
            </a:r>
            <a:r>
              <a:rPr lang="es-AR" dirty="0" err="1" smtClean="0"/>
              <a:t>Arrays.sort</a:t>
            </a:r>
            <a:r>
              <a:rPr lang="es-AR" dirty="0" smtClean="0"/>
              <a:t>() de java.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	Analicemos qué métodos hay para ordenar arreglos.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1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Ordenación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Método</a:t>
            </a:r>
            <a:r>
              <a:rPr lang="en-US" b="1" dirty="0"/>
              <a:t> “</a:t>
            </a:r>
            <a:r>
              <a:rPr lang="en-US" b="1" dirty="0" smtClean="0"/>
              <a:t>Quicksort</a:t>
            </a:r>
            <a:r>
              <a:rPr lang="en-US" b="1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 </a:t>
            </a:r>
            <a:r>
              <a:rPr lang="en-US" i="1" dirty="0"/>
              <a:t>in-place.</a:t>
            </a:r>
          </a:p>
          <a:p>
            <a:pPr marL="0" indent="0">
              <a:buNone/>
            </a:pPr>
            <a:r>
              <a:rPr lang="en-US" dirty="0" err="1" smtClean="0"/>
              <a:t>Aplica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técnica</a:t>
            </a:r>
            <a:r>
              <a:rPr lang="en-US" dirty="0"/>
              <a:t> Divide &amp; Conquer.</a:t>
            </a:r>
          </a:p>
          <a:p>
            <a:pPr marL="0" indent="0">
              <a:buNone/>
            </a:pP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implementarse</a:t>
            </a:r>
            <a:r>
              <a:rPr lang="en-US" dirty="0"/>
              <a:t> </a:t>
            </a:r>
            <a:r>
              <a:rPr lang="en-US" dirty="0" err="1"/>
              <a:t>recursivamente</a:t>
            </a:r>
            <a:r>
              <a:rPr lang="en-US" dirty="0"/>
              <a:t> o </a:t>
            </a:r>
            <a:r>
              <a:rPr lang="en-US" dirty="0" err="1"/>
              <a:t>iterativamente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Particiona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sub </a:t>
            </a:r>
            <a:r>
              <a:rPr lang="en-US" dirty="0" err="1"/>
              <a:t>arreglos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sub-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elige</a:t>
            </a:r>
            <a:r>
              <a:rPr lang="en-US" dirty="0"/>
              <a:t> un pivot y </a:t>
            </a:r>
            <a:r>
              <a:rPr lang="en-US" dirty="0" err="1" smtClean="0"/>
              <a:t>ordena</a:t>
            </a:r>
            <a:r>
              <a:rPr lang="en-US" dirty="0" smtClean="0"/>
              <a:t> </a:t>
            </a:r>
            <a:r>
              <a:rPr lang="en-US" dirty="0"/>
              <a:t>para que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a la </a:t>
            </a:r>
            <a:r>
              <a:rPr lang="en-US" dirty="0" err="1"/>
              <a:t>izquierda</a:t>
            </a:r>
            <a:r>
              <a:rPr lang="en-US" dirty="0"/>
              <a:t> del pivot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menores</a:t>
            </a:r>
            <a:r>
              <a:rPr lang="en-US" dirty="0"/>
              <a:t> que </a:t>
            </a:r>
            <a:r>
              <a:rPr lang="en-US" dirty="0" err="1"/>
              <a:t>él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de la </a:t>
            </a:r>
            <a:r>
              <a:rPr lang="en-US" dirty="0" err="1"/>
              <a:t>derecha</a:t>
            </a:r>
            <a:r>
              <a:rPr lang="en-US" dirty="0"/>
              <a:t>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mayores</a:t>
            </a:r>
            <a:r>
              <a:rPr lang="en-US" dirty="0"/>
              <a:t> que </a:t>
            </a:r>
            <a:r>
              <a:rPr lang="en-US" dirty="0" err="1"/>
              <a:t>él</a:t>
            </a:r>
            <a:r>
              <a:rPr lang="en-US" dirty="0"/>
              <a:t> =&gt; el </a:t>
            </a:r>
            <a:r>
              <a:rPr lang="en-US" dirty="0" smtClean="0"/>
              <a:t>pivot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posición</a:t>
            </a:r>
            <a:r>
              <a:rPr lang="en-US" dirty="0"/>
              <a:t> </a:t>
            </a:r>
            <a:r>
              <a:rPr lang="en-US" dirty="0" err="1"/>
              <a:t>correcta</a:t>
            </a:r>
            <a:r>
              <a:rPr lang="en-US" dirty="0"/>
              <a:t>.</a:t>
            </a:r>
          </a:p>
          <a:p>
            <a:r>
              <a:rPr lang="en-US" dirty="0"/>
              <a:t>Si un sub-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 0 o 1 </a:t>
            </a:r>
            <a:r>
              <a:rPr lang="en-US" dirty="0" err="1"/>
              <a:t>elemento</a:t>
            </a:r>
            <a:r>
              <a:rPr lang="en-US" dirty="0"/>
              <a:t>,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ordenado</a:t>
            </a:r>
            <a:r>
              <a:rPr lang="en-US" dirty="0"/>
              <a:t> (no continua</a:t>
            </a:r>
            <a:r>
              <a:rPr lang="en-US" dirty="0" smtClean="0"/>
              <a:t>) =&gt; fin de la </a:t>
            </a:r>
            <a:r>
              <a:rPr lang="en-US" dirty="0" err="1" smtClean="0"/>
              <a:t>recurrencia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9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: </a:t>
            </a:r>
            <a:r>
              <a:rPr lang="en-US" dirty="0" err="1" smtClean="0"/>
              <a:t>tomando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pivote</a:t>
            </a:r>
            <a:r>
              <a:rPr lang="en-US" dirty="0" smtClean="0"/>
              <a:t> primer </a:t>
            </a:r>
            <a:r>
              <a:rPr lang="en-US" dirty="0" err="1" smtClean="0"/>
              <a:t>elemento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Pivot “34”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13657" y="2884625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08737" y="2884625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345978" y="2722247"/>
            <a:ext cx="8325518" cy="69559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37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: </a:t>
            </a:r>
            <a:r>
              <a:rPr lang="en-US" dirty="0" err="1" smtClean="0"/>
              <a:t>tomando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pivote</a:t>
            </a:r>
            <a:r>
              <a:rPr lang="en-US" dirty="0" smtClean="0"/>
              <a:t> primer </a:t>
            </a:r>
            <a:r>
              <a:rPr lang="en-US" dirty="0" err="1" smtClean="0"/>
              <a:t>elemento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Pivot “34”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Particiona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&lt;= 34 y &gt;34  (o </a:t>
            </a:r>
            <a:r>
              <a:rPr lang="en-US" dirty="0" err="1"/>
              <a:t>bien</a:t>
            </a:r>
            <a:r>
              <a:rPr lang="en-US" dirty="0"/>
              <a:t> &lt;34 y &gt;=34)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13657" y="2884625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08737" y="2884625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00722" y="2854508"/>
            <a:ext cx="526741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ounded Rectangle 13"/>
          <p:cNvSpPr/>
          <p:nvPr/>
        </p:nvSpPr>
        <p:spPr>
          <a:xfrm>
            <a:off x="345978" y="2722247"/>
            <a:ext cx="8325518" cy="69559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236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: </a:t>
            </a:r>
            <a:r>
              <a:rPr lang="en-US" dirty="0" err="1" smtClean="0"/>
              <a:t>tomando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pivote</a:t>
            </a:r>
            <a:r>
              <a:rPr lang="en-US" dirty="0" smtClean="0"/>
              <a:t> primer </a:t>
            </a:r>
            <a:r>
              <a:rPr lang="en-US" dirty="0" err="1" smtClean="0"/>
              <a:t>elemento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Pivot “34”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Particiona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&lt;= 34 y &gt;34  (o </a:t>
            </a:r>
            <a:r>
              <a:rPr lang="en-US" dirty="0" err="1"/>
              <a:t>bien</a:t>
            </a:r>
            <a:r>
              <a:rPr lang="en-US" dirty="0"/>
              <a:t> &lt;34 y &gt;=34)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 </a:t>
            </a:r>
            <a:r>
              <a:rPr lang="en-US" dirty="0" err="1"/>
              <a:t>único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seguro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34!</a:t>
            </a:r>
          </a:p>
          <a:p>
            <a:pPr marL="0" indent="0" algn="just">
              <a:buNone/>
            </a:pP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lo </a:t>
            </a:r>
            <a:r>
              <a:rPr lang="en-US" dirty="0" err="1"/>
              <a:t>mismo</a:t>
            </a:r>
            <a:r>
              <a:rPr lang="en-US" dirty="0"/>
              <a:t> con las 2 sub-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separado</a:t>
            </a: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13657" y="2884625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08737" y="2884625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00722" y="2854508"/>
            <a:ext cx="526741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74217" y="4006671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495802" y="4006671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051038" y="3971474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ounded Rectangle 13"/>
          <p:cNvSpPr/>
          <p:nvPr/>
        </p:nvSpPr>
        <p:spPr>
          <a:xfrm>
            <a:off x="345978" y="2722247"/>
            <a:ext cx="8325518" cy="69559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arriba 10"/>
          <p:cNvSpPr/>
          <p:nvPr/>
        </p:nvSpPr>
        <p:spPr>
          <a:xfrm>
            <a:off x="4634116" y="4455380"/>
            <a:ext cx="1441202" cy="526140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Pos 8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423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 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derecha</a:t>
            </a:r>
            <a:r>
              <a:rPr lang="en-US" dirty="0"/>
              <a:t>: pivot 60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Particiona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derecha</a:t>
            </a:r>
            <a:r>
              <a:rPr lang="en-US" dirty="0"/>
              <a:t>&lt;= 60 y &gt;60  (o </a:t>
            </a:r>
            <a:r>
              <a:rPr lang="en-US" dirty="0" err="1"/>
              <a:t>bien</a:t>
            </a:r>
            <a:r>
              <a:rPr lang="en-US" dirty="0"/>
              <a:t> &lt;60 y &gt;=60)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22270"/>
              </p:ext>
            </p:extLst>
          </p:nvPr>
        </p:nvGraphicFramePr>
        <p:xfrm>
          <a:off x="374217" y="2465253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59778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2427"/>
              </p:ext>
            </p:extLst>
          </p:nvPr>
        </p:nvGraphicFramePr>
        <p:xfrm>
          <a:off x="4495802" y="2465253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051038" y="2430056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ounded Rectangle 10"/>
          <p:cNvSpPr/>
          <p:nvPr/>
        </p:nvSpPr>
        <p:spPr>
          <a:xfrm>
            <a:off x="5658397" y="2430055"/>
            <a:ext cx="607359" cy="400957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658397" y="2295798"/>
            <a:ext cx="3028403" cy="695596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08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 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derecha</a:t>
            </a:r>
            <a:r>
              <a:rPr lang="en-US" dirty="0"/>
              <a:t>: pivot 60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Particiona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derecha</a:t>
            </a:r>
            <a:r>
              <a:rPr lang="en-US" dirty="0"/>
              <a:t>&lt;= 60 y &gt;60  (o </a:t>
            </a:r>
            <a:r>
              <a:rPr lang="en-US" dirty="0" err="1"/>
              <a:t>bien</a:t>
            </a:r>
            <a:r>
              <a:rPr lang="en-US" dirty="0"/>
              <a:t> &lt;60 y &gt;=60)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el 60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lo </a:t>
            </a:r>
            <a:r>
              <a:rPr lang="en-US" dirty="0" err="1"/>
              <a:t>mismo</a:t>
            </a:r>
            <a:r>
              <a:rPr lang="en-US" dirty="0"/>
              <a:t> con las 2 sub-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separado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74217" y="2465253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59778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495802" y="2465253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051038" y="2430056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ounded Rectangle 10"/>
          <p:cNvSpPr/>
          <p:nvPr/>
        </p:nvSpPr>
        <p:spPr>
          <a:xfrm>
            <a:off x="5658397" y="2430055"/>
            <a:ext cx="607359" cy="400957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658397" y="2295798"/>
            <a:ext cx="3028403" cy="695596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57200" y="4310199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578785" y="4336868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5134021" y="4275002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ounded Rectangle 15"/>
          <p:cNvSpPr/>
          <p:nvPr/>
        </p:nvSpPr>
        <p:spPr>
          <a:xfrm>
            <a:off x="6951901" y="4310199"/>
            <a:ext cx="607359" cy="385898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ounded Rectangle 16"/>
          <p:cNvSpPr/>
          <p:nvPr/>
        </p:nvSpPr>
        <p:spPr>
          <a:xfrm>
            <a:off x="5741380" y="4140744"/>
            <a:ext cx="3028403" cy="695596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Flecha arriba 4"/>
          <p:cNvSpPr/>
          <p:nvPr/>
        </p:nvSpPr>
        <p:spPr>
          <a:xfrm>
            <a:off x="6951901" y="4728569"/>
            <a:ext cx="561703" cy="587829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980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2400" dirty="0" smtClean="0"/>
              <a:t>En búsqueda binaria hablamos del cálculo de complejidad temporal para algoritmos recurrentes.</a:t>
            </a:r>
          </a:p>
          <a:p>
            <a:pPr marL="0" indent="0" algn="just">
              <a:buNone/>
            </a:pPr>
            <a:endParaRPr lang="es-AR" sz="2400" dirty="0"/>
          </a:p>
          <a:p>
            <a:pPr marL="0" indent="0" algn="just">
              <a:buNone/>
            </a:pPr>
            <a:r>
              <a:rPr lang="es-AR" sz="2400" dirty="0" smtClean="0"/>
              <a:t>Ahora bien, la búsqueda binaria puede implementarse en forma recursiva (la que vimos) o iterativa.</a:t>
            </a:r>
          </a:p>
          <a:p>
            <a:pPr marL="0" indent="0" algn="just">
              <a:buNone/>
            </a:pPr>
            <a:r>
              <a:rPr lang="es-AR" sz="2400" dirty="0" smtClean="0"/>
              <a:t>Es decir, </a:t>
            </a:r>
            <a:r>
              <a:rPr lang="es-AR" sz="2400" dirty="0" err="1" smtClean="0"/>
              <a:t>indexOf</a:t>
            </a:r>
            <a:r>
              <a:rPr lang="es-AR" sz="2400" dirty="0" smtClean="0"/>
              <a:t>() de 4 parámetros puede ser recursiva o iterativa</a:t>
            </a:r>
            <a:endParaRPr lang="es-AR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79" y="4821827"/>
            <a:ext cx="60579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2008"/>
              </p:ext>
            </p:extLst>
          </p:nvPr>
        </p:nvGraphicFramePr>
        <p:xfrm>
          <a:off x="496389" y="2481399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42743"/>
              </p:ext>
            </p:extLst>
          </p:nvPr>
        </p:nvGraphicFramePr>
        <p:xfrm>
          <a:off x="4617974" y="2508068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5173210" y="2446202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ounded Rectangle 15"/>
          <p:cNvSpPr/>
          <p:nvPr/>
        </p:nvSpPr>
        <p:spPr>
          <a:xfrm>
            <a:off x="6991090" y="2481399"/>
            <a:ext cx="607359" cy="385898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ounded Rectangle 16"/>
          <p:cNvSpPr/>
          <p:nvPr/>
        </p:nvSpPr>
        <p:spPr>
          <a:xfrm>
            <a:off x="5780569" y="2236196"/>
            <a:ext cx="1210521" cy="909501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ounded Rectangle 18"/>
          <p:cNvSpPr/>
          <p:nvPr/>
        </p:nvSpPr>
        <p:spPr>
          <a:xfrm>
            <a:off x="5802433" y="2430634"/>
            <a:ext cx="607359" cy="400957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340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96389" y="2481399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617974" y="2508068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5173210" y="2446202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ounded Rectangle 15"/>
          <p:cNvSpPr/>
          <p:nvPr/>
        </p:nvSpPr>
        <p:spPr>
          <a:xfrm>
            <a:off x="6991090" y="2481399"/>
            <a:ext cx="607359" cy="385898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ounded Rectangle 16"/>
          <p:cNvSpPr/>
          <p:nvPr/>
        </p:nvSpPr>
        <p:spPr>
          <a:xfrm>
            <a:off x="5780569" y="2236196"/>
            <a:ext cx="1210521" cy="909501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ounded Rectangle 18"/>
          <p:cNvSpPr/>
          <p:nvPr/>
        </p:nvSpPr>
        <p:spPr>
          <a:xfrm>
            <a:off x="5802433" y="2430634"/>
            <a:ext cx="607359" cy="400957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96389" y="4094526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4617974" y="4121195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5173210" y="4059329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ounded Rectangle 22"/>
          <p:cNvSpPr/>
          <p:nvPr/>
        </p:nvSpPr>
        <p:spPr>
          <a:xfrm>
            <a:off x="6991090" y="4079467"/>
            <a:ext cx="607359" cy="407488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ounded Rectangle 24"/>
          <p:cNvSpPr/>
          <p:nvPr/>
        </p:nvSpPr>
        <p:spPr>
          <a:xfrm>
            <a:off x="6409792" y="4103435"/>
            <a:ext cx="607359" cy="400957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Flecha arriba 4"/>
          <p:cNvSpPr/>
          <p:nvPr/>
        </p:nvSpPr>
        <p:spPr>
          <a:xfrm>
            <a:off x="6409792" y="4500388"/>
            <a:ext cx="581298" cy="620252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ounded Rectangle 16"/>
          <p:cNvSpPr/>
          <p:nvPr/>
        </p:nvSpPr>
        <p:spPr>
          <a:xfrm>
            <a:off x="5806630" y="3845158"/>
            <a:ext cx="1210521" cy="909501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330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96389" y="2481399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53889"/>
              </p:ext>
            </p:extLst>
          </p:nvPr>
        </p:nvGraphicFramePr>
        <p:xfrm>
          <a:off x="4617974" y="2508068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5173210" y="2446202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ounded Rectangle 15"/>
          <p:cNvSpPr/>
          <p:nvPr/>
        </p:nvSpPr>
        <p:spPr>
          <a:xfrm>
            <a:off x="6991090" y="2481399"/>
            <a:ext cx="607359" cy="385898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ounded Rectangle 16"/>
          <p:cNvSpPr/>
          <p:nvPr/>
        </p:nvSpPr>
        <p:spPr>
          <a:xfrm>
            <a:off x="5780570" y="2236196"/>
            <a:ext cx="629222" cy="858259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ounded Rectangle 18"/>
          <p:cNvSpPr/>
          <p:nvPr/>
        </p:nvSpPr>
        <p:spPr>
          <a:xfrm>
            <a:off x="6409791" y="2470158"/>
            <a:ext cx="607359" cy="400957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7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96389" y="2481399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617974" y="2508068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5173210" y="2446202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ounded Rectangle 15"/>
          <p:cNvSpPr/>
          <p:nvPr/>
        </p:nvSpPr>
        <p:spPr>
          <a:xfrm>
            <a:off x="6991090" y="2481399"/>
            <a:ext cx="607359" cy="385898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ounded Rectangle 16"/>
          <p:cNvSpPr/>
          <p:nvPr/>
        </p:nvSpPr>
        <p:spPr>
          <a:xfrm>
            <a:off x="5780570" y="2236196"/>
            <a:ext cx="629222" cy="858259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ounded Rectangle 18"/>
          <p:cNvSpPr/>
          <p:nvPr/>
        </p:nvSpPr>
        <p:spPr>
          <a:xfrm>
            <a:off x="6409791" y="2470158"/>
            <a:ext cx="607359" cy="400957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96389" y="4094526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4617974" y="4121195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5173210" y="4059329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ounded Rectangle 22"/>
          <p:cNvSpPr/>
          <p:nvPr/>
        </p:nvSpPr>
        <p:spPr>
          <a:xfrm>
            <a:off x="6991090" y="4079467"/>
            <a:ext cx="607359" cy="407488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ounded Rectangle 24"/>
          <p:cNvSpPr/>
          <p:nvPr/>
        </p:nvSpPr>
        <p:spPr>
          <a:xfrm>
            <a:off x="6409792" y="4103435"/>
            <a:ext cx="607359" cy="400957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ounded Rectangle 25"/>
          <p:cNvSpPr/>
          <p:nvPr/>
        </p:nvSpPr>
        <p:spPr>
          <a:xfrm>
            <a:off x="5802433" y="4099431"/>
            <a:ext cx="607359" cy="400957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Flecha arriba 4"/>
          <p:cNvSpPr/>
          <p:nvPr/>
        </p:nvSpPr>
        <p:spPr>
          <a:xfrm>
            <a:off x="5780569" y="4442014"/>
            <a:ext cx="581298" cy="620252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588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96389" y="2481399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617974" y="2508068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5173210" y="2446202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ounded Rectangle 15"/>
          <p:cNvSpPr/>
          <p:nvPr/>
        </p:nvSpPr>
        <p:spPr>
          <a:xfrm>
            <a:off x="6991090" y="2481399"/>
            <a:ext cx="607359" cy="385898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ounded Rectangle 16"/>
          <p:cNvSpPr/>
          <p:nvPr/>
        </p:nvSpPr>
        <p:spPr>
          <a:xfrm>
            <a:off x="5780570" y="2414449"/>
            <a:ext cx="581298" cy="459379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ounded Rectangle 18"/>
          <p:cNvSpPr/>
          <p:nvPr/>
        </p:nvSpPr>
        <p:spPr>
          <a:xfrm>
            <a:off x="6409791" y="2470158"/>
            <a:ext cx="607359" cy="400957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ounded Rectangle 14"/>
          <p:cNvSpPr/>
          <p:nvPr/>
        </p:nvSpPr>
        <p:spPr>
          <a:xfrm>
            <a:off x="7621120" y="2200944"/>
            <a:ext cx="1187852" cy="1012519"/>
          </a:xfrm>
          <a:prstGeom prst="round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angle 4"/>
          <p:cNvSpPr/>
          <p:nvPr/>
        </p:nvSpPr>
        <p:spPr>
          <a:xfrm>
            <a:off x="592028" y="5210317"/>
            <a:ext cx="5517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siguiendo</a:t>
            </a:r>
            <a:r>
              <a:rPr lang="en-US" dirty="0"/>
              <a:t>. </a:t>
            </a:r>
            <a:r>
              <a:rPr lang="en-US" dirty="0" err="1"/>
              <a:t>Finalmente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quedan</a:t>
            </a:r>
            <a:r>
              <a:rPr lang="en-US" dirty="0"/>
              <a:t> </a:t>
            </a:r>
            <a:r>
              <a:rPr lang="en-US" dirty="0" err="1"/>
              <a:t>ordenados</a:t>
            </a:r>
            <a:r>
              <a:rPr lang="en-US" dirty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4259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b="1" dirty="0"/>
              <a:t>version </a:t>
            </a:r>
            <a:r>
              <a:rPr lang="en-US" b="1" dirty="0" err="1"/>
              <a:t>recursiva</a:t>
            </a:r>
            <a:r>
              <a:rPr lang="en-US" b="1" dirty="0"/>
              <a:t> </a:t>
            </a:r>
            <a:r>
              <a:rPr lang="en-US" dirty="0"/>
              <a:t>“</a:t>
            </a:r>
            <a:r>
              <a:rPr lang="en-US" dirty="0" smtClean="0"/>
              <a:t>quicksort</a:t>
            </a:r>
            <a:r>
              <a:rPr lang="en-US" dirty="0"/>
              <a:t>”, para la version </a:t>
            </a:r>
            <a:r>
              <a:rPr lang="en-US" dirty="0" err="1"/>
              <a:t>int</a:t>
            </a:r>
            <a:r>
              <a:rPr lang="en-US" dirty="0"/>
              <a:t>[]. </a:t>
            </a:r>
          </a:p>
          <a:p>
            <a:endParaRPr lang="en-US" dirty="0"/>
          </a:p>
          <a:p>
            <a:r>
              <a:rPr lang="en-US" dirty="0" err="1"/>
              <a:t>Chequear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correctitud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 smtClean="0"/>
              <a:t>Calcular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complejidad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/>
              <a:t> y temporal para el </a:t>
            </a:r>
            <a:r>
              <a:rPr lang="en-US" dirty="0" err="1"/>
              <a:t>peor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.</a:t>
            </a:r>
            <a:endParaRPr lang="en-US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8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implementación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4453"/>
            <a:ext cx="7633599" cy="21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954" y="1969747"/>
            <a:ext cx="6963319" cy="41758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4513"/>
            <a:ext cx="4486275" cy="981075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846364" y="2611592"/>
            <a:ext cx="7451271" cy="91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Rectángulo redondeado 8"/>
          <p:cNvSpPr/>
          <p:nvPr/>
        </p:nvSpPr>
        <p:spPr>
          <a:xfrm>
            <a:off x="854529" y="3652879"/>
            <a:ext cx="7451271" cy="5191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Rectángulo redondeado 9"/>
          <p:cNvSpPr/>
          <p:nvPr/>
        </p:nvSpPr>
        <p:spPr>
          <a:xfrm>
            <a:off x="846364" y="4294724"/>
            <a:ext cx="7451271" cy="499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782954" y="4916728"/>
            <a:ext cx="7514681" cy="91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0636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954" y="1969747"/>
            <a:ext cx="6963319" cy="41758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4513"/>
            <a:ext cx="4486275" cy="981075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854529" y="3652879"/>
            <a:ext cx="7451271" cy="5191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Rectángulo redondeado 9"/>
          <p:cNvSpPr/>
          <p:nvPr/>
        </p:nvSpPr>
        <p:spPr>
          <a:xfrm>
            <a:off x="846364" y="4294724"/>
            <a:ext cx="7451271" cy="499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782954" y="4916728"/>
            <a:ext cx="7514681" cy="91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7521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954" y="1969747"/>
            <a:ext cx="6963319" cy="41758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4513"/>
            <a:ext cx="4486275" cy="981075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846364" y="4294724"/>
            <a:ext cx="7451271" cy="499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782954" y="4916728"/>
            <a:ext cx="7514681" cy="91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370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63" y="1888295"/>
            <a:ext cx="5553075" cy="2428875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4053432" y="2641332"/>
            <a:ext cx="3161211" cy="7491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Versión recursiva</a:t>
            </a:r>
            <a:endParaRPr lang="es-AR" dirty="0"/>
          </a:p>
        </p:txBody>
      </p:sp>
      <p:sp>
        <p:nvSpPr>
          <p:cNvPr id="7" name="Rectángulo redondeado 6"/>
          <p:cNvSpPr/>
          <p:nvPr/>
        </p:nvSpPr>
        <p:spPr>
          <a:xfrm>
            <a:off x="229689" y="5053464"/>
            <a:ext cx="3161211" cy="7491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Versión iterativa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597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954" y="1969747"/>
            <a:ext cx="6963319" cy="41758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4513"/>
            <a:ext cx="4486275" cy="981075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782954" y="4916728"/>
            <a:ext cx="7514681" cy="91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3860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954" y="1969747"/>
            <a:ext cx="6963319" cy="41758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4513"/>
            <a:ext cx="44862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 smtClean="0"/>
              <a:t>Implementar método </a:t>
            </a:r>
            <a:r>
              <a:rPr lang="es-AR" dirty="0" err="1" smtClean="0"/>
              <a:t>Partition</a:t>
            </a:r>
            <a:r>
              <a:rPr lang="es-AR" dirty="0" smtClean="0"/>
              <a:t>. Tiene que resolverse con complejidad espacial O(1)</a:t>
            </a:r>
          </a:p>
          <a:p>
            <a:pPr marL="0" indent="0">
              <a:buNone/>
            </a:pPr>
            <a:r>
              <a:rPr lang="es-AR" dirty="0" smtClean="0"/>
              <a:t>Es decir, en ese arreglo el </a:t>
            </a:r>
            <a:r>
              <a:rPr lang="es-AR" dirty="0" err="1" smtClean="0"/>
              <a:t>pivot</a:t>
            </a:r>
            <a:r>
              <a:rPr lang="es-AR" dirty="0" smtClean="0"/>
              <a:t> 34.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Lo mandamos al fondo y lo excluimos hasta saber a dónde va. Invocamos a </a:t>
            </a:r>
            <a:r>
              <a:rPr lang="es-AR" dirty="0" err="1" smtClean="0"/>
              <a:t>Partition</a:t>
            </a:r>
            <a:r>
              <a:rPr lang="es-AR" dirty="0" smtClean="0"/>
              <a:t> sin el último.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Al volver de la invocación del 0..7 los &lt;=34, del 8..12 los &gt;34 </a:t>
            </a: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0044"/>
              </p:ext>
            </p:extLst>
          </p:nvPr>
        </p:nvGraphicFramePr>
        <p:xfrm>
          <a:off x="457200" y="3229702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580793"/>
              </p:ext>
            </p:extLst>
          </p:nvPr>
        </p:nvGraphicFramePr>
        <p:xfrm>
          <a:off x="4552280" y="3229702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49780"/>
              </p:ext>
            </p:extLst>
          </p:nvPr>
        </p:nvGraphicFramePr>
        <p:xfrm>
          <a:off x="457200" y="4607607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79586"/>
              </p:ext>
            </p:extLst>
          </p:nvPr>
        </p:nvGraphicFramePr>
        <p:xfrm>
          <a:off x="4619959" y="4607607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0" name="Rounded Rectangle 6"/>
          <p:cNvSpPr/>
          <p:nvPr/>
        </p:nvSpPr>
        <p:spPr>
          <a:xfrm>
            <a:off x="400722" y="3215920"/>
            <a:ext cx="526741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errar llave 11"/>
          <p:cNvSpPr/>
          <p:nvPr/>
        </p:nvSpPr>
        <p:spPr>
          <a:xfrm rot="5400000">
            <a:off x="3954042" y="1253523"/>
            <a:ext cx="564776" cy="7847257"/>
          </a:xfrm>
          <a:prstGeom prst="rightBrace">
            <a:avLst>
              <a:gd name="adj1" fmla="val 5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366681"/>
              </p:ext>
            </p:extLst>
          </p:nvPr>
        </p:nvGraphicFramePr>
        <p:xfrm>
          <a:off x="4552280" y="6098566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1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9701"/>
              </p:ext>
            </p:extLst>
          </p:nvPr>
        </p:nvGraphicFramePr>
        <p:xfrm>
          <a:off x="394449" y="6098566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15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 smtClean="0"/>
              <a:t>Implementar método </a:t>
            </a:r>
            <a:r>
              <a:rPr lang="es-AR" dirty="0" err="1" smtClean="0"/>
              <a:t>Partition</a:t>
            </a:r>
            <a:r>
              <a:rPr lang="es-AR" dirty="0" smtClean="0"/>
              <a:t>. Tiene que resolverse con complejidad espacial O(1)</a:t>
            </a:r>
          </a:p>
          <a:p>
            <a:pPr marL="0" indent="0">
              <a:buNone/>
            </a:pPr>
            <a:r>
              <a:rPr lang="es-AR" dirty="0" smtClean="0"/>
              <a:t>Es decir, en ese arreglo el </a:t>
            </a:r>
            <a:r>
              <a:rPr lang="es-AR" dirty="0" err="1" smtClean="0"/>
              <a:t>pivot</a:t>
            </a:r>
            <a:r>
              <a:rPr lang="es-AR" dirty="0" smtClean="0"/>
              <a:t> 34.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Lo mandamos al fondo y lo excluimos hasta saber a dónde va. Invocamos a </a:t>
            </a:r>
            <a:r>
              <a:rPr lang="es-AR" dirty="0" err="1" smtClean="0"/>
              <a:t>Partition</a:t>
            </a:r>
            <a:r>
              <a:rPr lang="es-AR" dirty="0" smtClean="0"/>
              <a:t> sin el último.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Al volver de la invocación del 0..7 los &lt;=34, del 8..12 los &gt;34 </a:t>
            </a: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3229702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52280" y="3229702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7" name="Table 4"/>
          <p:cNvGraphicFramePr>
            <a:graphicFrameLocks noGrp="1"/>
          </p:cNvGraphicFramePr>
          <p:nvPr>
            <p:extLst/>
          </p:nvPr>
        </p:nvGraphicFramePr>
        <p:xfrm>
          <a:off x="457200" y="4607607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8" name="Table 5"/>
          <p:cNvGraphicFramePr>
            <a:graphicFrameLocks noGrp="1"/>
          </p:cNvGraphicFramePr>
          <p:nvPr>
            <p:extLst/>
          </p:nvPr>
        </p:nvGraphicFramePr>
        <p:xfrm>
          <a:off x="4619959" y="4607607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9" name="Rounded Rectangle 6"/>
          <p:cNvSpPr/>
          <p:nvPr/>
        </p:nvSpPr>
        <p:spPr>
          <a:xfrm>
            <a:off x="8160059" y="4571048"/>
            <a:ext cx="526741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ounded Rectangle 6"/>
          <p:cNvSpPr/>
          <p:nvPr/>
        </p:nvSpPr>
        <p:spPr>
          <a:xfrm>
            <a:off x="400722" y="3215920"/>
            <a:ext cx="526741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errar llave 11"/>
          <p:cNvSpPr/>
          <p:nvPr/>
        </p:nvSpPr>
        <p:spPr>
          <a:xfrm rot="5400000">
            <a:off x="3954042" y="1253523"/>
            <a:ext cx="564776" cy="7847257"/>
          </a:xfrm>
          <a:prstGeom prst="rightBrace">
            <a:avLst>
              <a:gd name="adj1" fmla="val 5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5" name="Table 5"/>
          <p:cNvGraphicFramePr>
            <a:graphicFrameLocks noGrp="1"/>
          </p:cNvGraphicFramePr>
          <p:nvPr>
            <p:extLst/>
          </p:nvPr>
        </p:nvGraphicFramePr>
        <p:xfrm>
          <a:off x="4552280" y="6098566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cxnSp>
        <p:nvCxnSpPr>
          <p:cNvPr id="17" name="Conector recto de flecha 16"/>
          <p:cNvCxnSpPr/>
          <p:nvPr/>
        </p:nvCxnSpPr>
        <p:spPr>
          <a:xfrm flipV="1">
            <a:off x="5045751" y="6482898"/>
            <a:ext cx="295835" cy="38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5"/>
          <p:cNvGraphicFramePr>
            <a:graphicFrameLocks noGrp="1"/>
          </p:cNvGraphicFramePr>
          <p:nvPr>
            <p:extLst/>
          </p:nvPr>
        </p:nvGraphicFramePr>
        <p:xfrm>
          <a:off x="394449" y="6098566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5657948" y="6471882"/>
            <a:ext cx="341632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En pos=8 tendría que estar el 34</a:t>
            </a:r>
          </a:p>
        </p:txBody>
      </p:sp>
      <p:sp>
        <p:nvSpPr>
          <p:cNvPr id="20" name="Rounded Rectangle 6"/>
          <p:cNvSpPr/>
          <p:nvPr/>
        </p:nvSpPr>
        <p:spPr>
          <a:xfrm>
            <a:off x="8151094" y="6098566"/>
            <a:ext cx="526741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560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Implementarlo !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Posible solución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7377"/>
            <a:ext cx="62484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4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 smtClean="0"/>
              <a:t>Calculando Complejidad Temporal de </a:t>
            </a:r>
            <a:r>
              <a:rPr lang="es-AR" dirty="0" err="1" smtClean="0"/>
              <a:t>Quicksort</a:t>
            </a: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¿Cuál es el peor caso?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 </a:t>
            </a:r>
            <a:r>
              <a:rPr lang="en-US" dirty="0" smtClean="0"/>
              <a:t>???</a:t>
            </a:r>
            <a:endParaRPr lang="en-US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¿Se puede aplicar el Master </a:t>
            </a:r>
            <a:r>
              <a:rPr lang="es-AR" dirty="0" err="1" smtClean="0"/>
              <a:t>Theorem</a:t>
            </a:r>
            <a:r>
              <a:rPr lang="es-AR" dirty="0" smtClean="0"/>
              <a:t> para </a:t>
            </a:r>
            <a:r>
              <a:rPr lang="es-AR" dirty="0"/>
              <a:t>el peor caso</a:t>
            </a:r>
            <a:r>
              <a:rPr lang="es-AR" dirty="0" smtClean="0"/>
              <a:t>?</a:t>
            </a:r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 ???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3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dirty="0" smtClean="0"/>
              <a:t>Calculando Complejidad Temporal de </a:t>
            </a:r>
            <a:r>
              <a:rPr lang="es-AR" dirty="0" err="1" smtClean="0"/>
              <a:t>Quicksort</a:t>
            </a: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¿Cuál es el peor caso?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 </a:t>
            </a:r>
            <a:r>
              <a:rPr lang="en-US" dirty="0"/>
              <a:t>Que </a:t>
            </a:r>
            <a:r>
              <a:rPr lang="en-US" dirty="0" err="1"/>
              <a:t>esté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ordenado</a:t>
            </a:r>
            <a:r>
              <a:rPr lang="en-US" dirty="0"/>
              <a:t>!!!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¿Se puede aplicar el Master </a:t>
            </a:r>
            <a:r>
              <a:rPr lang="es-AR" dirty="0" err="1" smtClean="0"/>
              <a:t>Theorem</a:t>
            </a:r>
            <a:r>
              <a:rPr lang="es-AR" dirty="0" smtClean="0"/>
              <a:t> para </a:t>
            </a:r>
            <a:r>
              <a:rPr lang="es-AR" dirty="0"/>
              <a:t>el peor caso</a:t>
            </a:r>
            <a:r>
              <a:rPr lang="es-AR" dirty="0" smtClean="0"/>
              <a:t>?</a:t>
            </a:r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 </a:t>
            </a:r>
          </a:p>
          <a:p>
            <a:pPr marL="0" indent="0">
              <a:buNone/>
            </a:pPr>
            <a:r>
              <a:rPr lang="es-AR" dirty="0" smtClean="0"/>
              <a:t>No. Hay 2 invocaciones recursivas pero no en partes iguales.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Usemos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otra</a:t>
                </a:r>
                <a:r>
                  <a:rPr lang="en-US" dirty="0" smtClean="0"/>
                  <a:t> forma de </a:t>
                </a:r>
                <a:r>
                  <a:rPr lang="en-US" dirty="0" err="1" smtClean="0"/>
                  <a:t>calcular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complejidad</a:t>
                </a:r>
                <a:r>
                  <a:rPr lang="en-US" dirty="0" smtClean="0"/>
                  <a:t> temporal para el </a:t>
                </a:r>
                <a:r>
                  <a:rPr lang="en-US" dirty="0" err="1" smtClean="0"/>
                  <a:t>peor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caso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Times(N) =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= N + Times(N-1)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= N + (N-1) + Times(N-2)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= N + (N-1) + (N-2) + Times(N-3)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….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= N + (N-1) + (N-2) + …. + 3 + Times(2)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= </a:t>
                </a:r>
                <a:r>
                  <a:rPr lang="en-US" dirty="0"/>
                  <a:t>N + (N-1) + (N-2) + …. </a:t>
                </a:r>
                <a:r>
                  <a:rPr lang="en-US" dirty="0" smtClean="0"/>
                  <a:t>+ </a:t>
                </a:r>
                <a:r>
                  <a:rPr lang="en-US" dirty="0"/>
                  <a:t>3 </a:t>
                </a:r>
                <a:r>
                  <a:rPr lang="en-US" dirty="0" smtClean="0"/>
                  <a:t>+ 2 + Times(1)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/>
                  <a:t> = N + (N-1) + (N-2) + …. </a:t>
                </a:r>
                <a:r>
                  <a:rPr lang="en-US" dirty="0" smtClean="0"/>
                  <a:t>+ </a:t>
                </a:r>
                <a:r>
                  <a:rPr lang="en-US" dirty="0"/>
                  <a:t>3 + 2 + </a:t>
                </a:r>
                <a:r>
                  <a:rPr lang="en-US" dirty="0" smtClean="0"/>
                  <a:t>1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Rta</a:t>
                </a:r>
                <a:r>
                  <a:rPr lang="en-US" dirty="0"/>
                  <a:t>: </a:t>
                </a:r>
                <a:r>
                  <a:rPr lang="en-US" dirty="0" smtClean="0"/>
                  <a:t>Times(N)=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 o sea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b="-123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372291" y="5490459"/>
            <a:ext cx="8399417" cy="7933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372291" y="4292932"/>
            <a:ext cx="8399417" cy="1165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372291" y="3252507"/>
            <a:ext cx="8399417" cy="3396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372291" y="3636337"/>
            <a:ext cx="8399417" cy="3353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1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Usemos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otra</a:t>
                </a:r>
                <a:r>
                  <a:rPr lang="en-US" dirty="0" smtClean="0"/>
                  <a:t> forma de </a:t>
                </a:r>
                <a:r>
                  <a:rPr lang="en-US" dirty="0" err="1" smtClean="0"/>
                  <a:t>calcular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complejidad</a:t>
                </a:r>
                <a:r>
                  <a:rPr lang="en-US" dirty="0" smtClean="0"/>
                  <a:t> temporal para el </a:t>
                </a:r>
                <a:r>
                  <a:rPr lang="en-US" dirty="0" err="1" smtClean="0"/>
                  <a:t>peor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caso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Times(N) =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= N + Times(N-1)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= N + (N-1) + Times(N-2)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= N + (N-1) + (N-2) + Times(N-3)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….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= N + (N-1) + (N-2) + …. + 3 + Times(2)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= </a:t>
                </a:r>
                <a:r>
                  <a:rPr lang="en-US" dirty="0"/>
                  <a:t>N + (N-1) + (N-2) + …. </a:t>
                </a:r>
                <a:r>
                  <a:rPr lang="en-US" dirty="0" smtClean="0"/>
                  <a:t>+ </a:t>
                </a:r>
                <a:r>
                  <a:rPr lang="en-US" dirty="0"/>
                  <a:t>3 </a:t>
                </a:r>
                <a:r>
                  <a:rPr lang="en-US" dirty="0" smtClean="0"/>
                  <a:t>+ 2 + Times(1)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/>
                  <a:t> = N + (N-1) + (N-2) + …. </a:t>
                </a:r>
                <a:r>
                  <a:rPr lang="en-US" dirty="0" smtClean="0"/>
                  <a:t>+ </a:t>
                </a:r>
                <a:r>
                  <a:rPr lang="en-US" dirty="0"/>
                  <a:t>3 + 2 + </a:t>
                </a:r>
                <a:r>
                  <a:rPr lang="en-US" dirty="0" smtClean="0"/>
                  <a:t>1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Rta</a:t>
                </a:r>
                <a:r>
                  <a:rPr lang="en-US" dirty="0"/>
                  <a:t>: </a:t>
                </a:r>
                <a:r>
                  <a:rPr lang="en-US" dirty="0" smtClean="0"/>
                  <a:t>Times(N)=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 o sea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b="-123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372290" y="5547100"/>
            <a:ext cx="8399417" cy="7933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372291" y="4376192"/>
            <a:ext cx="8399417" cy="1165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372291" y="3636337"/>
            <a:ext cx="8399417" cy="3353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16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63" y="1888295"/>
            <a:ext cx="5553075" cy="2428875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4053432" y="2641332"/>
            <a:ext cx="3161211" cy="7491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Versión recursiva</a:t>
            </a:r>
            <a:endParaRPr lang="es-AR" dirty="0"/>
          </a:p>
        </p:txBody>
      </p:sp>
      <p:sp>
        <p:nvSpPr>
          <p:cNvPr id="7" name="Rectángulo redondeado 6"/>
          <p:cNvSpPr/>
          <p:nvPr/>
        </p:nvSpPr>
        <p:spPr>
          <a:xfrm>
            <a:off x="229689" y="5053464"/>
            <a:ext cx="3161211" cy="7491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Versión iterativa</a:t>
            </a:r>
            <a:endParaRPr lang="es-AR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4233864"/>
            <a:ext cx="52959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0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Usemos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otra</a:t>
                </a:r>
                <a:r>
                  <a:rPr lang="en-US" dirty="0" smtClean="0"/>
                  <a:t> forma de </a:t>
                </a:r>
                <a:r>
                  <a:rPr lang="en-US" dirty="0" err="1" smtClean="0"/>
                  <a:t>calcular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complejidad</a:t>
                </a:r>
                <a:r>
                  <a:rPr lang="en-US" dirty="0" smtClean="0"/>
                  <a:t> temporal para el </a:t>
                </a:r>
                <a:r>
                  <a:rPr lang="en-US" dirty="0" err="1" smtClean="0"/>
                  <a:t>peor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caso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Times(N) =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= N + Times(N-1)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= N + (N-1) + Times(N-2)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= N + (N-1) + (N-2) + Times(N-3)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….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= N + (N-1) + (N-2) + …. + 3 + Times(2)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= </a:t>
                </a:r>
                <a:r>
                  <a:rPr lang="en-US" dirty="0"/>
                  <a:t>N + (N-1) + (N-2) + …. </a:t>
                </a:r>
                <a:r>
                  <a:rPr lang="en-US" dirty="0" smtClean="0"/>
                  <a:t>+ </a:t>
                </a:r>
                <a:r>
                  <a:rPr lang="en-US" dirty="0"/>
                  <a:t>3 </a:t>
                </a:r>
                <a:r>
                  <a:rPr lang="en-US" dirty="0" smtClean="0"/>
                  <a:t>+ 2 + Times(1)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/>
                  <a:t> = N + (N-1) + (N-2) + …. </a:t>
                </a:r>
                <a:r>
                  <a:rPr lang="en-US" dirty="0" smtClean="0"/>
                  <a:t>+ </a:t>
                </a:r>
                <a:r>
                  <a:rPr lang="en-US" dirty="0"/>
                  <a:t>3 + 2 + </a:t>
                </a:r>
                <a:r>
                  <a:rPr lang="en-US" dirty="0" smtClean="0"/>
                  <a:t>1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Rta</a:t>
                </a:r>
                <a:r>
                  <a:rPr lang="en-US" dirty="0"/>
                  <a:t>: </a:t>
                </a:r>
                <a:r>
                  <a:rPr lang="en-US" dirty="0" smtClean="0"/>
                  <a:t>Times(N)=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 o sea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b="-123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372291" y="5477169"/>
            <a:ext cx="8399417" cy="7933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372291" y="4292932"/>
            <a:ext cx="8399417" cy="1165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24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Usemos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otra</a:t>
                </a:r>
                <a:r>
                  <a:rPr lang="en-US" dirty="0" smtClean="0"/>
                  <a:t> forma de </a:t>
                </a:r>
                <a:r>
                  <a:rPr lang="en-US" dirty="0" err="1" smtClean="0"/>
                  <a:t>calcular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complejidad</a:t>
                </a:r>
                <a:r>
                  <a:rPr lang="en-US" dirty="0" smtClean="0"/>
                  <a:t> temporal para el </a:t>
                </a:r>
                <a:r>
                  <a:rPr lang="en-US" dirty="0" err="1" smtClean="0"/>
                  <a:t>peor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caso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Times(N) =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= N + Times(N-1)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= N + (N-1) + Times(N-2)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= N + (N-1) + (N-2) + Times(N-3)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….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= N + (N-1) + (N-2) + …. + 3 + Times(2)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= </a:t>
                </a:r>
                <a:r>
                  <a:rPr lang="en-US" dirty="0"/>
                  <a:t>N + (N-1) + (N-2) + …. </a:t>
                </a:r>
                <a:r>
                  <a:rPr lang="en-US" dirty="0" smtClean="0"/>
                  <a:t>+ </a:t>
                </a:r>
                <a:r>
                  <a:rPr lang="en-US" dirty="0"/>
                  <a:t>3 </a:t>
                </a:r>
                <a:r>
                  <a:rPr lang="en-US" dirty="0" smtClean="0"/>
                  <a:t>+ 2 + Times(1)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/>
                  <a:t> = N + (N-1) + (N-2) + …. </a:t>
                </a:r>
                <a:r>
                  <a:rPr lang="en-US" dirty="0" smtClean="0"/>
                  <a:t>+ </a:t>
                </a:r>
                <a:r>
                  <a:rPr lang="en-US" dirty="0"/>
                  <a:t>3 + 2 + </a:t>
                </a:r>
                <a:r>
                  <a:rPr lang="en-US" dirty="0" smtClean="0"/>
                  <a:t>1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Rta</a:t>
                </a:r>
                <a:r>
                  <a:rPr lang="en-US" dirty="0"/>
                  <a:t>: </a:t>
                </a:r>
                <a:r>
                  <a:rPr lang="en-US" dirty="0" smtClean="0"/>
                  <a:t>Times(N)=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 o sea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b="-123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372291" y="5398791"/>
            <a:ext cx="8399417" cy="7933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7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Usemos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otra</a:t>
                </a:r>
                <a:r>
                  <a:rPr lang="en-US" dirty="0" smtClean="0"/>
                  <a:t> forma de </a:t>
                </a:r>
                <a:r>
                  <a:rPr lang="en-US" dirty="0" err="1" smtClean="0"/>
                  <a:t>calcular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complejidad</a:t>
                </a:r>
                <a:r>
                  <a:rPr lang="en-US" dirty="0" smtClean="0"/>
                  <a:t> temporal para el </a:t>
                </a:r>
                <a:r>
                  <a:rPr lang="en-US" dirty="0" err="1" smtClean="0"/>
                  <a:t>peor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caso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Times(N) =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= N + Times(N-1)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= N + (N-1) + Times(N-2)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= N + (N-1) + (N-2) + Times(N-3)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….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= N + (N-1) + (N-2) + …. + 3 + Times(2)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= </a:t>
                </a:r>
                <a:r>
                  <a:rPr lang="en-US" dirty="0"/>
                  <a:t>N + (N-1) + (N-2) + …. </a:t>
                </a:r>
                <a:r>
                  <a:rPr lang="en-US" dirty="0" smtClean="0"/>
                  <a:t>+ </a:t>
                </a:r>
                <a:r>
                  <a:rPr lang="en-US" dirty="0"/>
                  <a:t>3 </a:t>
                </a:r>
                <a:r>
                  <a:rPr lang="en-US" dirty="0" smtClean="0"/>
                  <a:t>+ 2 + Times(1)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/>
                  <a:t> = N + (N-1) + (N-2) + …. </a:t>
                </a:r>
                <a:r>
                  <a:rPr lang="en-US" dirty="0" smtClean="0"/>
                  <a:t>+ </a:t>
                </a:r>
                <a:r>
                  <a:rPr lang="en-US" dirty="0"/>
                  <a:t>3 + 2 + </a:t>
                </a:r>
                <a:r>
                  <a:rPr lang="en-US" dirty="0" smtClean="0"/>
                  <a:t>1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Rta</a:t>
                </a:r>
                <a:r>
                  <a:rPr lang="en-US" dirty="0"/>
                  <a:t>: </a:t>
                </a:r>
                <a:r>
                  <a:rPr lang="en-US" dirty="0" smtClean="0"/>
                  <a:t>Times(N)=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 smtClean="0"/>
                  <a:t>    </a:t>
                </a:r>
                <a:r>
                  <a:rPr lang="en-US" dirty="0"/>
                  <a:t> </a:t>
                </a:r>
                <a:r>
                  <a:rPr lang="en-US" dirty="0" smtClean="0"/>
                  <a:t>   o sea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b="-123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4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Quicksort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diseñado</a:t>
            </a:r>
            <a:r>
              <a:rPr lang="en-US" dirty="0"/>
              <a:t> para, </a:t>
            </a:r>
            <a:r>
              <a:rPr lang="en-US" dirty="0" err="1">
                <a:solidFill>
                  <a:schemeClr val="accent1"/>
                </a:solidFill>
              </a:rPr>
              <a:t>en</a:t>
            </a:r>
            <a:r>
              <a:rPr lang="en-US" dirty="0">
                <a:solidFill>
                  <a:schemeClr val="accent1"/>
                </a:solidFill>
              </a:rPr>
              <a:t> el </a:t>
            </a:r>
            <a:r>
              <a:rPr lang="en-US" dirty="0" err="1">
                <a:solidFill>
                  <a:schemeClr val="accent1"/>
                </a:solidFill>
              </a:rPr>
              <a:t>mejor</a:t>
            </a:r>
            <a:r>
              <a:rPr lang="en-US" dirty="0">
                <a:solidFill>
                  <a:schemeClr val="accent1"/>
                </a:solidFill>
              </a:rPr>
              <a:t> de </a:t>
            </a:r>
            <a:r>
              <a:rPr lang="en-US" dirty="0" err="1">
                <a:solidFill>
                  <a:schemeClr val="accent1"/>
                </a:solidFill>
              </a:rPr>
              <a:t>los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casos</a:t>
            </a:r>
            <a:r>
              <a:rPr lang="en-US" dirty="0"/>
              <a:t>,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listas</a:t>
            </a:r>
            <a:r>
              <a:rPr lang="en-US" dirty="0"/>
              <a:t> de </a:t>
            </a:r>
            <a:r>
              <a:rPr lang="en-US" dirty="0" err="1"/>
              <a:t>tamaño</a:t>
            </a:r>
            <a:r>
              <a:rPr lang="en-US" dirty="0"/>
              <a:t>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iteración</a:t>
            </a:r>
            <a:r>
              <a:rPr lang="en-US" dirty="0"/>
              <a:t>. Si </a:t>
            </a:r>
            <a:r>
              <a:rPr lang="en-US" dirty="0" err="1"/>
              <a:t>eso</a:t>
            </a:r>
            <a:r>
              <a:rPr lang="en-US" dirty="0"/>
              <a:t> se </a:t>
            </a:r>
            <a:r>
              <a:rPr lang="en-US" dirty="0" err="1" smtClean="0"/>
              <a:t>lograra</a:t>
            </a:r>
            <a:r>
              <a:rPr lang="en-US" dirty="0" smtClean="0"/>
              <a:t>, </a:t>
            </a:r>
            <a:r>
              <a:rPr lang="en-US" dirty="0" err="1"/>
              <a:t>entonces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La complejidad del algoritmo recursivo para mejor caso :</a:t>
            </a:r>
          </a:p>
          <a:p>
            <a:pPr marL="0" indent="0">
              <a:buNone/>
            </a:pPr>
            <a:r>
              <a:rPr lang="es-AR" dirty="0" smtClean="0"/>
              <a:t>	</a:t>
            </a:r>
            <a:endParaRPr lang="es-AR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604905" y="2642317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Times(N)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3604904" y="2642317"/>
            <a:ext cx="287427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Times(N)</a:t>
            </a:r>
            <a:r>
              <a:rPr lang="es-AR" sz="1600" dirty="0"/>
              <a:t>	</a:t>
            </a:r>
            <a:r>
              <a:rPr lang="es-AR" sz="1600" dirty="0" smtClean="0"/>
              <a:t>+ </a:t>
            </a:r>
            <a:r>
              <a:rPr lang="es-AR" sz="1600" dirty="0"/>
              <a:t>N</a:t>
            </a:r>
          </a:p>
          <a:p>
            <a:endParaRPr lang="es-AR" dirty="0" err="1" smtClean="0"/>
          </a:p>
        </p:txBody>
      </p:sp>
      <p:sp>
        <p:nvSpPr>
          <p:cNvPr id="16" name="Flecha abajo 15"/>
          <p:cNvSpPr/>
          <p:nvPr/>
        </p:nvSpPr>
        <p:spPr>
          <a:xfrm>
            <a:off x="3774529" y="3016731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7" name="Conector recto 16"/>
          <p:cNvCxnSpPr/>
          <p:nvPr/>
        </p:nvCxnSpPr>
        <p:spPr>
          <a:xfrm>
            <a:off x="3494053" y="2687034"/>
            <a:ext cx="1077947" cy="29891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462728" y="3460094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5005415" y="3437546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8" name="Rectángulo redondeado 7"/>
          <p:cNvSpPr/>
          <p:nvPr/>
        </p:nvSpPr>
        <p:spPr>
          <a:xfrm>
            <a:off x="1358537" y="3317177"/>
            <a:ext cx="5212080" cy="766700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635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462727" y="3460094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+    N/2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46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5005415" y="3437546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+    N/2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447065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2" name="CuadroTexto 11"/>
          <p:cNvSpPr txBox="1"/>
          <p:nvPr/>
        </p:nvSpPr>
        <p:spPr>
          <a:xfrm>
            <a:off x="2467732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9" name="CuadroTexto 18"/>
          <p:cNvSpPr txBox="1"/>
          <p:nvPr/>
        </p:nvSpPr>
        <p:spPr>
          <a:xfrm>
            <a:off x="4572000" y="4300038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21" name="CuadroTexto 20"/>
          <p:cNvSpPr txBox="1"/>
          <p:nvPr/>
        </p:nvSpPr>
        <p:spPr>
          <a:xfrm>
            <a:off x="6592667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cxnSp>
        <p:nvCxnSpPr>
          <p:cNvPr id="22" name="Conector recto 21"/>
          <p:cNvCxnSpPr/>
          <p:nvPr/>
        </p:nvCxnSpPr>
        <p:spPr>
          <a:xfrm>
            <a:off x="1462727" y="3504431"/>
            <a:ext cx="1117945" cy="26483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4911209" y="3493536"/>
            <a:ext cx="1215271" cy="251786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 abajo 23"/>
          <p:cNvSpPr/>
          <p:nvPr/>
        </p:nvSpPr>
        <p:spPr>
          <a:xfrm>
            <a:off x="1856144" y="388015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lecha abajo 24"/>
          <p:cNvSpPr/>
          <p:nvPr/>
        </p:nvSpPr>
        <p:spPr>
          <a:xfrm>
            <a:off x="5587662" y="384433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 redondeado 25"/>
          <p:cNvSpPr/>
          <p:nvPr/>
        </p:nvSpPr>
        <p:spPr>
          <a:xfrm>
            <a:off x="368049" y="4217307"/>
            <a:ext cx="3550808" cy="554794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 redondeado 26"/>
          <p:cNvSpPr/>
          <p:nvPr/>
        </p:nvSpPr>
        <p:spPr>
          <a:xfrm>
            <a:off x="4599048" y="4212145"/>
            <a:ext cx="3550808" cy="554794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CuadroTexto 27"/>
          <p:cNvSpPr txBox="1"/>
          <p:nvPr/>
        </p:nvSpPr>
        <p:spPr>
          <a:xfrm>
            <a:off x="3604904" y="2642317"/>
            <a:ext cx="287427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Times(N)</a:t>
            </a:r>
            <a:r>
              <a:rPr lang="es-AR" sz="1600" dirty="0"/>
              <a:t>	</a:t>
            </a:r>
            <a:r>
              <a:rPr lang="es-AR" sz="1600" dirty="0" smtClean="0"/>
              <a:t>+ </a:t>
            </a:r>
            <a:r>
              <a:rPr lang="es-AR" sz="1600" dirty="0"/>
              <a:t>N</a:t>
            </a:r>
          </a:p>
          <a:p>
            <a:endParaRPr lang="es-AR" dirty="0" err="1" smtClean="0"/>
          </a:p>
        </p:txBody>
      </p:sp>
      <p:sp>
        <p:nvSpPr>
          <p:cNvPr id="29" name="Flecha abajo 28"/>
          <p:cNvSpPr/>
          <p:nvPr/>
        </p:nvSpPr>
        <p:spPr>
          <a:xfrm>
            <a:off x="3774529" y="3016731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0" name="Conector recto 29"/>
          <p:cNvCxnSpPr/>
          <p:nvPr/>
        </p:nvCxnSpPr>
        <p:spPr>
          <a:xfrm>
            <a:off x="3494053" y="2687034"/>
            <a:ext cx="1077947" cy="29891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0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462727" y="3460094"/>
            <a:ext cx="225314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+    N/2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47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5005415" y="3437546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+    N/2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447065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2" name="CuadroTexto 11"/>
          <p:cNvSpPr txBox="1"/>
          <p:nvPr/>
        </p:nvSpPr>
        <p:spPr>
          <a:xfrm>
            <a:off x="2467732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9" name="CuadroTexto 18"/>
          <p:cNvSpPr txBox="1"/>
          <p:nvPr/>
        </p:nvSpPr>
        <p:spPr>
          <a:xfrm>
            <a:off x="4572000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21" name="CuadroTexto 20"/>
          <p:cNvSpPr txBox="1"/>
          <p:nvPr/>
        </p:nvSpPr>
        <p:spPr>
          <a:xfrm>
            <a:off x="6592667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cxnSp>
        <p:nvCxnSpPr>
          <p:cNvPr id="22" name="Conector recto 21"/>
          <p:cNvCxnSpPr/>
          <p:nvPr/>
        </p:nvCxnSpPr>
        <p:spPr>
          <a:xfrm>
            <a:off x="1462727" y="3504431"/>
            <a:ext cx="1117945" cy="24538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4911209" y="3493536"/>
            <a:ext cx="1215271" cy="25628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 abajo 23"/>
          <p:cNvSpPr/>
          <p:nvPr/>
        </p:nvSpPr>
        <p:spPr>
          <a:xfrm>
            <a:off x="1856144" y="388015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lecha abajo 24"/>
          <p:cNvSpPr/>
          <p:nvPr/>
        </p:nvSpPr>
        <p:spPr>
          <a:xfrm>
            <a:off x="5587662" y="384433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26"/>
          <p:cNvSpPr txBox="1"/>
          <p:nvPr/>
        </p:nvSpPr>
        <p:spPr>
          <a:xfrm>
            <a:off x="0" y="4946370"/>
            <a:ext cx="13778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  <a:endParaRPr lang="es-AR" sz="14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116401" y="4946370"/>
            <a:ext cx="14794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2315323" y="4945767"/>
            <a:ext cx="13778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  <a:endParaRPr lang="es-AR" sz="14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3431724" y="4945767"/>
            <a:ext cx="14794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4478895" y="4952652"/>
            <a:ext cx="13778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  <a:endParaRPr lang="es-AR" sz="14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5595296" y="4952652"/>
            <a:ext cx="14794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6720845" y="4952652"/>
            <a:ext cx="13778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  <a:endParaRPr lang="es-AR" sz="14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7837246" y="4952652"/>
            <a:ext cx="14794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</p:txBody>
      </p:sp>
      <p:sp>
        <p:nvSpPr>
          <p:cNvPr id="42" name="Flecha abajo 41"/>
          <p:cNvSpPr/>
          <p:nvPr/>
        </p:nvSpPr>
        <p:spPr>
          <a:xfrm>
            <a:off x="781245" y="4652206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Flecha abajo 42"/>
          <p:cNvSpPr/>
          <p:nvPr/>
        </p:nvSpPr>
        <p:spPr>
          <a:xfrm>
            <a:off x="2931042" y="4676808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Flecha abajo 43"/>
          <p:cNvSpPr/>
          <p:nvPr/>
        </p:nvSpPr>
        <p:spPr>
          <a:xfrm>
            <a:off x="5078561" y="4634099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Flecha abajo 44"/>
          <p:cNvSpPr/>
          <p:nvPr/>
        </p:nvSpPr>
        <p:spPr>
          <a:xfrm>
            <a:off x="7180056" y="4615145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Rectángulo redondeado 45"/>
          <p:cNvSpPr/>
          <p:nvPr/>
        </p:nvSpPr>
        <p:spPr>
          <a:xfrm>
            <a:off x="16335" y="4915591"/>
            <a:ext cx="2195300" cy="554794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Rectángulo redondeado 46"/>
          <p:cNvSpPr/>
          <p:nvPr/>
        </p:nvSpPr>
        <p:spPr>
          <a:xfrm>
            <a:off x="2270683" y="4915591"/>
            <a:ext cx="2195300" cy="554794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Rectángulo redondeado 47"/>
          <p:cNvSpPr/>
          <p:nvPr/>
        </p:nvSpPr>
        <p:spPr>
          <a:xfrm>
            <a:off x="4531444" y="4879426"/>
            <a:ext cx="2195300" cy="554794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ectángulo redondeado 48"/>
          <p:cNvSpPr/>
          <p:nvPr/>
        </p:nvSpPr>
        <p:spPr>
          <a:xfrm>
            <a:off x="6763695" y="4879426"/>
            <a:ext cx="2195300" cy="554794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0" name="Conector recto 49"/>
          <p:cNvCxnSpPr/>
          <p:nvPr/>
        </p:nvCxnSpPr>
        <p:spPr>
          <a:xfrm>
            <a:off x="378849" y="4348192"/>
            <a:ext cx="1205154" cy="28590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413581" y="4348192"/>
            <a:ext cx="1191089" cy="30401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4539613" y="4308375"/>
            <a:ext cx="1158667" cy="32572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6643881" y="4288663"/>
            <a:ext cx="1075066" cy="3191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3604904" y="2642317"/>
            <a:ext cx="287427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Times(N)</a:t>
            </a:r>
            <a:r>
              <a:rPr lang="es-AR" sz="1600" dirty="0"/>
              <a:t>	</a:t>
            </a:r>
            <a:r>
              <a:rPr lang="es-AR" sz="1600" dirty="0" smtClean="0"/>
              <a:t>+ </a:t>
            </a:r>
            <a:r>
              <a:rPr lang="es-AR" sz="1600" dirty="0"/>
              <a:t>N</a:t>
            </a:r>
          </a:p>
          <a:p>
            <a:endParaRPr lang="es-AR" dirty="0" err="1" smtClean="0"/>
          </a:p>
        </p:txBody>
      </p:sp>
      <p:sp>
        <p:nvSpPr>
          <p:cNvPr id="56" name="Flecha abajo 55"/>
          <p:cNvSpPr/>
          <p:nvPr/>
        </p:nvSpPr>
        <p:spPr>
          <a:xfrm>
            <a:off x="3774529" y="3016731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7" name="Conector recto 56"/>
          <p:cNvCxnSpPr/>
          <p:nvPr/>
        </p:nvCxnSpPr>
        <p:spPr>
          <a:xfrm>
            <a:off x="3494053" y="2687034"/>
            <a:ext cx="1077947" cy="29891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50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462728" y="3460094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+    N/2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48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5005415" y="3437546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+    N/2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447065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2" name="CuadroTexto 11"/>
          <p:cNvSpPr txBox="1"/>
          <p:nvPr/>
        </p:nvSpPr>
        <p:spPr>
          <a:xfrm>
            <a:off x="2467732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9" name="CuadroTexto 18"/>
          <p:cNvSpPr txBox="1"/>
          <p:nvPr/>
        </p:nvSpPr>
        <p:spPr>
          <a:xfrm>
            <a:off x="4572000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21" name="CuadroTexto 20"/>
          <p:cNvSpPr txBox="1"/>
          <p:nvPr/>
        </p:nvSpPr>
        <p:spPr>
          <a:xfrm>
            <a:off x="6592667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cxnSp>
        <p:nvCxnSpPr>
          <p:cNvPr id="22" name="Conector recto 21"/>
          <p:cNvCxnSpPr/>
          <p:nvPr/>
        </p:nvCxnSpPr>
        <p:spPr>
          <a:xfrm>
            <a:off x="1462727" y="3504431"/>
            <a:ext cx="1117945" cy="24538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4911209" y="3493536"/>
            <a:ext cx="1287420" cy="25628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 abajo 23"/>
          <p:cNvSpPr/>
          <p:nvPr/>
        </p:nvSpPr>
        <p:spPr>
          <a:xfrm>
            <a:off x="1856144" y="388015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lecha abajo 24"/>
          <p:cNvSpPr/>
          <p:nvPr/>
        </p:nvSpPr>
        <p:spPr>
          <a:xfrm>
            <a:off x="5587662" y="384433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26"/>
          <p:cNvSpPr txBox="1"/>
          <p:nvPr/>
        </p:nvSpPr>
        <p:spPr>
          <a:xfrm>
            <a:off x="0" y="494637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116401" y="494637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sp>
        <p:nvSpPr>
          <p:cNvPr id="42" name="Flecha abajo 41"/>
          <p:cNvSpPr/>
          <p:nvPr/>
        </p:nvSpPr>
        <p:spPr>
          <a:xfrm>
            <a:off x="781245" y="4652206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Flecha abajo 42"/>
          <p:cNvSpPr/>
          <p:nvPr/>
        </p:nvSpPr>
        <p:spPr>
          <a:xfrm>
            <a:off x="2931042" y="4676808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Flecha abajo 43"/>
          <p:cNvSpPr/>
          <p:nvPr/>
        </p:nvSpPr>
        <p:spPr>
          <a:xfrm>
            <a:off x="5078561" y="4634099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Flecha abajo 44"/>
          <p:cNvSpPr/>
          <p:nvPr/>
        </p:nvSpPr>
        <p:spPr>
          <a:xfrm>
            <a:off x="7180056" y="4615145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0" name="Conector recto 49"/>
          <p:cNvCxnSpPr/>
          <p:nvPr/>
        </p:nvCxnSpPr>
        <p:spPr>
          <a:xfrm>
            <a:off x="378849" y="4348192"/>
            <a:ext cx="1205154" cy="28590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413581" y="4348192"/>
            <a:ext cx="1191089" cy="30401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4539613" y="4308375"/>
            <a:ext cx="1158667" cy="32572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6643881" y="4288663"/>
            <a:ext cx="1075066" cy="3191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457200" y="1984656"/>
            <a:ext cx="19463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¿</a:t>
            </a:r>
            <a:r>
              <a:rPr lang="es-AR" dirty="0" smtClean="0"/>
              <a:t>Cuántas veces?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66196" y="6159164"/>
            <a:ext cx="88657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Times(1</a:t>
            </a:r>
            <a:r>
              <a:rPr lang="es-AR" sz="1400" dirty="0"/>
              <a:t>) Times(1) </a:t>
            </a:r>
            <a:r>
              <a:rPr lang="es-AR" sz="1400" dirty="0" smtClean="0"/>
              <a:t> ……………. </a:t>
            </a:r>
            <a:r>
              <a:rPr lang="es-AR" sz="1600" dirty="0"/>
              <a:t>Times(1) Times(1) </a:t>
            </a:r>
            <a:r>
              <a:rPr lang="es-AR" sz="1600" dirty="0" smtClean="0"/>
              <a:t> </a:t>
            </a:r>
            <a:r>
              <a:rPr lang="es-AR" dirty="0" smtClean="0"/>
              <a:t>……….   …………. ….       …  </a:t>
            </a:r>
            <a:r>
              <a:rPr lang="es-AR" sz="1400" dirty="0" smtClean="0"/>
              <a:t>Times(1</a:t>
            </a:r>
            <a:r>
              <a:rPr lang="es-AR" sz="1400" dirty="0"/>
              <a:t>) </a:t>
            </a:r>
            <a:r>
              <a:rPr lang="es-AR" sz="1400" dirty="0" smtClean="0"/>
              <a:t>Times(1) 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57" name="CuadroTexto 56"/>
          <p:cNvSpPr txBox="1"/>
          <p:nvPr/>
        </p:nvSpPr>
        <p:spPr>
          <a:xfrm>
            <a:off x="161365" y="5535397"/>
            <a:ext cx="8633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………</a:t>
            </a:r>
            <a:r>
              <a:rPr lang="es-AR" dirty="0"/>
              <a:t> </a:t>
            </a:r>
            <a:r>
              <a:rPr lang="es-AR" dirty="0" smtClean="0"/>
              <a:t>   …………… …………. ………. ………. …………. ………. …….  ………..</a:t>
            </a:r>
            <a:endParaRPr lang="es-AR" dirty="0"/>
          </a:p>
        </p:txBody>
      </p:sp>
      <p:cxnSp>
        <p:nvCxnSpPr>
          <p:cNvPr id="58" name="Conector recto 57"/>
          <p:cNvCxnSpPr/>
          <p:nvPr/>
        </p:nvCxnSpPr>
        <p:spPr>
          <a:xfrm>
            <a:off x="64223" y="495670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echa abajo 58"/>
          <p:cNvSpPr/>
          <p:nvPr/>
        </p:nvSpPr>
        <p:spPr>
          <a:xfrm>
            <a:off x="0" y="545060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Flecha abajo 60"/>
          <p:cNvSpPr/>
          <p:nvPr/>
        </p:nvSpPr>
        <p:spPr>
          <a:xfrm>
            <a:off x="458516" y="546959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2" name="Conector recto 61"/>
          <p:cNvCxnSpPr/>
          <p:nvPr/>
        </p:nvCxnSpPr>
        <p:spPr>
          <a:xfrm>
            <a:off x="1236493" y="4962262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echa abajo 62"/>
          <p:cNvSpPr/>
          <p:nvPr/>
        </p:nvSpPr>
        <p:spPr>
          <a:xfrm>
            <a:off x="1229481" y="545669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Flecha abajo 63"/>
          <p:cNvSpPr/>
          <p:nvPr/>
        </p:nvSpPr>
        <p:spPr>
          <a:xfrm>
            <a:off x="1687997" y="547568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Flecha abajo 65"/>
          <p:cNvSpPr/>
          <p:nvPr/>
        </p:nvSpPr>
        <p:spPr>
          <a:xfrm>
            <a:off x="2315392" y="546796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Flecha abajo 66"/>
          <p:cNvSpPr/>
          <p:nvPr/>
        </p:nvSpPr>
        <p:spPr>
          <a:xfrm>
            <a:off x="2773908" y="548695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8" name="Conector recto 67"/>
          <p:cNvCxnSpPr/>
          <p:nvPr/>
        </p:nvCxnSpPr>
        <p:spPr>
          <a:xfrm>
            <a:off x="3551885" y="4979623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echa abajo 68"/>
          <p:cNvSpPr/>
          <p:nvPr/>
        </p:nvSpPr>
        <p:spPr>
          <a:xfrm>
            <a:off x="3544873" y="547405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Flecha abajo 69"/>
          <p:cNvSpPr/>
          <p:nvPr/>
        </p:nvSpPr>
        <p:spPr>
          <a:xfrm>
            <a:off x="4003389" y="549304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Flecha abajo 71"/>
          <p:cNvSpPr/>
          <p:nvPr/>
        </p:nvSpPr>
        <p:spPr>
          <a:xfrm>
            <a:off x="4590299" y="545473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Flecha abajo 72"/>
          <p:cNvSpPr/>
          <p:nvPr/>
        </p:nvSpPr>
        <p:spPr>
          <a:xfrm>
            <a:off x="5048815" y="547372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4" name="Conector recto 73"/>
          <p:cNvCxnSpPr/>
          <p:nvPr/>
        </p:nvCxnSpPr>
        <p:spPr>
          <a:xfrm>
            <a:off x="5880580" y="4966400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echa abajo 74"/>
          <p:cNvSpPr/>
          <p:nvPr/>
        </p:nvSpPr>
        <p:spPr>
          <a:xfrm>
            <a:off x="5819780" y="546082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Flecha abajo 75"/>
          <p:cNvSpPr/>
          <p:nvPr/>
        </p:nvSpPr>
        <p:spPr>
          <a:xfrm>
            <a:off x="6278296" y="547981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Flecha abajo 77"/>
          <p:cNvSpPr/>
          <p:nvPr/>
        </p:nvSpPr>
        <p:spPr>
          <a:xfrm>
            <a:off x="6861777" y="548137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Flecha abajo 78"/>
          <p:cNvSpPr/>
          <p:nvPr/>
        </p:nvSpPr>
        <p:spPr>
          <a:xfrm>
            <a:off x="7320293" y="550036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0" name="Conector recto 79"/>
          <p:cNvCxnSpPr/>
          <p:nvPr/>
        </p:nvCxnSpPr>
        <p:spPr>
          <a:xfrm>
            <a:off x="8098270" y="499304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echa abajo 80"/>
          <p:cNvSpPr/>
          <p:nvPr/>
        </p:nvSpPr>
        <p:spPr>
          <a:xfrm>
            <a:off x="8091258" y="548746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Flecha abajo 81"/>
          <p:cNvSpPr/>
          <p:nvPr/>
        </p:nvSpPr>
        <p:spPr>
          <a:xfrm>
            <a:off x="8549774" y="550645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CuadroTexto 82"/>
          <p:cNvSpPr txBox="1"/>
          <p:nvPr/>
        </p:nvSpPr>
        <p:spPr>
          <a:xfrm>
            <a:off x="2317374" y="4937406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3433775" y="4937406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cxnSp>
        <p:nvCxnSpPr>
          <p:cNvPr id="85" name="Conector recto 84"/>
          <p:cNvCxnSpPr/>
          <p:nvPr/>
        </p:nvCxnSpPr>
        <p:spPr>
          <a:xfrm>
            <a:off x="2381597" y="4947737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563036" y="496430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5679437" y="496430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cxnSp>
        <p:nvCxnSpPr>
          <p:cNvPr id="88" name="Conector recto 87"/>
          <p:cNvCxnSpPr/>
          <p:nvPr/>
        </p:nvCxnSpPr>
        <p:spPr>
          <a:xfrm>
            <a:off x="4627259" y="497463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6849039" y="496430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7965440" y="496430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cxnSp>
        <p:nvCxnSpPr>
          <p:cNvPr id="91" name="Conector recto 90"/>
          <p:cNvCxnSpPr/>
          <p:nvPr/>
        </p:nvCxnSpPr>
        <p:spPr>
          <a:xfrm>
            <a:off x="6913262" y="497463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3604904" y="2642317"/>
            <a:ext cx="287427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Times(N)</a:t>
            </a:r>
            <a:r>
              <a:rPr lang="es-AR" sz="1600" dirty="0"/>
              <a:t>	</a:t>
            </a:r>
            <a:r>
              <a:rPr lang="es-AR" sz="1600" dirty="0" smtClean="0"/>
              <a:t>+ </a:t>
            </a:r>
            <a:r>
              <a:rPr lang="es-AR" sz="1600" dirty="0"/>
              <a:t>N</a:t>
            </a:r>
          </a:p>
          <a:p>
            <a:endParaRPr lang="es-AR" dirty="0" err="1" smtClean="0"/>
          </a:p>
        </p:txBody>
      </p:sp>
      <p:sp>
        <p:nvSpPr>
          <p:cNvPr id="93" name="Flecha abajo 92"/>
          <p:cNvSpPr/>
          <p:nvPr/>
        </p:nvSpPr>
        <p:spPr>
          <a:xfrm>
            <a:off x="3774529" y="3016731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4" name="Conector recto 93"/>
          <p:cNvCxnSpPr/>
          <p:nvPr/>
        </p:nvCxnSpPr>
        <p:spPr>
          <a:xfrm>
            <a:off x="3494053" y="2687034"/>
            <a:ext cx="1077947" cy="29891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0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462728" y="3460094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+    N/2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49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5005415" y="3437546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+    N/2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447065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2" name="CuadroTexto 11"/>
          <p:cNvSpPr txBox="1"/>
          <p:nvPr/>
        </p:nvSpPr>
        <p:spPr>
          <a:xfrm>
            <a:off x="2467732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9" name="CuadroTexto 18"/>
          <p:cNvSpPr txBox="1"/>
          <p:nvPr/>
        </p:nvSpPr>
        <p:spPr>
          <a:xfrm>
            <a:off x="4572000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21" name="CuadroTexto 20"/>
          <p:cNvSpPr txBox="1"/>
          <p:nvPr/>
        </p:nvSpPr>
        <p:spPr>
          <a:xfrm>
            <a:off x="6592667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cxnSp>
        <p:nvCxnSpPr>
          <p:cNvPr id="22" name="Conector recto 21"/>
          <p:cNvCxnSpPr/>
          <p:nvPr/>
        </p:nvCxnSpPr>
        <p:spPr>
          <a:xfrm>
            <a:off x="1462727" y="3504431"/>
            <a:ext cx="1117945" cy="24538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4911209" y="3493536"/>
            <a:ext cx="1287420" cy="25628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 abajo 23"/>
          <p:cNvSpPr/>
          <p:nvPr/>
        </p:nvSpPr>
        <p:spPr>
          <a:xfrm>
            <a:off x="1856144" y="388015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lecha abajo 24"/>
          <p:cNvSpPr/>
          <p:nvPr/>
        </p:nvSpPr>
        <p:spPr>
          <a:xfrm>
            <a:off x="5587662" y="384433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26"/>
          <p:cNvSpPr txBox="1"/>
          <p:nvPr/>
        </p:nvSpPr>
        <p:spPr>
          <a:xfrm>
            <a:off x="0" y="494637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116401" y="494637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sp>
        <p:nvSpPr>
          <p:cNvPr id="42" name="Flecha abajo 41"/>
          <p:cNvSpPr/>
          <p:nvPr/>
        </p:nvSpPr>
        <p:spPr>
          <a:xfrm>
            <a:off x="781245" y="4652206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Flecha abajo 42"/>
          <p:cNvSpPr/>
          <p:nvPr/>
        </p:nvSpPr>
        <p:spPr>
          <a:xfrm>
            <a:off x="2931042" y="4676808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Flecha abajo 43"/>
          <p:cNvSpPr/>
          <p:nvPr/>
        </p:nvSpPr>
        <p:spPr>
          <a:xfrm>
            <a:off x="5078561" y="4634099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Flecha abajo 44"/>
          <p:cNvSpPr/>
          <p:nvPr/>
        </p:nvSpPr>
        <p:spPr>
          <a:xfrm>
            <a:off x="7180056" y="4615145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0" name="Conector recto 49"/>
          <p:cNvCxnSpPr/>
          <p:nvPr/>
        </p:nvCxnSpPr>
        <p:spPr>
          <a:xfrm>
            <a:off x="378849" y="4348192"/>
            <a:ext cx="1205154" cy="28590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413581" y="4348192"/>
            <a:ext cx="1191089" cy="30401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4539613" y="4308375"/>
            <a:ext cx="1158667" cy="32572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6643881" y="4288663"/>
            <a:ext cx="1075066" cy="3191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457200" y="1984656"/>
            <a:ext cx="19463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¿</a:t>
            </a:r>
            <a:r>
              <a:rPr lang="es-AR" dirty="0" smtClean="0"/>
              <a:t>Cuántas veces?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/>
              <p:cNvSpPr txBox="1"/>
              <p:nvPr/>
            </p:nvSpPr>
            <p:spPr>
              <a:xfrm>
                <a:off x="5206331" y="1850611"/>
                <a:ext cx="3937670" cy="147732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/>
                  <a:t>Rta: termina en el paso s </a:t>
                </a:r>
              </a:p>
              <a:p>
                <a:r>
                  <a:rPr lang="es-AR" dirty="0" smtClean="0"/>
                  <a:t>donde Times(1) es Times(N/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s-A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dirty="0" smtClean="0"/>
              </a:p>
              <a:p>
                <a:r>
                  <a:rPr lang="es-AR" dirty="0"/>
                  <a:t>o sea 1 = 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s-AR" dirty="0" smtClean="0"/>
                  <a:t>  </a:t>
                </a:r>
              </a:p>
              <a:p>
                <a:r>
                  <a:rPr lang="es-AR" dirty="0">
                    <a:solidFill>
                      <a:schemeClr val="accent1"/>
                    </a:solidFill>
                  </a:rPr>
                  <a:t>L</a:t>
                </a:r>
                <a:r>
                  <a:rPr lang="es-AR" dirty="0" smtClean="0">
                    <a:solidFill>
                      <a:schemeClr val="accent1"/>
                    </a:solidFill>
                  </a:rPr>
                  <a:t>a </a:t>
                </a:r>
                <a:r>
                  <a:rPr lang="es-AR" dirty="0">
                    <a:solidFill>
                      <a:schemeClr val="accent1"/>
                    </a:solidFill>
                  </a:rPr>
                  <a:t>cantidad de </a:t>
                </a:r>
                <a:r>
                  <a:rPr lang="es-AR" dirty="0" err="1">
                    <a:solidFill>
                      <a:schemeClr val="accent1"/>
                    </a:solidFill>
                  </a:rPr>
                  <a:t>steps</a:t>
                </a:r>
                <a:r>
                  <a:rPr lang="es-AR" dirty="0">
                    <a:solidFill>
                      <a:schemeClr val="accent1"/>
                    </a:solidFill>
                  </a:rPr>
                  <a:t> realizados  s 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A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s-A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s-AR" dirty="0" smtClean="0"/>
              </a:p>
            </p:txBody>
          </p:sp>
        </mc:Choice>
        <mc:Fallback xmlns="">
          <p:sp>
            <p:nvSpPr>
              <p:cNvPr id="55" name="Cuadro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331" y="1850611"/>
                <a:ext cx="3937670" cy="1477328"/>
              </a:xfrm>
              <a:prstGeom prst="rect">
                <a:avLst/>
              </a:prstGeom>
              <a:blipFill>
                <a:blip r:embed="rId2"/>
                <a:stretch>
                  <a:fillRect l="-1080" t="-2049" b="-2049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uadroTexto 55"/>
          <p:cNvSpPr txBox="1"/>
          <p:nvPr/>
        </p:nvSpPr>
        <p:spPr>
          <a:xfrm>
            <a:off x="66196" y="6159164"/>
            <a:ext cx="88657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Times(1</a:t>
            </a:r>
            <a:r>
              <a:rPr lang="es-AR" sz="1400" dirty="0"/>
              <a:t>) Times(1) </a:t>
            </a:r>
            <a:r>
              <a:rPr lang="es-AR" sz="1400" dirty="0" smtClean="0"/>
              <a:t> ……………. </a:t>
            </a:r>
            <a:r>
              <a:rPr lang="es-AR" sz="1600" dirty="0"/>
              <a:t>Times(1) Times(1) </a:t>
            </a:r>
            <a:r>
              <a:rPr lang="es-AR" sz="1600" dirty="0" smtClean="0"/>
              <a:t> </a:t>
            </a:r>
            <a:r>
              <a:rPr lang="es-AR" dirty="0" smtClean="0"/>
              <a:t>……….   …………. ….       …  </a:t>
            </a:r>
            <a:r>
              <a:rPr lang="es-AR" sz="1400" dirty="0" smtClean="0"/>
              <a:t>Times(1</a:t>
            </a:r>
            <a:r>
              <a:rPr lang="es-AR" sz="1400" dirty="0"/>
              <a:t>) </a:t>
            </a:r>
            <a:r>
              <a:rPr lang="es-AR" sz="1400" dirty="0" smtClean="0"/>
              <a:t>Times(1) 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57" name="CuadroTexto 56"/>
          <p:cNvSpPr txBox="1"/>
          <p:nvPr/>
        </p:nvSpPr>
        <p:spPr>
          <a:xfrm>
            <a:off x="161365" y="5535397"/>
            <a:ext cx="8633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………</a:t>
            </a:r>
            <a:r>
              <a:rPr lang="es-AR" dirty="0"/>
              <a:t> </a:t>
            </a:r>
            <a:r>
              <a:rPr lang="es-AR" dirty="0" smtClean="0"/>
              <a:t>   …………… …………. ………. ………. …………. ………. …….  ………..</a:t>
            </a:r>
            <a:endParaRPr lang="es-AR" dirty="0"/>
          </a:p>
        </p:txBody>
      </p:sp>
      <p:cxnSp>
        <p:nvCxnSpPr>
          <p:cNvPr id="58" name="Conector recto 57"/>
          <p:cNvCxnSpPr/>
          <p:nvPr/>
        </p:nvCxnSpPr>
        <p:spPr>
          <a:xfrm>
            <a:off x="64223" y="495670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echa abajo 58"/>
          <p:cNvSpPr/>
          <p:nvPr/>
        </p:nvSpPr>
        <p:spPr>
          <a:xfrm>
            <a:off x="0" y="545060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Flecha abajo 60"/>
          <p:cNvSpPr/>
          <p:nvPr/>
        </p:nvSpPr>
        <p:spPr>
          <a:xfrm>
            <a:off x="458516" y="546959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2" name="Conector recto 61"/>
          <p:cNvCxnSpPr/>
          <p:nvPr/>
        </p:nvCxnSpPr>
        <p:spPr>
          <a:xfrm>
            <a:off x="1236493" y="4962262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echa abajo 62"/>
          <p:cNvSpPr/>
          <p:nvPr/>
        </p:nvSpPr>
        <p:spPr>
          <a:xfrm>
            <a:off x="1229481" y="545669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Flecha abajo 63"/>
          <p:cNvSpPr/>
          <p:nvPr/>
        </p:nvSpPr>
        <p:spPr>
          <a:xfrm>
            <a:off x="1687997" y="547568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Flecha abajo 65"/>
          <p:cNvSpPr/>
          <p:nvPr/>
        </p:nvSpPr>
        <p:spPr>
          <a:xfrm>
            <a:off x="2315392" y="546796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Flecha abajo 66"/>
          <p:cNvSpPr/>
          <p:nvPr/>
        </p:nvSpPr>
        <p:spPr>
          <a:xfrm>
            <a:off x="2773908" y="548695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8" name="Conector recto 67"/>
          <p:cNvCxnSpPr/>
          <p:nvPr/>
        </p:nvCxnSpPr>
        <p:spPr>
          <a:xfrm>
            <a:off x="3551885" y="4979623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echa abajo 68"/>
          <p:cNvSpPr/>
          <p:nvPr/>
        </p:nvSpPr>
        <p:spPr>
          <a:xfrm>
            <a:off x="3544873" y="547405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Flecha abajo 69"/>
          <p:cNvSpPr/>
          <p:nvPr/>
        </p:nvSpPr>
        <p:spPr>
          <a:xfrm>
            <a:off x="4003389" y="549304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Flecha abajo 71"/>
          <p:cNvSpPr/>
          <p:nvPr/>
        </p:nvSpPr>
        <p:spPr>
          <a:xfrm>
            <a:off x="4590299" y="545473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Flecha abajo 72"/>
          <p:cNvSpPr/>
          <p:nvPr/>
        </p:nvSpPr>
        <p:spPr>
          <a:xfrm>
            <a:off x="5048815" y="547372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4" name="Conector recto 73"/>
          <p:cNvCxnSpPr/>
          <p:nvPr/>
        </p:nvCxnSpPr>
        <p:spPr>
          <a:xfrm>
            <a:off x="5880580" y="4966400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echa abajo 74"/>
          <p:cNvSpPr/>
          <p:nvPr/>
        </p:nvSpPr>
        <p:spPr>
          <a:xfrm>
            <a:off x="5819780" y="546082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Flecha abajo 75"/>
          <p:cNvSpPr/>
          <p:nvPr/>
        </p:nvSpPr>
        <p:spPr>
          <a:xfrm>
            <a:off x="6278296" y="547981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Flecha abajo 77"/>
          <p:cNvSpPr/>
          <p:nvPr/>
        </p:nvSpPr>
        <p:spPr>
          <a:xfrm>
            <a:off x="6861777" y="548137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Flecha abajo 78"/>
          <p:cNvSpPr/>
          <p:nvPr/>
        </p:nvSpPr>
        <p:spPr>
          <a:xfrm>
            <a:off x="7320293" y="550036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0" name="Conector recto 79"/>
          <p:cNvCxnSpPr/>
          <p:nvPr/>
        </p:nvCxnSpPr>
        <p:spPr>
          <a:xfrm>
            <a:off x="8098270" y="499304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echa abajo 80"/>
          <p:cNvSpPr/>
          <p:nvPr/>
        </p:nvSpPr>
        <p:spPr>
          <a:xfrm>
            <a:off x="8091258" y="548746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Flecha abajo 81"/>
          <p:cNvSpPr/>
          <p:nvPr/>
        </p:nvSpPr>
        <p:spPr>
          <a:xfrm>
            <a:off x="8549774" y="550645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CuadroTexto 82"/>
          <p:cNvSpPr txBox="1"/>
          <p:nvPr/>
        </p:nvSpPr>
        <p:spPr>
          <a:xfrm>
            <a:off x="2317374" y="4937406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3433775" y="4937406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cxnSp>
        <p:nvCxnSpPr>
          <p:cNvPr id="85" name="Conector recto 84"/>
          <p:cNvCxnSpPr/>
          <p:nvPr/>
        </p:nvCxnSpPr>
        <p:spPr>
          <a:xfrm>
            <a:off x="2381597" y="4947737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563036" y="496430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5679437" y="496430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cxnSp>
        <p:nvCxnSpPr>
          <p:cNvPr id="88" name="Conector recto 87"/>
          <p:cNvCxnSpPr/>
          <p:nvPr/>
        </p:nvCxnSpPr>
        <p:spPr>
          <a:xfrm>
            <a:off x="4627259" y="497463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6849039" y="496430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7965440" y="496430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cxnSp>
        <p:nvCxnSpPr>
          <p:cNvPr id="91" name="Conector recto 90"/>
          <p:cNvCxnSpPr/>
          <p:nvPr/>
        </p:nvCxnSpPr>
        <p:spPr>
          <a:xfrm>
            <a:off x="6913262" y="497463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3604904" y="2642317"/>
            <a:ext cx="287427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Times(N)</a:t>
            </a:r>
            <a:r>
              <a:rPr lang="es-AR" sz="1600" dirty="0"/>
              <a:t>	</a:t>
            </a:r>
            <a:r>
              <a:rPr lang="es-AR" sz="1600" dirty="0" smtClean="0"/>
              <a:t>+ </a:t>
            </a:r>
            <a:r>
              <a:rPr lang="es-AR" sz="1600" dirty="0"/>
              <a:t>N</a:t>
            </a:r>
          </a:p>
          <a:p>
            <a:endParaRPr lang="es-AR" dirty="0" err="1" smtClean="0"/>
          </a:p>
        </p:txBody>
      </p:sp>
      <p:sp>
        <p:nvSpPr>
          <p:cNvPr id="93" name="Flecha abajo 92"/>
          <p:cNvSpPr/>
          <p:nvPr/>
        </p:nvSpPr>
        <p:spPr>
          <a:xfrm>
            <a:off x="3774529" y="3016731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4" name="Conector recto 93"/>
          <p:cNvCxnSpPr/>
          <p:nvPr/>
        </p:nvCxnSpPr>
        <p:spPr>
          <a:xfrm>
            <a:off x="3494053" y="2687034"/>
            <a:ext cx="1077947" cy="29891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2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¿Cuál es la complejidad temporal de la versión iterativa de búsqueda binaria?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???</a:t>
            </a:r>
            <a:endParaRPr lang="es-AR" sz="240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89" y="2882901"/>
            <a:ext cx="52959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462728" y="3460094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+    N/2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50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5005415" y="3437546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+    N/2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447065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2" name="CuadroTexto 11"/>
          <p:cNvSpPr txBox="1"/>
          <p:nvPr/>
        </p:nvSpPr>
        <p:spPr>
          <a:xfrm>
            <a:off x="2467732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9" name="CuadroTexto 18"/>
          <p:cNvSpPr txBox="1"/>
          <p:nvPr/>
        </p:nvSpPr>
        <p:spPr>
          <a:xfrm>
            <a:off x="4572000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21" name="CuadroTexto 20"/>
          <p:cNvSpPr txBox="1"/>
          <p:nvPr/>
        </p:nvSpPr>
        <p:spPr>
          <a:xfrm>
            <a:off x="6592667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cxnSp>
        <p:nvCxnSpPr>
          <p:cNvPr id="22" name="Conector recto 21"/>
          <p:cNvCxnSpPr/>
          <p:nvPr/>
        </p:nvCxnSpPr>
        <p:spPr>
          <a:xfrm>
            <a:off x="1462727" y="3504431"/>
            <a:ext cx="1117945" cy="24538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4911209" y="3493536"/>
            <a:ext cx="1287420" cy="23008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 abajo 23"/>
          <p:cNvSpPr/>
          <p:nvPr/>
        </p:nvSpPr>
        <p:spPr>
          <a:xfrm>
            <a:off x="1856144" y="388015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lecha abajo 24"/>
          <p:cNvSpPr/>
          <p:nvPr/>
        </p:nvSpPr>
        <p:spPr>
          <a:xfrm>
            <a:off x="5587662" y="384433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26"/>
          <p:cNvSpPr txBox="1"/>
          <p:nvPr/>
        </p:nvSpPr>
        <p:spPr>
          <a:xfrm>
            <a:off x="0" y="494637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116401" y="494637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sp>
        <p:nvSpPr>
          <p:cNvPr id="42" name="Flecha abajo 41"/>
          <p:cNvSpPr/>
          <p:nvPr/>
        </p:nvSpPr>
        <p:spPr>
          <a:xfrm>
            <a:off x="781245" y="4652206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Flecha abajo 42"/>
          <p:cNvSpPr/>
          <p:nvPr/>
        </p:nvSpPr>
        <p:spPr>
          <a:xfrm>
            <a:off x="2931042" y="4676808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Flecha abajo 43"/>
          <p:cNvSpPr/>
          <p:nvPr/>
        </p:nvSpPr>
        <p:spPr>
          <a:xfrm>
            <a:off x="5078561" y="4634099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Flecha abajo 44"/>
          <p:cNvSpPr/>
          <p:nvPr/>
        </p:nvSpPr>
        <p:spPr>
          <a:xfrm>
            <a:off x="7180056" y="4615145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0" name="Conector recto 49"/>
          <p:cNvCxnSpPr/>
          <p:nvPr/>
        </p:nvCxnSpPr>
        <p:spPr>
          <a:xfrm>
            <a:off x="378849" y="4348192"/>
            <a:ext cx="1205154" cy="28590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413581" y="4348192"/>
            <a:ext cx="1191089" cy="30401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4539613" y="4308375"/>
            <a:ext cx="1158667" cy="32572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6643881" y="4288663"/>
            <a:ext cx="1075066" cy="3191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457200" y="1984656"/>
            <a:ext cx="1946366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¿Qué pinta tiene lo que se hace en cada paso?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66196" y="6159164"/>
            <a:ext cx="88657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Times(1</a:t>
            </a:r>
            <a:r>
              <a:rPr lang="es-AR" sz="1400" dirty="0"/>
              <a:t>) Times(1) </a:t>
            </a:r>
            <a:r>
              <a:rPr lang="es-AR" sz="1400" dirty="0" smtClean="0"/>
              <a:t> ……………. </a:t>
            </a:r>
            <a:r>
              <a:rPr lang="es-AR" sz="1600" dirty="0"/>
              <a:t>Times(1) Times(1) </a:t>
            </a:r>
            <a:r>
              <a:rPr lang="es-AR" sz="1600" dirty="0" smtClean="0"/>
              <a:t> </a:t>
            </a:r>
            <a:r>
              <a:rPr lang="es-AR" dirty="0" smtClean="0"/>
              <a:t>……….   …………. ….       …  </a:t>
            </a:r>
            <a:r>
              <a:rPr lang="es-AR" sz="1400" dirty="0" smtClean="0"/>
              <a:t>Times(1</a:t>
            </a:r>
            <a:r>
              <a:rPr lang="es-AR" sz="1400" dirty="0"/>
              <a:t>) </a:t>
            </a:r>
            <a:r>
              <a:rPr lang="es-AR" sz="1400" dirty="0" smtClean="0"/>
              <a:t>Times(1) 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57" name="CuadroTexto 56"/>
          <p:cNvSpPr txBox="1"/>
          <p:nvPr/>
        </p:nvSpPr>
        <p:spPr>
          <a:xfrm>
            <a:off x="161365" y="5535397"/>
            <a:ext cx="8633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………</a:t>
            </a:r>
            <a:r>
              <a:rPr lang="es-AR" dirty="0"/>
              <a:t> </a:t>
            </a:r>
            <a:r>
              <a:rPr lang="es-AR" dirty="0" smtClean="0"/>
              <a:t>   …………… …………. ………. ………. …………. ………. …….  ………..</a:t>
            </a:r>
            <a:endParaRPr lang="es-AR" dirty="0"/>
          </a:p>
        </p:txBody>
      </p:sp>
      <p:cxnSp>
        <p:nvCxnSpPr>
          <p:cNvPr id="58" name="Conector recto 57"/>
          <p:cNvCxnSpPr/>
          <p:nvPr/>
        </p:nvCxnSpPr>
        <p:spPr>
          <a:xfrm>
            <a:off x="64223" y="495670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echa abajo 58"/>
          <p:cNvSpPr/>
          <p:nvPr/>
        </p:nvSpPr>
        <p:spPr>
          <a:xfrm>
            <a:off x="0" y="545060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Flecha abajo 60"/>
          <p:cNvSpPr/>
          <p:nvPr/>
        </p:nvSpPr>
        <p:spPr>
          <a:xfrm>
            <a:off x="458516" y="546959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2" name="Conector recto 61"/>
          <p:cNvCxnSpPr/>
          <p:nvPr/>
        </p:nvCxnSpPr>
        <p:spPr>
          <a:xfrm>
            <a:off x="1236493" y="4962262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echa abajo 62"/>
          <p:cNvSpPr/>
          <p:nvPr/>
        </p:nvSpPr>
        <p:spPr>
          <a:xfrm>
            <a:off x="1229481" y="545669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Flecha abajo 63"/>
          <p:cNvSpPr/>
          <p:nvPr/>
        </p:nvSpPr>
        <p:spPr>
          <a:xfrm>
            <a:off x="1687997" y="547568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Flecha abajo 65"/>
          <p:cNvSpPr/>
          <p:nvPr/>
        </p:nvSpPr>
        <p:spPr>
          <a:xfrm>
            <a:off x="2315392" y="546796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Flecha abajo 66"/>
          <p:cNvSpPr/>
          <p:nvPr/>
        </p:nvSpPr>
        <p:spPr>
          <a:xfrm>
            <a:off x="2773908" y="548695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8" name="Conector recto 67"/>
          <p:cNvCxnSpPr/>
          <p:nvPr/>
        </p:nvCxnSpPr>
        <p:spPr>
          <a:xfrm>
            <a:off x="3551885" y="4979623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echa abajo 68"/>
          <p:cNvSpPr/>
          <p:nvPr/>
        </p:nvSpPr>
        <p:spPr>
          <a:xfrm>
            <a:off x="3544873" y="547405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Flecha abajo 69"/>
          <p:cNvSpPr/>
          <p:nvPr/>
        </p:nvSpPr>
        <p:spPr>
          <a:xfrm>
            <a:off x="4003389" y="549304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Flecha abajo 71"/>
          <p:cNvSpPr/>
          <p:nvPr/>
        </p:nvSpPr>
        <p:spPr>
          <a:xfrm>
            <a:off x="4590299" y="545473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Flecha abajo 72"/>
          <p:cNvSpPr/>
          <p:nvPr/>
        </p:nvSpPr>
        <p:spPr>
          <a:xfrm>
            <a:off x="5048815" y="547372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4" name="Conector recto 73"/>
          <p:cNvCxnSpPr/>
          <p:nvPr/>
        </p:nvCxnSpPr>
        <p:spPr>
          <a:xfrm>
            <a:off x="5880580" y="4966400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echa abajo 74"/>
          <p:cNvSpPr/>
          <p:nvPr/>
        </p:nvSpPr>
        <p:spPr>
          <a:xfrm>
            <a:off x="5819780" y="546082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Flecha abajo 75"/>
          <p:cNvSpPr/>
          <p:nvPr/>
        </p:nvSpPr>
        <p:spPr>
          <a:xfrm>
            <a:off x="6278296" y="547981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Flecha abajo 77"/>
          <p:cNvSpPr/>
          <p:nvPr/>
        </p:nvSpPr>
        <p:spPr>
          <a:xfrm>
            <a:off x="6861777" y="548137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Flecha abajo 78"/>
          <p:cNvSpPr/>
          <p:nvPr/>
        </p:nvSpPr>
        <p:spPr>
          <a:xfrm>
            <a:off x="7320293" y="550036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0" name="Conector recto 79"/>
          <p:cNvCxnSpPr/>
          <p:nvPr/>
        </p:nvCxnSpPr>
        <p:spPr>
          <a:xfrm>
            <a:off x="8098270" y="499304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echa abajo 80"/>
          <p:cNvSpPr/>
          <p:nvPr/>
        </p:nvSpPr>
        <p:spPr>
          <a:xfrm>
            <a:off x="8091258" y="548746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Flecha abajo 81"/>
          <p:cNvSpPr/>
          <p:nvPr/>
        </p:nvSpPr>
        <p:spPr>
          <a:xfrm>
            <a:off x="8549774" y="550645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CuadroTexto 82"/>
          <p:cNvSpPr txBox="1"/>
          <p:nvPr/>
        </p:nvSpPr>
        <p:spPr>
          <a:xfrm>
            <a:off x="2317374" y="4937406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3433775" y="4937406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cxnSp>
        <p:nvCxnSpPr>
          <p:cNvPr id="85" name="Conector recto 84"/>
          <p:cNvCxnSpPr/>
          <p:nvPr/>
        </p:nvCxnSpPr>
        <p:spPr>
          <a:xfrm>
            <a:off x="2381597" y="4947737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563036" y="496430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5679437" y="496430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cxnSp>
        <p:nvCxnSpPr>
          <p:cNvPr id="88" name="Conector recto 87"/>
          <p:cNvCxnSpPr/>
          <p:nvPr/>
        </p:nvCxnSpPr>
        <p:spPr>
          <a:xfrm>
            <a:off x="4627259" y="497463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6849039" y="496430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7965440" y="496430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cxnSp>
        <p:nvCxnSpPr>
          <p:cNvPr id="91" name="Conector recto 90"/>
          <p:cNvCxnSpPr/>
          <p:nvPr/>
        </p:nvCxnSpPr>
        <p:spPr>
          <a:xfrm>
            <a:off x="6913262" y="497463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3604904" y="2642317"/>
            <a:ext cx="287427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Times(N)</a:t>
            </a:r>
            <a:r>
              <a:rPr lang="es-AR" sz="1600" dirty="0"/>
              <a:t>	</a:t>
            </a:r>
            <a:r>
              <a:rPr lang="es-AR" sz="1600" dirty="0" smtClean="0"/>
              <a:t>+ </a:t>
            </a:r>
            <a:r>
              <a:rPr lang="es-AR" sz="1600" dirty="0"/>
              <a:t>N</a:t>
            </a:r>
          </a:p>
          <a:p>
            <a:endParaRPr lang="es-AR" dirty="0" err="1" smtClean="0"/>
          </a:p>
        </p:txBody>
      </p:sp>
      <p:sp>
        <p:nvSpPr>
          <p:cNvPr id="71" name="Flecha abajo 70"/>
          <p:cNvSpPr/>
          <p:nvPr/>
        </p:nvSpPr>
        <p:spPr>
          <a:xfrm>
            <a:off x="3774529" y="3016731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7" name="Conector recto 76"/>
          <p:cNvCxnSpPr/>
          <p:nvPr/>
        </p:nvCxnSpPr>
        <p:spPr>
          <a:xfrm>
            <a:off x="3494053" y="2687034"/>
            <a:ext cx="1077947" cy="29891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02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462728" y="3460094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+    N/2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51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5005415" y="3437546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Times(N/2) +    N/2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447065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2" name="CuadroTexto 11"/>
          <p:cNvSpPr txBox="1"/>
          <p:nvPr/>
        </p:nvSpPr>
        <p:spPr>
          <a:xfrm>
            <a:off x="2467732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19" name="CuadroTexto 18"/>
          <p:cNvSpPr txBox="1"/>
          <p:nvPr/>
        </p:nvSpPr>
        <p:spPr>
          <a:xfrm>
            <a:off x="4572000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sp>
        <p:nvSpPr>
          <p:cNvPr id="21" name="CuadroTexto 20"/>
          <p:cNvSpPr txBox="1"/>
          <p:nvPr/>
        </p:nvSpPr>
        <p:spPr>
          <a:xfrm>
            <a:off x="6592667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 smtClean="0"/>
              <a:t>Times(N/4)+N/4</a:t>
            </a:r>
            <a:r>
              <a:rPr lang="es-AR" sz="1600" dirty="0"/>
              <a:t>	</a:t>
            </a:r>
          </a:p>
          <a:p>
            <a:endParaRPr lang="es-AR" dirty="0" err="1" smtClean="0"/>
          </a:p>
        </p:txBody>
      </p:sp>
      <p:cxnSp>
        <p:nvCxnSpPr>
          <p:cNvPr id="22" name="Conector recto 21"/>
          <p:cNvCxnSpPr/>
          <p:nvPr/>
        </p:nvCxnSpPr>
        <p:spPr>
          <a:xfrm>
            <a:off x="1462727" y="3504431"/>
            <a:ext cx="1117945" cy="24538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4911209" y="3493536"/>
            <a:ext cx="1287420" cy="23008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 abajo 23"/>
          <p:cNvSpPr/>
          <p:nvPr/>
        </p:nvSpPr>
        <p:spPr>
          <a:xfrm>
            <a:off x="1856144" y="388015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lecha abajo 24"/>
          <p:cNvSpPr/>
          <p:nvPr/>
        </p:nvSpPr>
        <p:spPr>
          <a:xfrm>
            <a:off x="5587662" y="384433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26"/>
          <p:cNvSpPr txBox="1"/>
          <p:nvPr/>
        </p:nvSpPr>
        <p:spPr>
          <a:xfrm>
            <a:off x="0" y="494637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1116401" y="494637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sp>
        <p:nvSpPr>
          <p:cNvPr id="42" name="Flecha abajo 41"/>
          <p:cNvSpPr/>
          <p:nvPr/>
        </p:nvSpPr>
        <p:spPr>
          <a:xfrm>
            <a:off x="781245" y="4652206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Flecha abajo 42"/>
          <p:cNvSpPr/>
          <p:nvPr/>
        </p:nvSpPr>
        <p:spPr>
          <a:xfrm>
            <a:off x="2931042" y="4676808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Flecha abajo 43"/>
          <p:cNvSpPr/>
          <p:nvPr/>
        </p:nvSpPr>
        <p:spPr>
          <a:xfrm>
            <a:off x="5078561" y="4634099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Flecha abajo 44"/>
          <p:cNvSpPr/>
          <p:nvPr/>
        </p:nvSpPr>
        <p:spPr>
          <a:xfrm>
            <a:off x="7180056" y="4615145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0" name="Conector recto 49"/>
          <p:cNvCxnSpPr/>
          <p:nvPr/>
        </p:nvCxnSpPr>
        <p:spPr>
          <a:xfrm>
            <a:off x="378849" y="4348192"/>
            <a:ext cx="1205154" cy="28590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413581" y="4348192"/>
            <a:ext cx="1191089" cy="30401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4539613" y="4308375"/>
            <a:ext cx="1158667" cy="32572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6643881" y="4288663"/>
            <a:ext cx="1075066" cy="3191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457200" y="1984656"/>
            <a:ext cx="1946366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¿Qué pinta tiene lo que se hace en cada paso?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66196" y="6159164"/>
            <a:ext cx="88657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Times(1</a:t>
            </a:r>
            <a:r>
              <a:rPr lang="es-AR" sz="1400" dirty="0"/>
              <a:t>) Times(1) </a:t>
            </a:r>
            <a:r>
              <a:rPr lang="es-AR" sz="1400" dirty="0" smtClean="0"/>
              <a:t> ……………. </a:t>
            </a:r>
            <a:r>
              <a:rPr lang="es-AR" sz="1600" dirty="0"/>
              <a:t>Times(1) Times(1) </a:t>
            </a:r>
            <a:r>
              <a:rPr lang="es-AR" sz="1600" dirty="0" smtClean="0"/>
              <a:t> </a:t>
            </a:r>
            <a:r>
              <a:rPr lang="es-AR" dirty="0" smtClean="0"/>
              <a:t>……….   …………. ….       …  </a:t>
            </a:r>
            <a:r>
              <a:rPr lang="es-AR" sz="1400" dirty="0" smtClean="0"/>
              <a:t>Times(1</a:t>
            </a:r>
            <a:r>
              <a:rPr lang="es-AR" sz="1400" dirty="0"/>
              <a:t>) </a:t>
            </a:r>
            <a:r>
              <a:rPr lang="es-AR" sz="1400" dirty="0" smtClean="0"/>
              <a:t>Times(1) </a:t>
            </a:r>
            <a:r>
              <a:rPr lang="es-AR" dirty="0"/>
              <a:t>	</a:t>
            </a:r>
          </a:p>
          <a:p>
            <a:endParaRPr lang="es-AR" dirty="0" err="1" smtClean="0"/>
          </a:p>
        </p:txBody>
      </p:sp>
      <p:sp>
        <p:nvSpPr>
          <p:cNvPr id="57" name="CuadroTexto 56"/>
          <p:cNvSpPr txBox="1"/>
          <p:nvPr/>
        </p:nvSpPr>
        <p:spPr>
          <a:xfrm>
            <a:off x="161365" y="5535397"/>
            <a:ext cx="8633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………</a:t>
            </a:r>
            <a:r>
              <a:rPr lang="es-AR" dirty="0"/>
              <a:t> </a:t>
            </a:r>
            <a:r>
              <a:rPr lang="es-AR" dirty="0" smtClean="0"/>
              <a:t>   …………… …………. ………. ………. …………. ………. …….  ………..</a:t>
            </a:r>
            <a:endParaRPr lang="es-AR" dirty="0"/>
          </a:p>
        </p:txBody>
      </p:sp>
      <p:cxnSp>
        <p:nvCxnSpPr>
          <p:cNvPr id="58" name="Conector recto 57"/>
          <p:cNvCxnSpPr/>
          <p:nvPr/>
        </p:nvCxnSpPr>
        <p:spPr>
          <a:xfrm>
            <a:off x="64223" y="495670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echa abajo 58"/>
          <p:cNvSpPr/>
          <p:nvPr/>
        </p:nvSpPr>
        <p:spPr>
          <a:xfrm>
            <a:off x="0" y="545060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Flecha abajo 60"/>
          <p:cNvSpPr/>
          <p:nvPr/>
        </p:nvSpPr>
        <p:spPr>
          <a:xfrm>
            <a:off x="458516" y="546959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2" name="Conector recto 61"/>
          <p:cNvCxnSpPr/>
          <p:nvPr/>
        </p:nvCxnSpPr>
        <p:spPr>
          <a:xfrm>
            <a:off x="1236493" y="4962262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echa abajo 62"/>
          <p:cNvSpPr/>
          <p:nvPr/>
        </p:nvSpPr>
        <p:spPr>
          <a:xfrm>
            <a:off x="1229481" y="545669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Flecha abajo 63"/>
          <p:cNvSpPr/>
          <p:nvPr/>
        </p:nvSpPr>
        <p:spPr>
          <a:xfrm>
            <a:off x="1687997" y="547568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Flecha abajo 65"/>
          <p:cNvSpPr/>
          <p:nvPr/>
        </p:nvSpPr>
        <p:spPr>
          <a:xfrm>
            <a:off x="2315392" y="546796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Flecha abajo 66"/>
          <p:cNvSpPr/>
          <p:nvPr/>
        </p:nvSpPr>
        <p:spPr>
          <a:xfrm>
            <a:off x="2773908" y="548695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8" name="Conector recto 67"/>
          <p:cNvCxnSpPr/>
          <p:nvPr/>
        </p:nvCxnSpPr>
        <p:spPr>
          <a:xfrm>
            <a:off x="3551885" y="4979623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echa abajo 68"/>
          <p:cNvSpPr/>
          <p:nvPr/>
        </p:nvSpPr>
        <p:spPr>
          <a:xfrm>
            <a:off x="3544873" y="547405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Flecha abajo 69"/>
          <p:cNvSpPr/>
          <p:nvPr/>
        </p:nvSpPr>
        <p:spPr>
          <a:xfrm>
            <a:off x="4003389" y="549304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Flecha abajo 71"/>
          <p:cNvSpPr/>
          <p:nvPr/>
        </p:nvSpPr>
        <p:spPr>
          <a:xfrm>
            <a:off x="4590299" y="545473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Flecha abajo 72"/>
          <p:cNvSpPr/>
          <p:nvPr/>
        </p:nvSpPr>
        <p:spPr>
          <a:xfrm>
            <a:off x="5048815" y="547372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4" name="Conector recto 73"/>
          <p:cNvCxnSpPr/>
          <p:nvPr/>
        </p:nvCxnSpPr>
        <p:spPr>
          <a:xfrm>
            <a:off x="5880580" y="4966400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echa abajo 74"/>
          <p:cNvSpPr/>
          <p:nvPr/>
        </p:nvSpPr>
        <p:spPr>
          <a:xfrm>
            <a:off x="5819780" y="546082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Flecha abajo 75"/>
          <p:cNvSpPr/>
          <p:nvPr/>
        </p:nvSpPr>
        <p:spPr>
          <a:xfrm>
            <a:off x="6278296" y="547981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Flecha abajo 77"/>
          <p:cNvSpPr/>
          <p:nvPr/>
        </p:nvSpPr>
        <p:spPr>
          <a:xfrm>
            <a:off x="6861777" y="548137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Flecha abajo 78"/>
          <p:cNvSpPr/>
          <p:nvPr/>
        </p:nvSpPr>
        <p:spPr>
          <a:xfrm>
            <a:off x="7320293" y="550036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0" name="Conector recto 79"/>
          <p:cNvCxnSpPr/>
          <p:nvPr/>
        </p:nvCxnSpPr>
        <p:spPr>
          <a:xfrm>
            <a:off x="8098270" y="499304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echa abajo 80"/>
          <p:cNvSpPr/>
          <p:nvPr/>
        </p:nvSpPr>
        <p:spPr>
          <a:xfrm>
            <a:off x="8091258" y="548746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Flecha abajo 81"/>
          <p:cNvSpPr/>
          <p:nvPr/>
        </p:nvSpPr>
        <p:spPr>
          <a:xfrm>
            <a:off x="8549774" y="550645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CuadroTexto 82"/>
          <p:cNvSpPr txBox="1"/>
          <p:nvPr/>
        </p:nvSpPr>
        <p:spPr>
          <a:xfrm>
            <a:off x="2317374" y="4937406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3433775" y="4937406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cxnSp>
        <p:nvCxnSpPr>
          <p:cNvPr id="85" name="Conector recto 84"/>
          <p:cNvCxnSpPr/>
          <p:nvPr/>
        </p:nvCxnSpPr>
        <p:spPr>
          <a:xfrm>
            <a:off x="2381597" y="4947737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563036" y="496430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5679437" y="496430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cxnSp>
        <p:nvCxnSpPr>
          <p:cNvPr id="88" name="Conector recto 87"/>
          <p:cNvCxnSpPr/>
          <p:nvPr/>
        </p:nvCxnSpPr>
        <p:spPr>
          <a:xfrm>
            <a:off x="4627259" y="497463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6849039" y="496430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  <a:endParaRPr lang="es-AR" sz="14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7965440" y="496430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Times(N/8)</a:t>
            </a:r>
          </a:p>
          <a:p>
            <a:r>
              <a:rPr lang="es-AR" sz="1400" dirty="0" smtClean="0"/>
              <a:t>            +N/8</a:t>
            </a:r>
          </a:p>
        </p:txBody>
      </p:sp>
      <p:cxnSp>
        <p:nvCxnSpPr>
          <p:cNvPr id="91" name="Conector recto 90"/>
          <p:cNvCxnSpPr/>
          <p:nvPr/>
        </p:nvCxnSpPr>
        <p:spPr>
          <a:xfrm>
            <a:off x="6913262" y="497463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3604904" y="2642317"/>
            <a:ext cx="287427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Times(N)</a:t>
            </a:r>
            <a:r>
              <a:rPr lang="es-AR" sz="1600" dirty="0"/>
              <a:t>	</a:t>
            </a:r>
            <a:r>
              <a:rPr lang="es-AR" sz="1600" dirty="0" smtClean="0"/>
              <a:t>+ </a:t>
            </a:r>
            <a:r>
              <a:rPr lang="es-AR" sz="1600" dirty="0"/>
              <a:t>N</a:t>
            </a:r>
          </a:p>
          <a:p>
            <a:endParaRPr lang="es-AR" dirty="0" err="1" smtClean="0"/>
          </a:p>
        </p:txBody>
      </p:sp>
      <p:sp>
        <p:nvSpPr>
          <p:cNvPr id="71" name="Flecha abajo 70"/>
          <p:cNvSpPr/>
          <p:nvPr/>
        </p:nvSpPr>
        <p:spPr>
          <a:xfrm>
            <a:off x="3774529" y="3016731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7" name="Conector recto 76"/>
          <p:cNvCxnSpPr/>
          <p:nvPr/>
        </p:nvCxnSpPr>
        <p:spPr>
          <a:xfrm>
            <a:off x="3494053" y="2687034"/>
            <a:ext cx="1077947" cy="29891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/>
              <p:cNvSpPr txBox="1"/>
              <p:nvPr/>
            </p:nvSpPr>
            <p:spPr>
              <a:xfrm>
                <a:off x="5206331" y="1850611"/>
                <a:ext cx="3937670" cy="230832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/>
                  <a:t>Rta: paso  0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dirty="0" smtClean="0"/>
                  <a:t> *  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s-AR" dirty="0" smtClean="0"/>
                  <a:t> </a:t>
                </a:r>
              </a:p>
              <a:p>
                <a:r>
                  <a:rPr lang="es-AR" dirty="0"/>
                  <a:t> </a:t>
                </a:r>
                <a:r>
                  <a:rPr lang="es-AR" dirty="0" smtClean="0"/>
                  <a:t>       paso 1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dirty="0"/>
                  <a:t> *  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dirty="0"/>
                  <a:t> </a:t>
                </a:r>
                <a:r>
                  <a:rPr lang="es-AR" dirty="0" smtClean="0"/>
                  <a:t>= N</a:t>
                </a:r>
                <a:endParaRPr lang="es-AR" dirty="0"/>
              </a:p>
              <a:p>
                <a:r>
                  <a:rPr lang="es-AR" dirty="0"/>
                  <a:t> </a:t>
                </a:r>
                <a:r>
                  <a:rPr lang="es-AR" dirty="0" smtClean="0"/>
                  <a:t>       paso 2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dirty="0"/>
                  <a:t> *  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s-AR" dirty="0" smtClean="0"/>
              </a:p>
              <a:p>
                <a:r>
                  <a:rPr lang="es-AR" dirty="0" smtClean="0"/>
                  <a:t>        paso 3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AR" dirty="0"/>
                  <a:t> *  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A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AR" b="0" dirty="0" smtClean="0"/>
              </a:p>
              <a:p>
                <a:r>
                  <a:rPr lang="es-AR" dirty="0" smtClean="0"/>
                  <a:t>           …</a:t>
                </a:r>
                <a:endParaRPr lang="es-AR" dirty="0"/>
              </a:p>
              <a:p>
                <a:endParaRPr lang="es-AR" dirty="0"/>
              </a:p>
              <a:p>
                <a:r>
                  <a:rPr lang="es-AR" dirty="0" smtClean="0"/>
                  <a:t> </a:t>
                </a:r>
                <a:endParaRPr lang="es-AR" dirty="0"/>
              </a:p>
              <a:p>
                <a:endParaRPr lang="es-AR" dirty="0" smtClean="0"/>
              </a:p>
            </p:txBody>
          </p:sp>
        </mc:Choice>
        <mc:Fallback xmlns="">
          <p:sp>
            <p:nvSpPr>
              <p:cNvPr id="55" name="Cuadro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331" y="1850611"/>
                <a:ext cx="3937670" cy="2308324"/>
              </a:xfrm>
              <a:prstGeom prst="rect">
                <a:avLst/>
              </a:prstGeom>
              <a:blipFill>
                <a:blip r:embed="rId2"/>
                <a:stretch>
                  <a:fillRect l="-1080" t="-1316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14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3696789" y="2605426"/>
                <a:ext cx="4990011" cy="177933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/>
                  <a:t>Times(N)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AR" sz="160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nary>
                  </m:oMath>
                </a14:m>
                <a:endParaRPr lang="es-AR" dirty="0"/>
              </a:p>
              <a:p>
                <a:endParaRPr lang="es-AR" dirty="0" smtClean="0"/>
              </a:p>
              <a:p>
                <a:r>
                  <a:rPr lang="es-AR" dirty="0" smtClean="0"/>
                  <a:t>Times(N</a:t>
                </a:r>
                <a:r>
                  <a:rPr lang="es-AR" dirty="0"/>
                  <a:t>)= </a:t>
                </a:r>
                <a:r>
                  <a:rPr lang="es-AR" dirty="0" smtClean="0"/>
                  <a:t> N *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s-AR" dirty="0"/>
              </a:p>
              <a:p>
                <a:endParaRPr lang="es-AR" dirty="0" smtClean="0"/>
              </a:p>
              <a:p>
                <a:endParaRPr lang="es-AR" dirty="0" smtClean="0"/>
              </a:p>
              <a:p>
                <a:r>
                  <a:rPr lang="es-AR" dirty="0" smtClean="0">
                    <a:solidFill>
                      <a:schemeClr val="accent1"/>
                    </a:solidFill>
                  </a:rPr>
                  <a:t>El algoritmo es O(N  log</a:t>
                </a:r>
                <a:r>
                  <a:rPr lang="es-AR" sz="1600" dirty="0" smtClean="0">
                    <a:solidFill>
                      <a:schemeClr val="accent1"/>
                    </a:solidFill>
                  </a:rPr>
                  <a:t>2</a:t>
                </a:r>
                <a:r>
                  <a:rPr lang="es-AR" dirty="0" smtClean="0">
                    <a:solidFill>
                      <a:schemeClr val="accent1"/>
                    </a:solidFill>
                  </a:rPr>
                  <a:t> N)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89" y="2605426"/>
                <a:ext cx="4990011" cy="1779333"/>
              </a:xfrm>
              <a:prstGeom prst="rect">
                <a:avLst/>
              </a:prstGeom>
              <a:blipFill>
                <a:blip r:embed="rId2"/>
                <a:stretch>
                  <a:fillRect l="-853" t="-18027" b="-408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44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AR" dirty="0" smtClean="0"/>
                  <a:t>Se puede Aplicar Master </a:t>
                </a:r>
                <a:r>
                  <a:rPr lang="es-AR" dirty="0" err="1" smtClean="0"/>
                  <a:t>Theorem</a:t>
                </a:r>
                <a:r>
                  <a:rPr lang="es-AR" dirty="0" smtClean="0"/>
                  <a:t> para mejor caso? Como sería?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Times(N) = 2 *  Times(N/2) +  O(N)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O sea, a= 2,   b=2  y  d = 1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Finalmente, es el caso dos, o sea </a:t>
                </a:r>
                <a:r>
                  <a:rPr lang="es-AR" dirty="0">
                    <a:solidFill>
                      <a:srgbClr val="00B05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 *  log N)</a:t>
                </a:r>
              </a:p>
              <a:p>
                <a:pPr marL="0" indent="0">
                  <a:buNone/>
                </a:pPr>
                <a:r>
                  <a:rPr lang="es-AR" dirty="0" smtClean="0"/>
                  <a:t>O sea 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O(N *  </a:t>
                </a:r>
                <a:r>
                  <a:rPr lang="es-AR" dirty="0">
                    <a:solidFill>
                      <a:srgbClr val="00B050"/>
                    </a:solidFill>
                  </a:rPr>
                  <a:t>log N)</a:t>
                </a:r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53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457199" y="2873828"/>
            <a:ext cx="8399417" cy="7968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457200" y="3670664"/>
            <a:ext cx="8399417" cy="24074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AR" dirty="0" smtClean="0"/>
                  <a:t>Se puede Aplicar Master </a:t>
                </a:r>
                <a:r>
                  <a:rPr lang="es-AR" dirty="0" err="1" smtClean="0"/>
                  <a:t>Theorem</a:t>
                </a:r>
                <a:r>
                  <a:rPr lang="es-AR" dirty="0" smtClean="0"/>
                  <a:t> para mejor caso? Como sería?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Times(N) = 2 *  Times(N/2) +  O(N)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O sea, a= 2,   b=2  y  d = 1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Finalmente, es el caso dos, o sea </a:t>
                </a:r>
                <a:r>
                  <a:rPr lang="es-AR" dirty="0">
                    <a:solidFill>
                      <a:srgbClr val="00B05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 *  log N)</a:t>
                </a:r>
              </a:p>
              <a:p>
                <a:pPr marL="0" indent="0">
                  <a:buNone/>
                </a:pPr>
                <a:r>
                  <a:rPr lang="es-AR" dirty="0" smtClean="0"/>
                  <a:t>O sea 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O(N *  </a:t>
                </a:r>
                <a:r>
                  <a:rPr lang="es-AR" dirty="0">
                    <a:solidFill>
                      <a:srgbClr val="00B050"/>
                    </a:solidFill>
                  </a:rPr>
                  <a:t>log N)</a:t>
                </a:r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54</a:t>
            </a:fld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457200" y="3670664"/>
            <a:ext cx="8399417" cy="24074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45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AR" dirty="0" smtClean="0"/>
                  <a:t>Se puede Aplicar Master </a:t>
                </a:r>
                <a:r>
                  <a:rPr lang="es-AR" dirty="0" err="1" smtClean="0"/>
                  <a:t>Theorem</a:t>
                </a:r>
                <a:r>
                  <a:rPr lang="es-AR" dirty="0" smtClean="0"/>
                  <a:t> para mejor caso? Como sería?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Times(N) = 2 *  Times(N/2) +  O(N)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O sea, a= 2,   b=2  y  d = 1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Finalmente, es el caso dos, o sea </a:t>
                </a:r>
                <a:r>
                  <a:rPr lang="es-AR" dirty="0">
                    <a:solidFill>
                      <a:srgbClr val="00B05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 *  log N)</a:t>
                </a:r>
              </a:p>
              <a:p>
                <a:pPr marL="0" indent="0">
                  <a:buNone/>
                </a:pPr>
                <a:r>
                  <a:rPr lang="es-AR" dirty="0" smtClean="0"/>
                  <a:t>O sea </a:t>
                </a:r>
                <a:r>
                  <a:rPr lang="es-AR" dirty="0" smtClean="0">
                    <a:solidFill>
                      <a:srgbClr val="00B050"/>
                    </a:solidFill>
                  </a:rPr>
                  <a:t>O(N *  </a:t>
                </a:r>
                <a:r>
                  <a:rPr lang="es-AR" dirty="0">
                    <a:solidFill>
                      <a:srgbClr val="00B050"/>
                    </a:solidFill>
                  </a:rPr>
                  <a:t>log N)</a:t>
                </a:r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mejorar</a:t>
            </a:r>
            <a:r>
              <a:rPr lang="en-US" dirty="0" smtClean="0"/>
              <a:t> a quicksort para que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venga</a:t>
            </a:r>
            <a:r>
              <a:rPr lang="en-US" dirty="0" smtClean="0"/>
              <a:t> </a:t>
            </a:r>
            <a:r>
              <a:rPr lang="en-US" dirty="0" err="1" smtClean="0"/>
              <a:t>casi</a:t>
            </a:r>
            <a:r>
              <a:rPr lang="en-US" dirty="0" smtClean="0"/>
              <a:t> </a:t>
            </a:r>
            <a:r>
              <a:rPr lang="en-US" dirty="0" err="1" smtClean="0"/>
              <a:t>ordenado</a:t>
            </a:r>
            <a:r>
              <a:rPr lang="en-US" dirty="0" smtClean="0"/>
              <a:t> no de tan mal?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Rta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????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mejorar</a:t>
            </a:r>
            <a:r>
              <a:rPr lang="en-US" dirty="0" smtClean="0"/>
              <a:t> a quicksort para que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venga</a:t>
            </a:r>
            <a:r>
              <a:rPr lang="en-US" dirty="0" smtClean="0"/>
              <a:t> </a:t>
            </a:r>
            <a:r>
              <a:rPr lang="en-US" dirty="0" err="1" smtClean="0"/>
              <a:t>casi</a:t>
            </a:r>
            <a:r>
              <a:rPr lang="en-US" dirty="0" smtClean="0"/>
              <a:t> </a:t>
            </a:r>
            <a:r>
              <a:rPr lang="en-US" dirty="0" err="1" smtClean="0"/>
              <a:t>ordenado</a:t>
            </a:r>
            <a:r>
              <a:rPr lang="en-US" dirty="0" smtClean="0"/>
              <a:t> no de tan mal?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Rta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Cambiar</a:t>
            </a:r>
            <a:r>
              <a:rPr lang="en-US" dirty="0" smtClean="0"/>
              <a:t> el Pivot. </a:t>
            </a:r>
            <a:r>
              <a:rPr lang="en-US" dirty="0" err="1" smtClean="0"/>
              <a:t>Ej</a:t>
            </a:r>
            <a:r>
              <a:rPr lang="en-US" dirty="0" smtClean="0"/>
              <a:t>: </a:t>
            </a:r>
            <a:r>
              <a:rPr lang="en-US" dirty="0" err="1" smtClean="0"/>
              <a:t>tomar</a:t>
            </a:r>
            <a:r>
              <a:rPr lang="en-US" dirty="0" smtClean="0"/>
              <a:t> el </a:t>
            </a:r>
            <a:r>
              <a:rPr lang="en-US" dirty="0" err="1" smtClean="0"/>
              <a:t>elemento</a:t>
            </a:r>
            <a:r>
              <a:rPr lang="en-US" dirty="0" smtClean="0"/>
              <a:t> del </a:t>
            </a:r>
            <a:r>
              <a:rPr lang="en-US" dirty="0" err="1" smtClean="0"/>
              <a:t>medio</a:t>
            </a:r>
            <a:r>
              <a:rPr lang="en-US" dirty="0" smtClean="0"/>
              <a:t>, un </a:t>
            </a:r>
            <a:r>
              <a:rPr lang="en-US" dirty="0" err="1" smtClean="0"/>
              <a:t>elemento</a:t>
            </a:r>
            <a:r>
              <a:rPr lang="en-US" dirty="0" smtClean="0"/>
              <a:t> random, </a:t>
            </a:r>
            <a:r>
              <a:rPr lang="en-US" dirty="0" err="1" smtClean="0"/>
              <a:t>tomar</a:t>
            </a:r>
            <a:r>
              <a:rPr lang="en-US" dirty="0" smtClean="0"/>
              <a:t> la </a:t>
            </a:r>
            <a:r>
              <a:rPr lang="en-US" dirty="0" err="1" smtClean="0"/>
              <a:t>mediana</a:t>
            </a:r>
            <a:r>
              <a:rPr lang="en-US" dirty="0" smtClean="0"/>
              <a:t> de 3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candidatos</a:t>
            </a:r>
            <a:r>
              <a:rPr lang="en-US" dirty="0" smtClean="0"/>
              <a:t> </a:t>
            </a:r>
            <a:r>
              <a:rPr lang="en-US" dirty="0" err="1" smtClean="0"/>
              <a:t>predeterminados</a:t>
            </a:r>
            <a:r>
              <a:rPr lang="en-US" dirty="0" smtClean="0"/>
              <a:t>, etc.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Complejidad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Rta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???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Complejidad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Rta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peor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, </a:t>
            </a:r>
            <a:r>
              <a:rPr lang="en-US" dirty="0" err="1" smtClean="0"/>
              <a:t>debido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stackframes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O(N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, </a:t>
            </a:r>
            <a:r>
              <a:rPr lang="en-US" dirty="0" err="1" smtClean="0"/>
              <a:t>debido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stackframes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O(log2 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59</a:t>
            </a:fld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372291" y="5179434"/>
            <a:ext cx="8399417" cy="12272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1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s-AR" dirty="0" smtClean="0"/>
                  <a:t>¿Cuál es la complejidad temporal de la versión iterativa de búsqueda binaria?</a:t>
                </a:r>
              </a:p>
              <a:p>
                <a:pPr marL="0" indent="0" algn="just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endParaRPr lang="es-AR" dirty="0" smtClean="0"/>
              </a:p>
              <a:p>
                <a:pPr marL="0" indent="0" algn="just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endParaRPr lang="es-AR" dirty="0" smtClean="0"/>
              </a:p>
              <a:p>
                <a:pPr marL="0" indent="0" algn="just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r>
                  <a:rPr lang="es-AR" dirty="0" err="1" smtClean="0"/>
                  <a:t>Rta</a:t>
                </a:r>
                <a:r>
                  <a:rPr lang="es-AR" dirty="0" smtClean="0"/>
                  <a:t>: La misma que en recursión. El ciclo se ejecuta s veces (s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A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A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AR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)  </m:t>
                    </m:r>
                    <m:r>
                      <m:rPr>
                        <m:sty m:val="p"/>
                      </m:rPr>
                      <a:rPr lang="es-AR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A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2400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s-A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2400" b="0" i="0" smtClean="0">
                        <a:latin typeface="Cambria Math" panose="02040503050406030204" pitchFamily="18" charset="0"/>
                      </a:rPr>
                      <m:t>hacen</m:t>
                    </m:r>
                    <m:r>
                      <a:rPr lang="es-AR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sz="2400" dirty="0" smtClean="0"/>
                  <a:t>6 operaciones.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89" r="-1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89" y="2882901"/>
            <a:ext cx="52959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Complejidad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Rta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peor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, </a:t>
            </a:r>
            <a:r>
              <a:rPr lang="en-US" dirty="0" err="1" smtClean="0"/>
              <a:t>debido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stackframes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O(N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, </a:t>
            </a:r>
            <a:r>
              <a:rPr lang="en-US" dirty="0" err="1" smtClean="0"/>
              <a:t>debido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stackframes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O(log2 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5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Tarea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 smtClean="0"/>
              <a:t>Mergesort</a:t>
            </a:r>
            <a:r>
              <a:rPr lang="en-US" dirty="0" smtClean="0"/>
              <a:t>, </a:t>
            </a:r>
            <a:r>
              <a:rPr lang="en-US" dirty="0" err="1" smtClean="0"/>
              <a:t>estudiarlo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 de </a:t>
            </a:r>
            <a:r>
              <a:rPr lang="en-US" dirty="0" err="1" smtClean="0"/>
              <a:t>uds</a:t>
            </a:r>
            <a:r>
              <a:rPr lang="en-US" dirty="0" smtClean="0"/>
              <a:t>.  e </a:t>
            </a:r>
            <a:r>
              <a:rPr lang="en-US" dirty="0" err="1" smtClean="0"/>
              <a:t>implementarlo</a:t>
            </a:r>
            <a:r>
              <a:rPr lang="en-US" dirty="0" smtClean="0"/>
              <a:t> (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el que no opera in situ)</a:t>
            </a:r>
          </a:p>
          <a:p>
            <a:pPr marL="0" indent="0" algn="just">
              <a:buNone/>
            </a:pPr>
            <a:r>
              <a:rPr lang="en-US" dirty="0" err="1" smtClean="0"/>
              <a:t>Analizar</a:t>
            </a:r>
            <a:r>
              <a:rPr lang="en-US" dirty="0" smtClean="0"/>
              <a:t> </a:t>
            </a:r>
            <a:r>
              <a:rPr lang="en-US" dirty="0" err="1"/>
              <a:t>complejidad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/>
              <a:t> y </a:t>
            </a:r>
            <a:r>
              <a:rPr lang="en-US" dirty="0" smtClean="0"/>
              <a:t>temporal.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Tarea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Usa</a:t>
            </a:r>
            <a:r>
              <a:rPr lang="en-US" sz="2800" dirty="0"/>
              <a:t> Java </a:t>
            </a:r>
            <a:r>
              <a:rPr lang="en-US" sz="2800" dirty="0" err="1"/>
              <a:t>alguno</a:t>
            </a:r>
            <a:r>
              <a:rPr lang="en-US" sz="2800" dirty="0"/>
              <a:t> de </a:t>
            </a:r>
            <a:r>
              <a:rPr lang="en-US" sz="2800" dirty="0" err="1"/>
              <a:t>esos</a:t>
            </a:r>
            <a:r>
              <a:rPr lang="en-US" sz="2800" dirty="0"/>
              <a:t> </a:t>
            </a:r>
            <a:r>
              <a:rPr lang="en-US" sz="2800" dirty="0" err="1"/>
              <a:t>métodos</a:t>
            </a:r>
            <a:r>
              <a:rPr lang="en-US" sz="2800" dirty="0"/>
              <a:t>? </a:t>
            </a:r>
          </a:p>
          <a:p>
            <a:pPr marL="0" indent="0">
              <a:buNone/>
            </a:pPr>
            <a:r>
              <a:rPr lang="en-US" sz="2800" dirty="0"/>
              <a:t>¿</a:t>
            </a:r>
            <a:r>
              <a:rPr lang="en-US" sz="2800" dirty="0" err="1"/>
              <a:t>Qué</a:t>
            </a:r>
            <a:r>
              <a:rPr lang="en-US" sz="2800" dirty="0"/>
              <a:t> </a:t>
            </a:r>
            <a:r>
              <a:rPr lang="en-US" sz="2800" dirty="0" err="1"/>
              <a:t>complejidad</a:t>
            </a:r>
            <a:r>
              <a:rPr lang="en-US" sz="2800" dirty="0"/>
              <a:t> </a:t>
            </a:r>
            <a:r>
              <a:rPr lang="en-US" sz="2800" dirty="0" err="1"/>
              <a:t>tiene</a:t>
            </a:r>
            <a:r>
              <a:rPr lang="en-US" sz="28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1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3A- </a:t>
            </a:r>
            <a:r>
              <a:rPr lang="es-419" dirty="0" err="1" smtClean="0"/>
              <a:t>Ejer</a:t>
            </a:r>
            <a:r>
              <a:rPr lang="es-419" dirty="0" smtClean="0"/>
              <a:t> 3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Por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cuenta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Uds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terminar</a:t>
            </a:r>
            <a:r>
              <a:rPr lang="en-US" sz="2000" dirty="0" smtClean="0">
                <a:solidFill>
                  <a:schemeClr val="tx1"/>
                </a:solidFill>
              </a:rPr>
              <a:t> el </a:t>
            </a:r>
            <a:r>
              <a:rPr lang="en-US" sz="2000" dirty="0" err="1" smtClean="0">
                <a:solidFill>
                  <a:schemeClr val="tx1"/>
                </a:solidFill>
              </a:rPr>
              <a:t>ejer</a:t>
            </a:r>
            <a:r>
              <a:rPr lang="en-US" sz="2000" dirty="0" smtClean="0">
                <a:solidFill>
                  <a:schemeClr val="tx1"/>
                </a:solidFill>
              </a:rPr>
              <a:t> 3.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+mn-cs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62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+mn-cs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628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Si la versión iterativa y la recursiva tiene la misma complejidad temporal, habrá alguna ventaja de una frente a otra?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. </a:t>
            </a:r>
          </a:p>
          <a:p>
            <a:pPr marL="0" indent="0">
              <a:buNone/>
            </a:pPr>
            <a:r>
              <a:rPr lang="es-AR" dirty="0" smtClean="0"/>
              <a:t>???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Si la versión iterativa y la recursiva tiene la misma complejidad temporal, habrá alguna ventaja de una frente a otra?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. </a:t>
            </a:r>
          </a:p>
          <a:p>
            <a:pPr marL="0" indent="0">
              <a:buNone/>
            </a:pPr>
            <a:r>
              <a:rPr lang="es-AR" dirty="0" smtClean="0"/>
              <a:t>Sí. En la complejidad espacial.</a:t>
            </a:r>
          </a:p>
          <a:p>
            <a:pPr marL="0" indent="0">
              <a:buNone/>
            </a:pPr>
            <a:r>
              <a:rPr lang="es-AR" dirty="0" smtClean="0"/>
              <a:t>Calculemos.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¿Cuál es la complejidad espacial de la versión iterativa de búsqueda binaria?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???</a:t>
            </a:r>
            <a:endParaRPr lang="es-AR" sz="240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89" y="2882901"/>
            <a:ext cx="52959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1_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31087</TotalTime>
  <Words>2910</Words>
  <Application>Microsoft Office PowerPoint</Application>
  <PresentationFormat>On-screen Show (4:3)</PresentationFormat>
  <Paragraphs>808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Cambria Math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1_Presentation on brainstorming</vt:lpstr>
      <vt:lpstr>Estructura de Datos y Algoritmos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Ordenación de Arreglos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TP 3A- Ejer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669</cp:revision>
  <dcterms:created xsi:type="dcterms:W3CDTF">2019-02-21T18:33:09Z</dcterms:created>
  <dcterms:modified xsi:type="dcterms:W3CDTF">2025-08-27T10:40:08Z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