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Roboto" panose="02000000000000000000" pitchFamily="2" charset="0"/>
      <p:regular r:id="rId16"/>
      <p:bold r:id="rId17"/>
      <p:italic r:id="rId18"/>
      <p:boldItalic r:id="rId19"/>
    </p:embeddedFont>
    <p:embeddedFont>
      <p:font typeface="Palatino Linotype" panose="02040502050505030304" pitchFamily="18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p+Jq5gM9IJRs1g0pel9eW9fE9o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26" Type="http://schemas.openxmlformats.org/officeDocument/2006/relationships/font" Target="fonts/font19.fntdata"/><Relationship Id="rId3" Type="http://schemas.openxmlformats.org/officeDocument/2006/relationships/slide" Target="slides/slide2.xml"/><Relationship Id="rId21" Type="http://schemas.openxmlformats.org/officeDocument/2006/relationships/font" Target="fonts/font14.fntdata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5" Type="http://schemas.openxmlformats.org/officeDocument/2006/relationships/font" Target="fonts/font18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font" Target="fonts/font1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24" Type="http://schemas.openxmlformats.org/officeDocument/2006/relationships/font" Target="fonts/font17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23" Type="http://schemas.openxmlformats.org/officeDocument/2006/relationships/font" Target="fonts/font16.fntdata"/><Relationship Id="rId28" Type="http://customschemas.google.com/relationships/presentationmetadata" Target="metadata"/><Relationship Id="rId10" Type="http://schemas.openxmlformats.org/officeDocument/2006/relationships/font" Target="fonts/font3.fntdata"/><Relationship Id="rId19" Type="http://schemas.openxmlformats.org/officeDocument/2006/relationships/font" Target="fonts/font1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font" Target="fonts/font15.fntdata"/><Relationship Id="rId27" Type="http://schemas.openxmlformats.org/officeDocument/2006/relationships/font" Target="fonts/font20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7bc6ce735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7bc6ce73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6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6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6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6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6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6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5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5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5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5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5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2" name="Google Shape;92;p15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5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7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5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5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5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5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5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5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s-MX"/>
              <a:t>Estructura de Datos y Algoritmos</a:t>
            </a:r>
            <a:endParaRPr/>
          </a:p>
        </p:txBody>
      </p:sp>
      <p:sp>
        <p:nvSpPr>
          <p:cNvPr id="112" name="Google Shape;112;p1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s-MX" sz="3600">
                <a:solidFill>
                  <a:schemeClr val="dk2"/>
                </a:solidFill>
              </a:rPr>
              <a:t>ITBA     </a:t>
            </a:r>
            <a:r>
              <a:rPr lang="es-MX" sz="3600" smtClean="0">
                <a:solidFill>
                  <a:schemeClr val="dk2"/>
                </a:solidFill>
              </a:rPr>
              <a:t>2025-Q2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s-MX"/>
              <a:t>TP 3A- Ejer 2</a:t>
            </a:r>
            <a:endParaRPr/>
          </a:p>
        </p:txBody>
      </p:sp>
      <p:sp>
        <p:nvSpPr>
          <p:cNvPr id="119" name="Google Shape;119;p2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 sz="2000">
                <a:solidFill>
                  <a:schemeClr val="dk1"/>
                </a:solidFill>
              </a:rPr>
              <a:t>Agregar las siguientes funcionalidades a la interface que teníamos.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-MX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7" name="Google Shape;127;p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MX"/>
              <a:t>Agregar a la interface los siguientes métodos. Implementarlos y calcular complejidad temporal y espacial.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devuelve un nuevo arreglo ordenado con los elementos que pertenecen al intervalo dado por 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leftkey y rightkey.  Si el mismo es abierto/cerrado depende de las variables leftIncluded 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y rightIncluded. True indica que es cerrado. Si no hay matching devuelve arreglo de length 0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 int[] range(int leftKey, int rightKey, </a:t>
            </a:r>
            <a:r>
              <a:rPr lang="es-MX" b="1"/>
              <a:t>boolean</a:t>
            </a:r>
            <a:r>
              <a:rPr lang="es-MX"/>
              <a:t> leftIncluded, </a:t>
            </a:r>
            <a:r>
              <a:rPr lang="es-MX" b="1"/>
              <a:t>boolean</a:t>
            </a:r>
            <a:r>
              <a:rPr lang="es-MX"/>
              <a:t> rightIncluded);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 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 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imprime el contenido del índice ordenado por su key.	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 b="1"/>
              <a:t>void</a:t>
            </a:r>
            <a:r>
              <a:rPr lang="es-MX"/>
              <a:t> sortedPrint();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 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 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devuelve el máximo elemento del índice. Lanza RuntimeException si no hay elementos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int getMax();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	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// devuelve el mínimo elemento del índice. Lanza RuntimeException si no hay elementos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r>
              <a:rPr lang="es-MX"/>
              <a:t>int getMin();</a:t>
            </a:r>
            <a:endParaRPr/>
          </a:p>
          <a:p>
            <a:pPr marL="0" lvl="0" indent="0" algn="l" rtl="0">
              <a:spcBef>
                <a:spcPts val="286"/>
              </a:spcBef>
              <a:spcAft>
                <a:spcPts val="0"/>
              </a:spcAft>
              <a:buSzPct val="95000"/>
              <a:buNone/>
            </a:pPr>
            <a:endParaRPr/>
          </a:p>
        </p:txBody>
      </p:sp>
      <p:sp>
        <p:nvSpPr>
          <p:cNvPr id="128" name="Google Shape;128;p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34" name="Google Shape;134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ct val="95000"/>
              <a:buNone/>
            </a:pPr>
            <a:r>
              <a:rPr lang="es-MX"/>
              <a:t>Caso de Uso: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IndexService  myIndex= new IndexWithDuplicates();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try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{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myIndex.initialize( new int[] {100, 50, 30, 50, 80, 100, 100, 30} ); // guarda 30 30 50 50 80 100 100 100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}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catch(Exception e) 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{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}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 b="1"/>
              <a:t>int</a:t>
            </a:r>
            <a:r>
              <a:rPr lang="es-MX" sz="3000"/>
              <a:t>[] rta= myIndex.range(50, 100, </a:t>
            </a:r>
            <a:r>
              <a:rPr lang="es-MX" sz="3000" b="1"/>
              <a:t>false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[80]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rta= myIndex.range(30, 50, </a:t>
            </a:r>
            <a:r>
              <a:rPr lang="es-MX" sz="3000" b="1"/>
              <a:t>true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[30, 30]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		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rta= myIndex.range(45, 100, </a:t>
            </a:r>
            <a:r>
              <a:rPr lang="es-MX" sz="3000" b="1"/>
              <a:t>false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[50, 50, 80]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		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rta= myIndex.range(45, 100, </a:t>
            </a:r>
            <a:r>
              <a:rPr lang="es-MX" sz="3000" b="1"/>
              <a:t>true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[50, 50, 80]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rta= myIndex.range(10, 50, </a:t>
            </a:r>
            <a:r>
              <a:rPr lang="es-MX" sz="3000" b="1"/>
              <a:t>true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[30, 30]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r>
              <a:rPr lang="es-MX" sz="3000"/>
              <a:t>rta= myIndex.range(10, 20, </a:t>
            </a:r>
            <a:r>
              <a:rPr lang="es-MX" sz="3000" b="1"/>
              <a:t>false</a:t>
            </a:r>
            <a:r>
              <a:rPr lang="es-MX" sz="3000"/>
              <a:t>, </a:t>
            </a:r>
            <a:r>
              <a:rPr lang="es-MX" sz="3000" b="1"/>
              <a:t>false</a:t>
            </a:r>
            <a:r>
              <a:rPr lang="es-MX" sz="3000"/>
              <a:t>); // []</a:t>
            </a:r>
            <a:endParaRPr sz="30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ct val="95000"/>
              <a:buNone/>
            </a:pPr>
            <a:endParaRPr sz="3000"/>
          </a:p>
          <a:p>
            <a:pPr marL="0" lvl="0" indent="0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endParaRPr/>
          </a:p>
          <a:p>
            <a:pPr marL="0" lvl="0" indent="0" algn="l" rtl="0">
              <a:spcBef>
                <a:spcPts val="208"/>
              </a:spcBef>
              <a:spcAft>
                <a:spcPts val="0"/>
              </a:spcAft>
              <a:buSzPct val="95000"/>
              <a:buNone/>
            </a:pPr>
            <a:r>
              <a:rPr lang="es-MX"/>
              <a:t>…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7bc6ce735b_0_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1" name="Google Shape;141;g27bc6ce735b_0_0"/>
          <p:cNvSpPr txBox="1">
            <a:spLocks noGrp="1"/>
          </p:cNvSpPr>
          <p:nvPr>
            <p:ph type="body" idx="1"/>
          </p:nvPr>
        </p:nvSpPr>
        <p:spPr>
          <a:xfrm>
            <a:off x="293700" y="1935475"/>
            <a:ext cx="85542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s-MX" dirty="0"/>
              <a:t>Detalles de implementación de </a:t>
            </a:r>
            <a:r>
              <a:rPr lang="es-MX" dirty="0" err="1"/>
              <a:t>range</a:t>
            </a:r>
            <a:r>
              <a:rPr lang="es-MX" dirty="0"/>
              <a:t>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endParaRPr dirty="0"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lang="es-MX" dirty="0"/>
              <a:t>Validaciones: que casos deberíamos testear que devuelven </a:t>
            </a:r>
            <a:r>
              <a:rPr lang="es-MX" dirty="0" err="1"/>
              <a:t>array</a:t>
            </a:r>
            <a:r>
              <a:rPr lang="es-MX" dirty="0"/>
              <a:t> vacío?</a:t>
            </a:r>
            <a:endParaRPr dirty="0"/>
          </a:p>
          <a:p>
            <a:pPr marL="457200" lvl="0" indent="-337185" algn="l" rtl="0">
              <a:spcBef>
                <a:spcPts val="0"/>
              </a:spcBef>
              <a:spcAft>
                <a:spcPts val="0"/>
              </a:spcAft>
              <a:buSzPts val="1710"/>
              <a:buChar char="-"/>
            </a:pPr>
            <a:r>
              <a:rPr lang="es-MX" dirty="0"/>
              <a:t>Para copiar </a:t>
            </a:r>
            <a:r>
              <a:rPr lang="es-MX" dirty="0" err="1"/>
              <a:t>array</a:t>
            </a:r>
            <a:r>
              <a:rPr lang="es-MX" dirty="0"/>
              <a:t>: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s-MX" dirty="0" err="1"/>
              <a:t>int</a:t>
            </a:r>
            <a:r>
              <a:rPr lang="es-MX" dirty="0"/>
              <a:t> </a:t>
            </a:r>
            <a:r>
              <a:rPr lang="es-MX" dirty="0" smtClean="0"/>
              <a:t>[]</a:t>
            </a:r>
            <a:r>
              <a:rPr lang="es-MX" dirty="0" err="1" smtClean="0"/>
              <a:t>array_target</a:t>
            </a:r>
            <a:r>
              <a:rPr lang="es-MX" dirty="0" smtClean="0"/>
              <a:t> </a:t>
            </a:r>
            <a:r>
              <a:rPr lang="es-MX" dirty="0"/>
              <a:t>= </a:t>
            </a:r>
            <a:r>
              <a:rPr lang="es-MX" dirty="0" err="1"/>
              <a:t>Arrays.copyOfRange</a:t>
            </a:r>
            <a:r>
              <a:rPr lang="es-MX" dirty="0"/>
              <a:t>( </a:t>
            </a:r>
            <a:r>
              <a:rPr lang="es-MX" dirty="0" err="1"/>
              <a:t>array_orig</a:t>
            </a:r>
            <a:r>
              <a:rPr lang="es-MX" dirty="0"/>
              <a:t>, </a:t>
            </a:r>
            <a:r>
              <a:rPr lang="es-MX" dirty="0" err="1"/>
              <a:t>left_inclusive</a:t>
            </a:r>
            <a:r>
              <a:rPr lang="es-MX" dirty="0"/>
              <a:t>, </a:t>
            </a:r>
            <a:r>
              <a:rPr lang="es-MX" dirty="0" err="1"/>
              <a:t>right_exclusive</a:t>
            </a:r>
            <a:r>
              <a:rPr lang="es-MX" dirty="0"/>
              <a:t> </a:t>
            </a:r>
            <a:r>
              <a:rPr lang="es-MX" dirty="0" smtClean="0"/>
              <a:t>);</a:t>
            </a:r>
            <a:endParaRPr lang="es-MX" dirty="0"/>
          </a:p>
          <a:p>
            <a:pPr marL="588645" lvl="1" indent="0" algn="l" rtl="0">
              <a:spcBef>
                <a:spcPts val="0"/>
              </a:spcBef>
              <a:spcAft>
                <a:spcPts val="0"/>
              </a:spcAft>
              <a:buSzPts val="1530"/>
              <a:buNone/>
            </a:pPr>
            <a:endParaRPr lang="es-MX" dirty="0"/>
          </a:p>
          <a:p>
            <a:pPr marL="588645" lvl="1" indent="0" algn="l" rtl="0"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s-MX" dirty="0" smtClean="0"/>
              <a:t>o con </a:t>
            </a:r>
            <a:r>
              <a:rPr lang="es-MX" dirty="0" err="1" smtClean="0"/>
              <a:t>array_target</a:t>
            </a:r>
            <a:r>
              <a:rPr lang="es-MX" dirty="0" smtClean="0"/>
              <a:t> previamente creado:	</a:t>
            </a: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1" indent="-325755" algn="l" rtl="0">
              <a:spcBef>
                <a:spcPts val="0"/>
              </a:spcBef>
              <a:spcAft>
                <a:spcPts val="0"/>
              </a:spcAft>
              <a:buSzPts val="1530"/>
              <a:buChar char="-"/>
            </a:pPr>
            <a:r>
              <a:rPr lang="es-MX" dirty="0" err="1"/>
              <a:t>System.arraycopy</a:t>
            </a:r>
            <a:r>
              <a:rPr lang="es-MX" dirty="0"/>
              <a:t>( </a:t>
            </a:r>
            <a:r>
              <a:rPr lang="es-MX" dirty="0" err="1"/>
              <a:t>array_orig</a:t>
            </a:r>
            <a:r>
              <a:rPr lang="es-MX" dirty="0"/>
              <a:t>, </a:t>
            </a:r>
            <a:r>
              <a:rPr lang="es-MX" dirty="0" err="1" smtClean="0"/>
              <a:t>base_array_origin</a:t>
            </a:r>
            <a:r>
              <a:rPr lang="es-MX" dirty="0" smtClean="0"/>
              <a:t>, </a:t>
            </a:r>
            <a:r>
              <a:rPr lang="es-MX" dirty="0" err="1" smtClean="0"/>
              <a:t>array_target</a:t>
            </a:r>
            <a:r>
              <a:rPr lang="es-MX" dirty="0" smtClean="0"/>
              <a:t> , </a:t>
            </a:r>
            <a:r>
              <a:rPr lang="es-MX" dirty="0" err="1" smtClean="0"/>
              <a:t>base_array_target</a:t>
            </a:r>
            <a:r>
              <a:rPr lang="es-MX" dirty="0" smtClean="0"/>
              <a:t> , </a:t>
            </a:r>
            <a:r>
              <a:rPr lang="es-MX" b="1" dirty="0"/>
              <a:t>#</a:t>
            </a:r>
            <a:r>
              <a:rPr lang="es-MX" b="1" dirty="0" err="1" smtClean="0"/>
              <a:t>components</a:t>
            </a:r>
            <a:r>
              <a:rPr lang="es-MX" dirty="0" smtClean="0"/>
              <a:t> </a:t>
            </a:r>
            <a:r>
              <a:rPr lang="es-MX" dirty="0"/>
              <a:t>);</a:t>
            </a:r>
            <a:endParaRPr dirty="0"/>
          </a:p>
        </p:txBody>
      </p:sp>
      <p:sp>
        <p:nvSpPr>
          <p:cNvPr id="142" name="Google Shape;142;g27bc6ce735b_0_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s-MX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366</Words>
  <Application>Microsoft Office PowerPoint</Application>
  <PresentationFormat>On-screen Show (4:3)</PresentationFormat>
  <Paragraphs>61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Century Gothic</vt:lpstr>
      <vt:lpstr>Calibri</vt:lpstr>
      <vt:lpstr>Arial</vt:lpstr>
      <vt:lpstr>Noto Sans Symbols</vt:lpstr>
      <vt:lpstr>Roboto</vt:lpstr>
      <vt:lpstr>Palatino Linotype</vt:lpstr>
      <vt:lpstr>Consolas</vt:lpstr>
      <vt:lpstr>Presentation on brainstorming</vt:lpstr>
      <vt:lpstr>Estructura de Datos y Algoritmos</vt:lpstr>
      <vt:lpstr>TP 3A- Ejer 2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dc:creator>bigdata2</dc:creator>
  <cp:lastModifiedBy>Leticia Irene Gómez</cp:lastModifiedBy>
  <cp:revision>8</cp:revision>
  <dcterms:created xsi:type="dcterms:W3CDTF">2019-02-21T18:33:09Z</dcterms:created>
  <dcterms:modified xsi:type="dcterms:W3CDTF">2025-08-27T10:40:34Z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