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22"/>
  </p:notesMasterIdLst>
  <p:sldIdLst>
    <p:sldId id="272" r:id="rId2"/>
    <p:sldId id="531" r:id="rId3"/>
    <p:sldId id="532" r:id="rId4"/>
    <p:sldId id="533" r:id="rId5"/>
    <p:sldId id="549" r:id="rId6"/>
    <p:sldId id="534" r:id="rId7"/>
    <p:sldId id="535" r:id="rId8"/>
    <p:sldId id="536" r:id="rId9"/>
    <p:sldId id="537" r:id="rId10"/>
    <p:sldId id="538" r:id="rId11"/>
    <p:sldId id="539" r:id="rId12"/>
    <p:sldId id="540" r:id="rId13"/>
    <p:sldId id="541" r:id="rId14"/>
    <p:sldId id="542" r:id="rId15"/>
    <p:sldId id="543" r:id="rId16"/>
    <p:sldId id="550" r:id="rId17"/>
    <p:sldId id="544" r:id="rId18"/>
    <p:sldId id="545" r:id="rId19"/>
    <p:sldId id="546" r:id="rId20"/>
    <p:sldId id="547" r:id="rId2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Windows User" initials="WU" lastIdx="1" clrIdx="0">
    <p:extLst>
      <p:ext uri="{19B8F6BF-5375-455C-9EA6-DF929625EA0E}">
        <p15:presenceInfo xmlns:p15="http://schemas.microsoft.com/office/powerpoint/2012/main" userId="Windows User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CE9E0"/>
    <a:srgbClr val="FFFF99"/>
    <a:srgbClr val="FF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799B23B-EC83-4686-B30A-512413B5E67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863" autoAdjust="0"/>
    <p:restoredTop sz="94660"/>
  </p:normalViewPr>
  <p:slideViewPr>
    <p:cSldViewPr snapToGrid="0">
      <p:cViewPr varScale="1">
        <p:scale>
          <a:sx n="73" d="100"/>
          <a:sy n="73" d="100"/>
        </p:scale>
        <p:origin x="1404" y="72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commentAuthors" Target="commentAuthor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notesMaster" Target="notesMasters/notesMaster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BD4573-58E7-4156-A133-2731F5F8D1A6}" type="datetimeFigureOut">
              <a:rPr lang="en-US" smtClean="0"/>
              <a:t>8/27/2025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93B0CF2-7F87-4E02-A248-870047730F9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498132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93B0CF2-7F87-4E02-A248-870047730F9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51338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50002fe2c0_0_76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50002fe2c0_0_7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3256809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9"/>
          <p:cNvGrpSpPr/>
          <p:nvPr/>
        </p:nvGrpSpPr>
        <p:grpSpPr>
          <a:xfrm>
            <a:off x="0" y="6208894"/>
            <a:ext cx="9144000" cy="649106"/>
            <a:chOff x="0" y="6208894"/>
            <a:chExt cx="12192000" cy="649106"/>
          </a:xfrm>
        </p:grpSpPr>
        <p:sp>
          <p:nvSpPr>
            <p:cNvPr id="2" name="Rectangle 1"/>
            <p:cNvSpPr/>
            <p:nvPr/>
          </p:nvSpPr>
          <p:spPr>
            <a:xfrm>
              <a:off x="3048" y="6220178"/>
              <a:ext cx="12188952" cy="637822"/>
            </a:xfrm>
            <a:prstGeom prst="rect">
              <a:avLst/>
            </a:prstGeom>
            <a:ln>
              <a:noFill/>
            </a:ln>
          </p:spPr>
          <p:style>
            <a:lnRef idx="1">
              <a:schemeClr val="accent3"/>
            </a:lnRef>
            <a:fillRef idx="2">
              <a:schemeClr val="accent3"/>
            </a:fillRef>
            <a:effectRef idx="1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cxnSp>
          <p:nvCxnSpPr>
            <p:cNvPr id="7" name="Straight Connector 6"/>
            <p:cNvCxnSpPr/>
            <p:nvPr/>
          </p:nvCxnSpPr>
          <p:spPr>
            <a:xfrm>
              <a:off x="0" y="6208894"/>
              <a:ext cx="12192000" cy="0"/>
            </a:xfrm>
            <a:prstGeom prst="line">
              <a:avLst/>
            </a:prstGeom>
            <a:ln w="12700">
              <a:solidFill>
                <a:schemeClr val="tx2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" name="Straight Connector 4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 flipV="1">
            <a:off x="2286" y="5937956"/>
            <a:ext cx="6181" cy="5644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/>
              <a:t>Click to edit Master subtitle style</a:t>
            </a:r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14250E0-0183-4A43-B30F-191EAF882E72}" type="datetime1">
              <a:rPr lang="en-US" smtClean="0"/>
              <a:t>8/27/2025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08200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53C2434-7F20-4B60-B96A-E1D7DEF2E488}" type="datetime1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7777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2"/>
            <a:ext cx="2057400" cy="5211763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2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10A639-1C2B-4790-8325-E24190B00FA2}" type="datetime1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69754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 title and description"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9"/>
          <p:cNvSpPr txBox="1">
            <a:spLocks noGrp="1"/>
          </p:cNvSpPr>
          <p:nvPr>
            <p:ph type="title"/>
          </p:nvPr>
        </p:nvSpPr>
        <p:spPr>
          <a:xfrm>
            <a:off x="265500" y="1534800"/>
            <a:ext cx="4045200" cy="2085900"/>
          </a:xfrm>
          <a:prstGeom prst="rect">
            <a:avLst/>
          </a:prstGeom>
        </p:spPr>
        <p:txBody>
          <a:bodyPr spcFirstLastPara="1" wrap="square" lIns="91425" tIns="91425" rIns="91425" bIns="91425" anchor="b" anchorCtr="0"/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63" name="Google Shape;63;p9"/>
          <p:cNvSpPr txBox="1">
            <a:spLocks noGrp="1"/>
          </p:cNvSpPr>
          <p:nvPr>
            <p:ph type="subTitle" idx="1"/>
          </p:nvPr>
        </p:nvSpPr>
        <p:spPr>
          <a:xfrm>
            <a:off x="265500" y="3692002"/>
            <a:ext cx="4045200" cy="1692300"/>
          </a:xfrm>
          <a:prstGeom prst="rect">
            <a:avLst/>
          </a:prstGeom>
        </p:spPr>
        <p:txBody>
          <a:bodyPr spcFirstLastPara="1" wrap="square" lIns="91425" tIns="91425" rIns="91425" bIns="91425" anchor="t" anchorCtr="0"/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64" name="Google Shape;64;p9"/>
          <p:cNvSpPr txBox="1">
            <a:spLocks noGrp="1"/>
          </p:cNvSpPr>
          <p:nvPr>
            <p:ph type="body" idx="2"/>
          </p:nvPr>
        </p:nvSpPr>
        <p:spPr>
          <a:xfrm>
            <a:off x="4939500" y="965600"/>
            <a:ext cx="3837000" cy="4926900"/>
          </a:xfrm>
          <a:prstGeom prst="rect">
            <a:avLst/>
          </a:prstGeom>
          <a:solidFill>
            <a:schemeClr val="accent3">
              <a:lumMod val="60000"/>
              <a:lumOff val="40000"/>
            </a:schemeClr>
          </a:solidFill>
        </p:spPr>
        <p:txBody>
          <a:bodyPr spcFirstLastPara="1" wrap="square" lIns="91425" tIns="91425" rIns="91425" bIns="91425" anchor="ctr" anchorCtr="0"/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800"/>
              <a:buChar char="●"/>
              <a:defRPr>
                <a:solidFill>
                  <a:schemeClr val="lt1"/>
                </a:solidFill>
              </a:defRPr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●"/>
              <a:defRPr>
                <a:solidFill>
                  <a:schemeClr val="lt1"/>
                </a:solidFill>
              </a:defRPr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Clr>
                <a:schemeClr val="lt1"/>
              </a:buClr>
              <a:buSzPts val="1400"/>
              <a:buChar char="○"/>
              <a:defRPr>
                <a:solidFill>
                  <a:schemeClr val="lt1"/>
                </a:solidFill>
              </a:defRPr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Clr>
                <a:schemeClr val="lt1"/>
              </a:buClr>
              <a:buSzPts val="14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8" name="Slide Number Placeholder 17">
            <a:extLst>
              <a:ext uri="{FF2B5EF4-FFF2-40B4-BE49-F238E27FC236}">
                <a16:creationId xmlns:a16="http://schemas.microsoft.com/office/drawing/2014/main" id="{7877BA72-2970-2B45-B829-495A96FF9FBC}"/>
              </a:ext>
            </a:extLst>
          </p:cNvPr>
          <p:cNvSpPr txBox="1">
            <a:spLocks/>
          </p:cNvSpPr>
          <p:nvPr userDrawn="1"/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defPPr>
              <a:defRPr lang="en-US"/>
            </a:defPPr>
            <a:lvl1pPr marL="0" algn="r" defTabSz="914400" rtl="0" eaLnBrk="1" latinLnBrk="0" hangingPunct="1">
              <a:defRPr kumimoji="0" sz="11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677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927B2C-0F50-4628-A04C-A7E93ED5BBD2}" type="datetime1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16821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D941C6-C9BB-406F-8C4D-1F0AACCFB235}" type="datetime1">
              <a:rPr lang="en-US" smtClean="0"/>
              <a:t>8/27/2025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1933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03D6A6-3579-421E-B989-831875D1C281}" type="datetime1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0186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6" y="1859759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1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CAF0A-25B3-40BB-8894-04D54A01A46F}" type="datetime1">
              <a:rPr lang="en-US" smtClean="0"/>
              <a:t>8/27/2025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01885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14DF0A-A700-4CC9-9AF1-9170DFEDEE54}" type="datetime1">
              <a:rPr lang="en-US" smtClean="0"/>
              <a:t>8/27/2025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18149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A2BB12-4EAE-483D-801F-00AB37965B56}" type="datetime1">
              <a:rPr lang="en-US" smtClean="0"/>
              <a:t>8/27/2025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8821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/>
              <a:t>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BB9995-96A4-4841-89CD-C4B4BDA6548A}" type="datetime1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9267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 sz="180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8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 descr="An empty placeholder to add an image. Click on the placeholder and select the image that you wish to add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30472-5641-42B3-84CB-F7EFC1149CC4}" type="datetime1">
              <a:rPr lang="en-US" smtClean="0"/>
              <a:t>8/27/2025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Add a footer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2"/>
            <a:ext cx="609600" cy="365125"/>
          </a:xfrm>
        </p:spPr>
        <p:txBody>
          <a:bodyPr/>
          <a:lstStyle/>
          <a:p>
            <a:fld id="{401CF334-2D5C-4859-84A6-CA7E6E43FAEB}" type="slidenum">
              <a:rPr lang="en-US" smtClean="0"/>
              <a:t>‹#›</a:t>
            </a:fld>
            <a:endParaRPr lang="en-US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7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 sz="1800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19624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-21771" y="-7144"/>
            <a:ext cx="9180548" cy="6879658"/>
            <a:chOff x="0" y="-21658"/>
            <a:chExt cx="12240731" cy="6879658"/>
          </a:xfrm>
        </p:grpSpPr>
        <p:sp>
          <p:nvSpPr>
            <p:cNvPr id="26" name="Rectangle 25"/>
            <p:cNvSpPr/>
            <p:nvPr/>
          </p:nvSpPr>
          <p:spPr>
            <a:xfrm>
              <a:off x="31633" y="0"/>
              <a:ext cx="12188952" cy="6858000"/>
            </a:xfrm>
            <a:prstGeom prst="rect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sz="1800"/>
            </a:p>
          </p:txBody>
        </p:sp>
        <p:grpSp>
          <p:nvGrpSpPr>
            <p:cNvPr id="27" name="Group 26"/>
            <p:cNvGrpSpPr/>
            <p:nvPr/>
          </p:nvGrpSpPr>
          <p:grpSpPr>
            <a:xfrm>
              <a:off x="0" y="-21658"/>
              <a:ext cx="12240731" cy="1041400"/>
              <a:chOff x="-25356" y="-7144"/>
              <a:chExt cx="12240731" cy="1041400"/>
            </a:xfrm>
          </p:grpSpPr>
          <p:sp>
            <p:nvSpPr>
              <p:cNvPr id="28" name="Freeform 27"/>
              <p:cNvSpPr>
                <a:spLocks/>
              </p:cNvSpPr>
              <p:nvPr/>
            </p:nvSpPr>
            <p:spPr bwMode="auto">
              <a:xfrm>
                <a:off x="-12700" y="-7144"/>
                <a:ext cx="12217400" cy="1041400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6" y="2"/>
                  </a:cxn>
                  <a:cxn ang="0">
                    <a:pos x="2542" y="0"/>
                  </a:cxn>
                  <a:cxn ang="0">
                    <a:pos x="4374" y="367"/>
                  </a:cxn>
                  <a:cxn ang="0">
                    <a:pos x="5766" y="55"/>
                  </a:cxn>
                  <a:cxn ang="0">
                    <a:pos x="5772" y="213"/>
                  </a:cxn>
                  <a:cxn ang="0">
                    <a:pos x="4302" y="439"/>
                  </a:cxn>
                  <a:cxn ang="0">
                    <a:pos x="1488" y="201"/>
                  </a:cxn>
                  <a:cxn ang="0">
                    <a:pos x="0" y="656"/>
                  </a:cxn>
                  <a:cxn ang="0">
                    <a:pos x="6" y="2"/>
                  </a:cxn>
                </a:cxnLst>
                <a:rect l="0" t="0" r="0" b="0"/>
                <a:pathLst>
                  <a:path w="5772" h="656">
                    <a:moveTo>
                      <a:pt x="6" y="2"/>
                    </a:moveTo>
                    <a:lnTo>
                      <a:pt x="2542" y="0"/>
                    </a:lnTo>
                    <a:cubicBezTo>
                      <a:pt x="2746" y="101"/>
                      <a:pt x="3828" y="367"/>
                      <a:pt x="4374" y="367"/>
                    </a:cubicBezTo>
                    <a:cubicBezTo>
                      <a:pt x="4920" y="367"/>
                      <a:pt x="5526" y="152"/>
                      <a:pt x="5766" y="55"/>
                    </a:cubicBezTo>
                    <a:lnTo>
                      <a:pt x="5772" y="213"/>
                    </a:lnTo>
                    <a:cubicBezTo>
                      <a:pt x="5670" y="257"/>
                      <a:pt x="5016" y="441"/>
                      <a:pt x="4302" y="439"/>
                    </a:cubicBezTo>
                    <a:cubicBezTo>
                      <a:pt x="3588" y="437"/>
                      <a:pt x="2205" y="165"/>
                      <a:pt x="1488" y="201"/>
                    </a:cubicBezTo>
                    <a:cubicBezTo>
                      <a:pt x="750" y="209"/>
                      <a:pt x="270" y="482"/>
                      <a:pt x="0" y="656"/>
                    </a:cubicBezTo>
                    <a:lnTo>
                      <a:pt x="6" y="2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2">
                      <a:shade val="50000"/>
                      <a:alpha val="45000"/>
                      <a:satMod val="120000"/>
                    </a:schemeClr>
                  </a:gs>
                  <a:gs pos="100000">
                    <a:schemeClr val="accent3">
                      <a:shade val="80000"/>
                      <a:alpha val="55000"/>
                      <a:satMod val="155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sp>
            <p:nvSpPr>
              <p:cNvPr id="29" name="Freeform 28"/>
              <p:cNvSpPr>
                <a:spLocks/>
              </p:cNvSpPr>
              <p:nvPr/>
            </p:nvSpPr>
            <p:spPr bwMode="auto">
              <a:xfrm>
                <a:off x="5842000" y="-7144"/>
                <a:ext cx="6350000" cy="638175"/>
              </a:xfrm>
              <a:custGeom>
                <a:avLst>
                  <a:gd name="A1" fmla="val 0"/>
                  <a:gd name="A2" fmla="val 0"/>
                  <a:gd name="A3" fmla="val 0"/>
                  <a:gd name="A4" fmla="val 0"/>
                  <a:gd name="A5" fmla="val 0"/>
                  <a:gd name="A6" fmla="val 0"/>
                  <a:gd name="A7" fmla="val 0"/>
                  <a:gd name="A8" fmla="val 0"/>
                </a:avLst>
                <a:gdLst/>
                <a:ahLst/>
                <a:cxnLst>
                  <a:cxn ang="0">
                    <a:pos x="0" y="0"/>
                  </a:cxn>
                  <a:cxn ang="0">
                    <a:pos x="1668" y="564"/>
                  </a:cxn>
                  <a:cxn ang="0">
                    <a:pos x="3000" y="186"/>
                  </a:cxn>
                  <a:cxn ang="0">
                    <a:pos x="3000" y="6"/>
                  </a:cxn>
                  <a:cxn ang="0">
                    <a:pos x="0" y="0"/>
                  </a:cxn>
                </a:cxnLst>
                <a:rect l="0" t="0" r="0" b="0"/>
                <a:pathLst>
                  <a:path w="3000" h="595">
                    <a:moveTo>
                      <a:pt x="0" y="0"/>
                    </a:moveTo>
                    <a:cubicBezTo>
                      <a:pt x="174" y="102"/>
                      <a:pt x="1168" y="533"/>
                      <a:pt x="1668" y="564"/>
                    </a:cubicBezTo>
                    <a:cubicBezTo>
                      <a:pt x="2168" y="595"/>
                      <a:pt x="2778" y="279"/>
                      <a:pt x="3000" y="186"/>
                    </a:cubicBezTo>
                    <a:lnTo>
                      <a:pt x="3000" y="6"/>
                    </a:lnTo>
                    <a:lnTo>
                      <a:pt x="0" y="0"/>
                    </a:lnTo>
                    <a:close/>
                  </a:path>
                </a:pathLst>
              </a:custGeom>
              <a:gradFill>
                <a:gsLst>
                  <a:gs pos="0">
                    <a:schemeClr val="accent3">
                      <a:shade val="50000"/>
                      <a:alpha val="30000"/>
                      <a:satMod val="130000"/>
                    </a:schemeClr>
                  </a:gs>
                  <a:gs pos="80000">
                    <a:schemeClr val="accent2">
                      <a:shade val="75000"/>
                      <a:alpha val="45000"/>
                      <a:satMod val="140000"/>
                    </a:schemeClr>
                  </a:gs>
                </a:gsLst>
                <a:lin ang="5400000" scaled="1"/>
              </a:gradFill>
              <a:ln w="9525" cap="flat" cmpd="sng" algn="ctr">
                <a:noFill/>
                <a:prstDash val="solid"/>
                <a:round/>
                <a:headEnd type="none" w="med" len="med"/>
                <a:tailEnd type="none" w="med" len="med"/>
              </a:ln>
              <a:effectLst/>
            </p:spPr>
            <p:txBody>
              <a:bodyPr vert="horz" wrap="square" lIns="91440" tIns="45720" rIns="91440" bIns="45720" anchor="t" compatLnSpc="1"/>
              <a:lstStyle/>
              <a:p>
                <a:pPr marL="0" algn="l" rtl="0" eaLnBrk="1" latinLnBrk="0" hangingPunct="1"/>
                <a:endParaRPr kumimoji="0" lang="en-US" sz="1800">
                  <a:solidFill>
                    <a:schemeClr val="tx1"/>
                  </a:solidFill>
                  <a:latin typeface="+mn-lt"/>
                  <a:ea typeface="+mn-ea"/>
                  <a:cs typeface="+mn-cs"/>
                </a:endParaRPr>
              </a:p>
            </p:txBody>
          </p:sp>
          <p:grpSp>
            <p:nvGrpSpPr>
              <p:cNvPr id="31" name="Group 30"/>
              <p:cNvGrpSpPr/>
              <p:nvPr/>
            </p:nvGrpSpPr>
            <p:grpSpPr>
              <a:xfrm>
                <a:off x="-25356" y="202408"/>
                <a:ext cx="12240731" cy="649224"/>
                <a:chOff x="-19045" y="216550"/>
                <a:chExt cx="9180548" cy="649224"/>
              </a:xfrm>
            </p:grpSpPr>
            <p:sp>
              <p:nvSpPr>
                <p:cNvPr id="32" name="Freeform 31"/>
                <p:cNvSpPr>
                  <a:spLocks/>
                </p:cNvSpPr>
                <p:nvPr/>
              </p:nvSpPr>
              <p:spPr bwMode="auto">
                <a:xfrm rot="21435692">
                  <a:off x="-19045" y="216550"/>
                  <a:ext cx="9163050" cy="649224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966"/>
                    </a:cxn>
                    <a:cxn ang="0">
                      <a:pos x="1608" y="282"/>
                    </a:cxn>
                    <a:cxn ang="0">
                      <a:pos x="4110" y="1008"/>
                    </a:cxn>
                    <a:cxn ang="0">
                      <a:pos x="5772" y="0"/>
                    </a:cxn>
                  </a:cxnLst>
                  <a:rect l="0" t="0" r="0" b="0"/>
                  <a:pathLst>
                    <a:path w="5772" h="1055">
                      <a:moveTo>
                        <a:pt x="0" y="966"/>
                      </a:moveTo>
                      <a:cubicBezTo>
                        <a:pt x="282" y="738"/>
                        <a:pt x="923" y="275"/>
                        <a:pt x="1608" y="282"/>
                      </a:cubicBezTo>
                      <a:cubicBezTo>
                        <a:pt x="2293" y="289"/>
                        <a:pt x="3416" y="1055"/>
                        <a:pt x="4110" y="1008"/>
                      </a:cubicBezTo>
                      <a:cubicBezTo>
                        <a:pt x="4804" y="961"/>
                        <a:pt x="5426" y="210"/>
                        <a:pt x="5772" y="0"/>
                      </a:cubicBezTo>
                    </a:path>
                  </a:pathLst>
                </a:custGeom>
                <a:noFill/>
                <a:ln w="10795" cap="flat" cmpd="sng" algn="ctr">
                  <a:gradFill>
                    <a:gsLst>
                      <a:gs pos="74000">
                        <a:schemeClr val="accent3">
                          <a:shade val="75000"/>
                        </a:schemeClr>
                      </a:gs>
                      <a:gs pos="86000">
                        <a:schemeClr val="tx1">
                          <a:alpha val="29000"/>
                        </a:schemeClr>
                      </a:gs>
                      <a:gs pos="16000">
                        <a:schemeClr val="accent2">
                          <a:shade val="75000"/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  <p:sp>
              <p:nvSpPr>
                <p:cNvPr id="33" name="Freeform 32"/>
                <p:cNvSpPr>
                  <a:spLocks/>
                </p:cNvSpPr>
                <p:nvPr/>
              </p:nvSpPr>
              <p:spPr bwMode="auto">
                <a:xfrm rot="21435692">
                  <a:off x="-14309" y="290003"/>
                  <a:ext cx="9175812" cy="530352"/>
                </a:xfrm>
                <a:custGeom>
                  <a:avLst>
                    <a:gd name="A1" fmla="val 0"/>
                    <a:gd name="A2" fmla="val 0"/>
                    <a:gd name="A3" fmla="val 0"/>
                    <a:gd name="A4" fmla="val 0"/>
                    <a:gd name="A5" fmla="val 0"/>
                    <a:gd name="A6" fmla="val 0"/>
                    <a:gd name="A7" fmla="val 0"/>
                    <a:gd name="A8" fmla="val 0"/>
                  </a:avLst>
                  <a:gdLst/>
                  <a:ahLst/>
                  <a:cxnLst>
                    <a:cxn ang="0">
                      <a:pos x="0" y="732"/>
                    </a:cxn>
                    <a:cxn ang="0">
                      <a:pos x="1638" y="228"/>
                    </a:cxn>
                    <a:cxn ang="0">
                      <a:pos x="4122" y="816"/>
                    </a:cxn>
                    <a:cxn ang="0">
                      <a:pos x="5766" y="0"/>
                    </a:cxn>
                  </a:cxnLst>
                  <a:rect l="0" t="0" r="0" b="0"/>
                  <a:pathLst>
                    <a:path w="5766" h="854">
                      <a:moveTo>
                        <a:pt x="0" y="732"/>
                      </a:moveTo>
                      <a:cubicBezTo>
                        <a:pt x="273" y="647"/>
                        <a:pt x="951" y="214"/>
                        <a:pt x="1638" y="228"/>
                      </a:cubicBezTo>
                      <a:cubicBezTo>
                        <a:pt x="2325" y="242"/>
                        <a:pt x="3434" y="854"/>
                        <a:pt x="4122" y="816"/>
                      </a:cubicBezTo>
                      <a:cubicBezTo>
                        <a:pt x="4810" y="778"/>
                        <a:pt x="5424" y="170"/>
                        <a:pt x="5766" y="0"/>
                      </a:cubicBezTo>
                    </a:path>
                  </a:pathLst>
                </a:custGeom>
                <a:noFill/>
                <a:ln w="9525" cap="flat" cmpd="sng" algn="ctr">
                  <a:gradFill>
                    <a:gsLst>
                      <a:gs pos="74000">
                        <a:schemeClr val="accent4"/>
                      </a:gs>
                      <a:gs pos="44000">
                        <a:schemeClr val="accent1"/>
                      </a:gs>
                      <a:gs pos="33000">
                        <a:schemeClr val="accent2">
                          <a:alpha val="56000"/>
                        </a:schemeClr>
                      </a:gs>
                    </a:gsLst>
                    <a:lin ang="5400000" scaled="1"/>
                  </a:gra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square" lIns="91440" tIns="45720" rIns="91440" bIns="45720" anchor="t" compatLnSpc="1"/>
                <a:lstStyle/>
                <a:p>
                  <a:endParaRPr kumimoji="0" lang="en-US" sz="1800"/>
                </a:p>
              </p:txBody>
            </p:sp>
          </p:grpSp>
        </p:grpSp>
      </p:grp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/>
              <a:t>Click to edit Master title style</a:t>
            </a:r>
            <a:endParaRPr kumimoji="0" lang="en-US" dirty="0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/>
              <a:t>Edit Master text styles</a:t>
            </a:r>
          </a:p>
          <a:p>
            <a:pPr lvl="1" eaLnBrk="1" latinLnBrk="0" hangingPunct="1"/>
            <a:r>
              <a:rPr kumimoji="0" lang="en-US"/>
              <a:t>Second level</a:t>
            </a:r>
          </a:p>
          <a:p>
            <a:pPr lvl="2" eaLnBrk="1" latinLnBrk="0" hangingPunct="1"/>
            <a:r>
              <a:rPr kumimoji="0" lang="en-US"/>
              <a:t>Third level</a:t>
            </a:r>
          </a:p>
          <a:p>
            <a:pPr lvl="3" eaLnBrk="1" latinLnBrk="0" hangingPunct="1"/>
            <a:r>
              <a:rPr kumimoji="0" lang="en-US"/>
              <a:t>Fourth level</a:t>
            </a:r>
          </a:p>
          <a:p>
            <a:pPr lvl="4" eaLnBrk="1" latinLnBrk="0" hangingPunct="1"/>
            <a:r>
              <a:rPr kumimoji="0" lang="en-US"/>
              <a:t>Fifth level</a:t>
            </a:r>
            <a:endParaRPr kumimoji="0" lang="en-US" dirty="0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2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A38378BB-B8FB-411A-A427-1389FDA6DBD3}" type="datetime1">
              <a:rPr lang="en-US" smtClean="0"/>
              <a:t>8/27/2025</a:t>
            </a:fld>
            <a:endParaRPr lang="en-US" dirty="0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2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Add a footer</a:t>
            </a:r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2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100">
                <a:solidFill>
                  <a:schemeClr val="tx1"/>
                </a:solidFill>
              </a:defRPr>
            </a:lvl1pPr>
          </a:lstStyle>
          <a:p>
            <a:fld id="{401CF334-2D5C-4859-84A6-CA7E6E43FAE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285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  <p:sldLayoutId id="2147483696" r:id="rId12"/>
  </p:sldLayoutIdLst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hf hdr="0" ftr="0" dt="0"/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>
            <a:lumMod val="50000"/>
          </a:schemeClr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>
            <a:lumMod val="50000"/>
          </a:schemeClr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>
            <a:lumMod val="50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>
            <a:lumMod val="75000"/>
          </a:schemeClr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>
            <a:lumMod val="50000"/>
          </a:schemeClr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>
            <a:lumMod val="75000"/>
          </a:schemeClr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286000" indent="0" algn="l" rtl="0" eaLnBrk="1" latinLnBrk="0" hangingPunct="1">
        <a:spcBef>
          <a:spcPct val="20000"/>
        </a:spcBef>
        <a:buClr>
          <a:schemeClr val="tx2"/>
        </a:buClr>
        <a:buFontTx/>
        <a:buNone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ocs.oracle.com/javase/tutorial/java/generics/restrictions.html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s-AR" dirty="0"/>
              <a:t>Estructura de Datos y Algoritmos</a:t>
            </a:r>
            <a:endParaRPr lang="en-US" dirty="0"/>
          </a:p>
        </p:txBody>
      </p:sp>
      <p:sp>
        <p:nvSpPr>
          <p:cNvPr id="5" name="Subtitle 4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s-AR" sz="3600" dirty="0">
                <a:solidFill>
                  <a:schemeClr val="tx2"/>
                </a:solidFill>
              </a:rPr>
              <a:t>ITBA     </a:t>
            </a:r>
            <a:r>
              <a:rPr lang="es-AR" sz="3600" dirty="0" smtClean="0">
                <a:solidFill>
                  <a:schemeClr val="tx2"/>
                </a:solidFill>
              </a:rPr>
              <a:t>2025-Q2</a:t>
            </a:r>
            <a:endParaRPr lang="en-US" sz="3600" dirty="0">
              <a:solidFill>
                <a:schemeClr val="tx2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96286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AR" b="1" dirty="0" smtClean="0"/>
              <a:t>Solución opción 1:  guardar un arreglo de </a:t>
            </a:r>
            <a:r>
              <a:rPr lang="es-AR" b="1" dirty="0" err="1" smtClean="0"/>
              <a:t>Objects</a:t>
            </a:r>
            <a:r>
              <a:rPr lang="es-AR" b="1" dirty="0" smtClean="0"/>
              <a:t> (no T). Castear cuando sea necesario.</a:t>
            </a:r>
          </a:p>
          <a:p>
            <a:pPr marL="0" indent="0">
              <a:buNone/>
            </a:pPr>
            <a:r>
              <a:rPr lang="es-AR" b="1" dirty="0" smtClean="0"/>
              <a:t>Escribamos entre todos la clase P&lt;E&gt;</a:t>
            </a:r>
          </a:p>
          <a:p>
            <a:pPr marL="0" indent="0">
              <a:buNone/>
            </a:pPr>
            <a:r>
              <a:rPr lang="es-MX" sz="2800" dirty="0" err="1"/>
              <a:t>public</a:t>
            </a:r>
            <a:r>
              <a:rPr lang="es-MX" sz="2800" dirty="0"/>
              <a:t> </a:t>
            </a:r>
            <a:r>
              <a:rPr lang="es-MX" sz="2800" dirty="0" err="1"/>
              <a:t>class</a:t>
            </a:r>
            <a:r>
              <a:rPr lang="es-MX" sz="2800" dirty="0"/>
              <a:t> </a:t>
            </a:r>
            <a:r>
              <a:rPr lang="es-MX" sz="2800" dirty="0" smtClean="0">
                <a:solidFill>
                  <a:srgbClr val="FF0000"/>
                </a:solidFill>
              </a:rPr>
              <a:t>P&lt;E&gt;</a:t>
            </a:r>
            <a:r>
              <a:rPr lang="es-MX" sz="2800" dirty="0" smtClean="0"/>
              <a:t> </a:t>
            </a:r>
            <a:r>
              <a:rPr lang="es-MX" sz="2800" dirty="0"/>
              <a:t>{</a:t>
            </a:r>
          </a:p>
          <a:p>
            <a:pPr marL="0" indent="0">
              <a:buNone/>
            </a:pPr>
            <a:endParaRPr lang="es-MX" sz="2800" dirty="0"/>
          </a:p>
          <a:p>
            <a:pPr marL="0" indent="0">
              <a:buNone/>
            </a:pPr>
            <a:r>
              <a:rPr lang="es-MX" sz="2800" dirty="0" err="1">
                <a:solidFill>
                  <a:srgbClr val="FF0000"/>
                </a:solidFill>
              </a:rPr>
              <a:t>private</a:t>
            </a:r>
            <a:r>
              <a:rPr lang="es-MX" sz="2800" dirty="0">
                <a:solidFill>
                  <a:srgbClr val="FF0000"/>
                </a:solidFill>
              </a:rPr>
              <a:t> </a:t>
            </a:r>
            <a:r>
              <a:rPr lang="es-MX" sz="2800" dirty="0" err="1">
                <a:solidFill>
                  <a:srgbClr val="FF0000"/>
                </a:solidFill>
              </a:rPr>
              <a:t>Object</a:t>
            </a:r>
            <a:r>
              <a:rPr lang="es-MX" sz="2800" dirty="0">
                <a:solidFill>
                  <a:srgbClr val="FF0000"/>
                </a:solidFill>
              </a:rPr>
              <a:t>[] arreglo</a:t>
            </a:r>
            <a:r>
              <a:rPr lang="es-MX" sz="2800" dirty="0"/>
              <a:t>;</a:t>
            </a:r>
          </a:p>
          <a:p>
            <a:pPr marL="0" indent="0">
              <a:buNone/>
            </a:pPr>
            <a:endParaRPr lang="es-MX" sz="2800" dirty="0"/>
          </a:p>
          <a:p>
            <a:pPr marL="0" indent="0">
              <a:buNone/>
            </a:pPr>
            <a:r>
              <a:rPr lang="es-MX" sz="2800" dirty="0" err="1"/>
              <a:t>public</a:t>
            </a:r>
            <a:r>
              <a:rPr lang="es-MX" sz="2800" dirty="0"/>
              <a:t> </a:t>
            </a:r>
            <a:r>
              <a:rPr lang="es-MX" sz="2800" dirty="0" err="1"/>
              <a:t>void</a:t>
            </a:r>
            <a:r>
              <a:rPr lang="es-MX" sz="2800" dirty="0"/>
              <a:t> </a:t>
            </a:r>
            <a:r>
              <a:rPr lang="es-MX" sz="2800" dirty="0" err="1"/>
              <a:t>initialize</a:t>
            </a:r>
            <a:r>
              <a:rPr lang="es-MX" sz="2800" dirty="0"/>
              <a:t>(</a:t>
            </a:r>
            <a:r>
              <a:rPr lang="es-MX" sz="2800" dirty="0" err="1"/>
              <a:t>int</a:t>
            </a:r>
            <a:r>
              <a:rPr lang="es-MX" sz="2800" dirty="0"/>
              <a:t> </a:t>
            </a:r>
            <a:r>
              <a:rPr lang="es-MX" sz="2800" dirty="0" err="1"/>
              <a:t>dim</a:t>
            </a:r>
            <a:r>
              <a:rPr lang="es-MX" sz="2800" dirty="0"/>
              <a:t>) {</a:t>
            </a:r>
          </a:p>
          <a:p>
            <a:pPr marL="365760" lvl="1" indent="0">
              <a:buNone/>
            </a:pPr>
            <a:r>
              <a:rPr lang="es-MX" sz="2600" dirty="0" smtClean="0"/>
              <a:t>…</a:t>
            </a:r>
            <a:endParaRPr lang="es-MX" sz="2600" dirty="0"/>
          </a:p>
          <a:p>
            <a:pPr marL="0" indent="0">
              <a:buNone/>
            </a:pPr>
            <a:r>
              <a:rPr lang="es-MX" sz="2800" dirty="0"/>
              <a:t>}</a:t>
            </a:r>
          </a:p>
          <a:p>
            <a:pPr marL="0" indent="0">
              <a:buNone/>
            </a:pPr>
            <a:endParaRPr lang="es-MX" sz="2800" dirty="0"/>
          </a:p>
          <a:p>
            <a:pPr marL="0" indent="0">
              <a:buNone/>
            </a:pPr>
            <a:r>
              <a:rPr lang="fr-FR" sz="2800" dirty="0"/>
              <a:t>public void setElement(int pos, </a:t>
            </a:r>
            <a:r>
              <a:rPr lang="fr-FR" sz="2800" dirty="0" smtClean="0">
                <a:solidFill>
                  <a:srgbClr val="FF0000"/>
                </a:solidFill>
              </a:rPr>
              <a:t>Eelement</a:t>
            </a:r>
            <a:r>
              <a:rPr lang="fr-FR" sz="2800" dirty="0"/>
              <a:t>) {</a:t>
            </a:r>
          </a:p>
          <a:p>
            <a:pPr marL="365760" lvl="1" indent="0">
              <a:buNone/>
            </a:pPr>
            <a:r>
              <a:rPr lang="es-MX" sz="2600" dirty="0" smtClean="0"/>
              <a:t>…</a:t>
            </a:r>
            <a:endParaRPr lang="es-MX" sz="2600" dirty="0"/>
          </a:p>
          <a:p>
            <a:pPr marL="0" indent="0">
              <a:buNone/>
            </a:pPr>
            <a:r>
              <a:rPr lang="es-MX" sz="2800" dirty="0"/>
              <a:t>}</a:t>
            </a:r>
          </a:p>
          <a:p>
            <a:pPr marL="0" indent="0">
              <a:buNone/>
            </a:pPr>
            <a:endParaRPr lang="es-MX" sz="2800" dirty="0"/>
          </a:p>
          <a:p>
            <a:pPr marL="0" indent="0">
              <a:buNone/>
            </a:pPr>
            <a:r>
              <a:rPr lang="es-MX" sz="2800" dirty="0" err="1" smtClean="0"/>
              <a:t>public</a:t>
            </a:r>
            <a:r>
              <a:rPr lang="es-MX" sz="2800" dirty="0" smtClean="0"/>
              <a:t> </a:t>
            </a:r>
            <a:r>
              <a:rPr lang="es-MX" sz="2800" dirty="0" smtClean="0">
                <a:solidFill>
                  <a:srgbClr val="FF0000"/>
                </a:solidFill>
              </a:rPr>
              <a:t>E </a:t>
            </a:r>
            <a:r>
              <a:rPr lang="es-MX" sz="2800" dirty="0" err="1"/>
              <a:t>getElement</a:t>
            </a:r>
            <a:r>
              <a:rPr lang="es-MX" sz="2800" dirty="0"/>
              <a:t>(</a:t>
            </a:r>
            <a:r>
              <a:rPr lang="es-MX" sz="2800" dirty="0" err="1"/>
              <a:t>int</a:t>
            </a:r>
            <a:r>
              <a:rPr lang="es-MX" sz="2800" dirty="0"/>
              <a:t> pos)</a:t>
            </a:r>
          </a:p>
          <a:p>
            <a:pPr marL="0" indent="0">
              <a:buNone/>
            </a:pPr>
            <a:r>
              <a:rPr lang="es-MX" sz="2800" dirty="0"/>
              <a:t>{</a:t>
            </a:r>
          </a:p>
          <a:p>
            <a:pPr marL="0" indent="0">
              <a:buNone/>
            </a:pPr>
            <a:r>
              <a:rPr lang="es-MX" sz="2800" dirty="0" smtClean="0"/>
              <a:t>    …</a:t>
            </a:r>
            <a:endParaRPr lang="es-MX" sz="2800" dirty="0"/>
          </a:p>
          <a:p>
            <a:pPr marL="0" indent="0">
              <a:buNone/>
            </a:pPr>
            <a:r>
              <a:rPr lang="es-MX" sz="2800" dirty="0" smtClean="0"/>
              <a:t>}</a:t>
            </a:r>
          </a:p>
          <a:p>
            <a:pPr marL="0" indent="0">
              <a:buNone/>
            </a:pPr>
            <a:r>
              <a:rPr lang="es-AR" sz="2800" dirty="0"/>
              <a:t>}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10</a:t>
            </a:fld>
            <a:endParaRPr lang="en-US"/>
          </a:p>
        </p:txBody>
      </p:sp>
      <p:sp>
        <p:nvSpPr>
          <p:cNvPr id="5" name="Rectángulo 4"/>
          <p:cNvSpPr/>
          <p:nvPr/>
        </p:nvSpPr>
        <p:spPr>
          <a:xfrm>
            <a:off x="3605349" y="4506685"/>
            <a:ext cx="4781005" cy="22147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s-AR" dirty="0" smtClean="0"/>
              <a:t>Caso de Uso:</a:t>
            </a:r>
          </a:p>
          <a:p>
            <a:r>
              <a:rPr lang="es-MX" sz="1600" dirty="0"/>
              <a:t>P&lt;</a:t>
            </a:r>
            <a:r>
              <a:rPr lang="es-MX" sz="1600" dirty="0" err="1"/>
              <a:t>Number</a:t>
            </a:r>
            <a:r>
              <a:rPr lang="es-MX" sz="1600" dirty="0"/>
              <a:t>&gt; </a:t>
            </a:r>
            <a:r>
              <a:rPr lang="es-MX" sz="1600" dirty="0" err="1"/>
              <a:t>auxi</a:t>
            </a:r>
            <a:r>
              <a:rPr lang="es-MX" sz="1600" dirty="0"/>
              <a:t> = </a:t>
            </a:r>
            <a:r>
              <a:rPr lang="es-MX" sz="1600" b="1" dirty="0"/>
              <a:t>new P&lt;&gt;();</a:t>
            </a:r>
          </a:p>
          <a:p>
            <a:r>
              <a:rPr lang="es-MX" sz="1600" dirty="0" err="1"/>
              <a:t>auxi.initialize</a:t>
            </a:r>
            <a:r>
              <a:rPr lang="es-MX" sz="1600" dirty="0"/>
              <a:t>(5);</a:t>
            </a:r>
          </a:p>
          <a:p>
            <a:r>
              <a:rPr lang="es-MX" sz="1600" dirty="0" err="1"/>
              <a:t>auxi.setElement</a:t>
            </a:r>
            <a:r>
              <a:rPr lang="es-MX" sz="1600" dirty="0"/>
              <a:t>(3, 10);</a:t>
            </a:r>
          </a:p>
          <a:p>
            <a:r>
              <a:rPr lang="es-MX" sz="1600" dirty="0" err="1"/>
              <a:t>auxi.setElement</a:t>
            </a:r>
            <a:r>
              <a:rPr lang="es-MX" sz="1600" dirty="0"/>
              <a:t>(2, </a:t>
            </a:r>
            <a:r>
              <a:rPr lang="es-MX" sz="1600" dirty="0" smtClean="0"/>
              <a:t>20.8);</a:t>
            </a:r>
            <a:endParaRPr lang="es-MX" sz="1600" dirty="0"/>
          </a:p>
          <a:p>
            <a:r>
              <a:rPr lang="nn-NO" sz="1600" b="1" dirty="0"/>
              <a:t>for (int i= 0; i &lt; 5; i++) {</a:t>
            </a:r>
          </a:p>
          <a:p>
            <a:r>
              <a:rPr lang="es-MX" sz="1600" dirty="0" err="1"/>
              <a:t>System.</a:t>
            </a:r>
            <a:r>
              <a:rPr lang="es-MX" sz="1600" b="1" i="1" dirty="0" err="1"/>
              <a:t>out.println</a:t>
            </a:r>
            <a:r>
              <a:rPr lang="es-MX" sz="1600" b="1" i="1" dirty="0"/>
              <a:t>( </a:t>
            </a:r>
            <a:r>
              <a:rPr lang="es-MX" sz="1600" b="1" i="1" dirty="0" err="1"/>
              <a:t>auxi.getElement</a:t>
            </a:r>
            <a:r>
              <a:rPr lang="es-MX" sz="1600" b="1" i="1" dirty="0"/>
              <a:t>(i) );</a:t>
            </a:r>
          </a:p>
          <a:p>
            <a:r>
              <a:rPr lang="es-MX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2896266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11</a:t>
            </a:fld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485503"/>
            <a:ext cx="5003647" cy="5993674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044" y="3358515"/>
            <a:ext cx="5048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785609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AR" b="1" dirty="0" smtClean="0"/>
              <a:t>Solución opción 2:  Usar </a:t>
            </a:r>
            <a:r>
              <a:rPr lang="es-AR" b="1" dirty="0" err="1" smtClean="0"/>
              <a:t>reflection</a:t>
            </a:r>
            <a:endParaRPr lang="es-AR" b="1" dirty="0" smtClean="0"/>
          </a:p>
          <a:p>
            <a:pPr marL="0" indent="0">
              <a:buNone/>
            </a:pPr>
            <a:r>
              <a:rPr lang="es-AR" b="1" dirty="0" smtClean="0"/>
              <a:t>Escribamos entre todos la clase P&lt;T&gt;</a:t>
            </a:r>
          </a:p>
          <a:p>
            <a:pPr marL="0" indent="0">
              <a:buNone/>
            </a:pPr>
            <a:r>
              <a:rPr lang="es-MX" sz="2800" dirty="0" err="1"/>
              <a:t>public</a:t>
            </a:r>
            <a:r>
              <a:rPr lang="es-MX" sz="2800" dirty="0"/>
              <a:t> </a:t>
            </a:r>
            <a:r>
              <a:rPr lang="es-MX" sz="2800" dirty="0" err="1"/>
              <a:t>class</a:t>
            </a:r>
            <a:r>
              <a:rPr lang="es-MX" sz="2800" dirty="0"/>
              <a:t> </a:t>
            </a:r>
            <a:r>
              <a:rPr lang="es-MX" sz="2800" dirty="0">
                <a:solidFill>
                  <a:srgbClr val="FF0000"/>
                </a:solidFill>
              </a:rPr>
              <a:t>P&lt;T&gt;</a:t>
            </a:r>
            <a:r>
              <a:rPr lang="es-MX" sz="2800" dirty="0"/>
              <a:t> {</a:t>
            </a:r>
          </a:p>
          <a:p>
            <a:pPr marL="0" indent="0">
              <a:buNone/>
            </a:pPr>
            <a:endParaRPr lang="es-MX" sz="2800" dirty="0"/>
          </a:p>
          <a:p>
            <a:pPr marL="0" indent="0">
              <a:buNone/>
            </a:pPr>
            <a:r>
              <a:rPr lang="es-MX" sz="2800" dirty="0" err="1">
                <a:solidFill>
                  <a:srgbClr val="FF0000"/>
                </a:solidFill>
              </a:rPr>
              <a:t>private</a:t>
            </a:r>
            <a:r>
              <a:rPr lang="es-MX" sz="2800" dirty="0">
                <a:solidFill>
                  <a:srgbClr val="FF0000"/>
                </a:solidFill>
              </a:rPr>
              <a:t> </a:t>
            </a:r>
            <a:r>
              <a:rPr lang="es-MX" sz="2800" dirty="0" smtClean="0">
                <a:solidFill>
                  <a:srgbClr val="FF0000"/>
                </a:solidFill>
              </a:rPr>
              <a:t>T[] </a:t>
            </a:r>
            <a:r>
              <a:rPr lang="es-MX" sz="2800" dirty="0">
                <a:solidFill>
                  <a:srgbClr val="FF0000"/>
                </a:solidFill>
              </a:rPr>
              <a:t>arreglo</a:t>
            </a:r>
            <a:r>
              <a:rPr lang="es-MX" sz="2800" dirty="0"/>
              <a:t>;</a:t>
            </a:r>
          </a:p>
          <a:p>
            <a:pPr marL="0" indent="0">
              <a:buNone/>
            </a:pPr>
            <a:endParaRPr lang="es-MX" sz="2800" dirty="0"/>
          </a:p>
          <a:p>
            <a:pPr marL="0" indent="0">
              <a:buNone/>
            </a:pPr>
            <a:r>
              <a:rPr lang="es-MX" sz="2800" dirty="0" err="1"/>
              <a:t>public</a:t>
            </a:r>
            <a:r>
              <a:rPr lang="es-MX" sz="2800" dirty="0"/>
              <a:t> </a:t>
            </a:r>
            <a:r>
              <a:rPr lang="es-MX" sz="2800" dirty="0" err="1"/>
              <a:t>void</a:t>
            </a:r>
            <a:r>
              <a:rPr lang="es-MX" sz="2800" dirty="0"/>
              <a:t> </a:t>
            </a:r>
            <a:r>
              <a:rPr lang="es-MX" sz="2800" dirty="0" err="1"/>
              <a:t>initialize</a:t>
            </a:r>
            <a:r>
              <a:rPr lang="es-MX" sz="2800" dirty="0"/>
              <a:t>(</a:t>
            </a:r>
            <a:r>
              <a:rPr lang="es-MX" sz="2800" dirty="0" err="1"/>
              <a:t>int</a:t>
            </a:r>
            <a:r>
              <a:rPr lang="es-MX" sz="2800" dirty="0"/>
              <a:t> </a:t>
            </a:r>
            <a:r>
              <a:rPr lang="es-MX" sz="2800" dirty="0" err="1" smtClean="0"/>
              <a:t>dim</a:t>
            </a:r>
            <a:r>
              <a:rPr lang="es-MX" sz="2800" dirty="0" smtClean="0"/>
              <a:t>, </a:t>
            </a:r>
            <a:r>
              <a:rPr lang="es-MX" dirty="0" err="1">
                <a:solidFill>
                  <a:srgbClr val="FF0000"/>
                </a:solidFill>
              </a:rPr>
              <a:t>Class</a:t>
            </a:r>
            <a:r>
              <a:rPr lang="es-MX" dirty="0">
                <a:solidFill>
                  <a:srgbClr val="FF0000"/>
                </a:solidFill>
              </a:rPr>
              <a:t>&lt;T&gt; </a:t>
            </a:r>
            <a:r>
              <a:rPr lang="es-MX" dirty="0" err="1">
                <a:solidFill>
                  <a:srgbClr val="FF0000"/>
                </a:solidFill>
              </a:rPr>
              <a:t>theClass</a:t>
            </a:r>
            <a:r>
              <a:rPr lang="es-MX" sz="2800" dirty="0" smtClean="0"/>
              <a:t>) </a:t>
            </a:r>
            <a:r>
              <a:rPr lang="es-MX" sz="2800" dirty="0"/>
              <a:t>{</a:t>
            </a:r>
          </a:p>
          <a:p>
            <a:pPr marL="365760" lvl="1" indent="0">
              <a:buNone/>
            </a:pPr>
            <a:r>
              <a:rPr lang="es-MX" sz="2600" dirty="0" smtClean="0"/>
              <a:t>…</a:t>
            </a:r>
            <a:endParaRPr lang="es-MX" sz="2600" dirty="0"/>
          </a:p>
          <a:p>
            <a:pPr marL="0" indent="0">
              <a:buNone/>
            </a:pPr>
            <a:r>
              <a:rPr lang="es-MX" sz="2800" dirty="0"/>
              <a:t>}</a:t>
            </a:r>
          </a:p>
          <a:p>
            <a:pPr marL="0" indent="0">
              <a:buNone/>
            </a:pPr>
            <a:endParaRPr lang="es-MX" sz="2800" dirty="0"/>
          </a:p>
          <a:p>
            <a:pPr marL="0" indent="0">
              <a:buNone/>
            </a:pPr>
            <a:r>
              <a:rPr lang="fr-FR" sz="2800" dirty="0"/>
              <a:t>public void setElement(int pos, </a:t>
            </a:r>
            <a:r>
              <a:rPr lang="fr-FR" sz="2800" dirty="0">
                <a:solidFill>
                  <a:srgbClr val="FF0000"/>
                </a:solidFill>
              </a:rPr>
              <a:t>T element</a:t>
            </a:r>
            <a:r>
              <a:rPr lang="fr-FR" sz="2800" dirty="0"/>
              <a:t>) {</a:t>
            </a:r>
          </a:p>
          <a:p>
            <a:pPr marL="365760" lvl="1" indent="0">
              <a:buNone/>
            </a:pPr>
            <a:r>
              <a:rPr lang="es-MX" sz="2600" dirty="0" smtClean="0"/>
              <a:t>…</a:t>
            </a:r>
            <a:endParaRPr lang="es-MX" sz="2600" dirty="0"/>
          </a:p>
          <a:p>
            <a:pPr marL="0" indent="0">
              <a:buNone/>
            </a:pPr>
            <a:r>
              <a:rPr lang="es-MX" sz="2800" dirty="0"/>
              <a:t>}</a:t>
            </a:r>
          </a:p>
          <a:p>
            <a:pPr marL="0" indent="0">
              <a:buNone/>
            </a:pPr>
            <a:endParaRPr lang="es-MX" sz="2800" dirty="0"/>
          </a:p>
          <a:p>
            <a:pPr marL="0" indent="0">
              <a:buNone/>
            </a:pPr>
            <a:r>
              <a:rPr lang="es-MX" sz="2800" dirty="0" err="1" smtClean="0"/>
              <a:t>public</a:t>
            </a:r>
            <a:r>
              <a:rPr lang="es-MX" sz="2800" dirty="0" smtClean="0"/>
              <a:t> </a:t>
            </a:r>
            <a:r>
              <a:rPr lang="es-MX" sz="2800" dirty="0">
                <a:solidFill>
                  <a:srgbClr val="FF0000"/>
                </a:solidFill>
              </a:rPr>
              <a:t>T </a:t>
            </a:r>
            <a:r>
              <a:rPr lang="es-MX" sz="2800" dirty="0" err="1"/>
              <a:t>getElement</a:t>
            </a:r>
            <a:r>
              <a:rPr lang="es-MX" sz="2800" dirty="0"/>
              <a:t>(</a:t>
            </a:r>
            <a:r>
              <a:rPr lang="es-MX" sz="2800" dirty="0" err="1"/>
              <a:t>int</a:t>
            </a:r>
            <a:r>
              <a:rPr lang="es-MX" sz="2800" dirty="0"/>
              <a:t> pos)</a:t>
            </a:r>
          </a:p>
          <a:p>
            <a:pPr marL="0" indent="0">
              <a:buNone/>
            </a:pPr>
            <a:r>
              <a:rPr lang="es-MX" sz="2800" dirty="0"/>
              <a:t>{</a:t>
            </a:r>
          </a:p>
          <a:p>
            <a:pPr marL="0" indent="0">
              <a:buNone/>
            </a:pPr>
            <a:r>
              <a:rPr lang="es-MX" sz="2800" dirty="0" smtClean="0"/>
              <a:t>    …</a:t>
            </a:r>
            <a:endParaRPr lang="es-MX" sz="2800" dirty="0"/>
          </a:p>
          <a:p>
            <a:pPr marL="0" indent="0">
              <a:buNone/>
            </a:pPr>
            <a:r>
              <a:rPr lang="es-MX" sz="2800" dirty="0" smtClean="0"/>
              <a:t>}</a:t>
            </a:r>
          </a:p>
          <a:p>
            <a:pPr marL="0" indent="0">
              <a:buNone/>
            </a:pPr>
            <a:r>
              <a:rPr lang="es-AR" sz="2800" dirty="0"/>
              <a:t>}</a:t>
            </a:r>
            <a:endParaRPr lang="es-MX" sz="2800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12</a:t>
            </a:fld>
            <a:endParaRPr lang="en-US"/>
          </a:p>
        </p:txBody>
      </p:sp>
      <p:sp>
        <p:nvSpPr>
          <p:cNvPr id="5" name="Rectángulo 4"/>
          <p:cNvSpPr/>
          <p:nvPr/>
        </p:nvSpPr>
        <p:spPr>
          <a:xfrm>
            <a:off x="3605349" y="4506685"/>
            <a:ext cx="4781005" cy="22147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s-AR" dirty="0" smtClean="0"/>
              <a:t>Caso de Uso:</a:t>
            </a:r>
          </a:p>
          <a:p>
            <a:r>
              <a:rPr lang="es-MX" sz="1600" dirty="0"/>
              <a:t>P&lt;</a:t>
            </a:r>
            <a:r>
              <a:rPr lang="es-MX" sz="1600" dirty="0" err="1"/>
              <a:t>Number</a:t>
            </a:r>
            <a:r>
              <a:rPr lang="es-MX" sz="1600" dirty="0"/>
              <a:t>&gt; </a:t>
            </a:r>
            <a:r>
              <a:rPr lang="es-MX" sz="1600" dirty="0" err="1"/>
              <a:t>auxi</a:t>
            </a:r>
            <a:r>
              <a:rPr lang="es-MX" sz="1600" dirty="0"/>
              <a:t> = </a:t>
            </a:r>
            <a:r>
              <a:rPr lang="es-MX" sz="1600" b="1" dirty="0"/>
              <a:t>new P&lt;&gt;();</a:t>
            </a:r>
          </a:p>
          <a:p>
            <a:r>
              <a:rPr lang="es-MX" sz="1600" dirty="0" err="1" smtClean="0"/>
              <a:t>auxi.initialize</a:t>
            </a:r>
            <a:r>
              <a:rPr lang="es-MX" sz="1600" dirty="0" smtClean="0"/>
              <a:t>(5, </a:t>
            </a:r>
            <a:r>
              <a:rPr lang="es-MX" sz="1600" dirty="0" err="1" smtClean="0">
                <a:solidFill>
                  <a:srgbClr val="FF0000"/>
                </a:solidFill>
              </a:rPr>
              <a:t>Number.class</a:t>
            </a:r>
            <a:r>
              <a:rPr lang="es-MX" sz="1600" dirty="0" smtClean="0"/>
              <a:t>);</a:t>
            </a:r>
            <a:endParaRPr lang="es-MX" sz="1600" dirty="0"/>
          </a:p>
          <a:p>
            <a:r>
              <a:rPr lang="es-MX" sz="1600" dirty="0" err="1"/>
              <a:t>auxi.setElement</a:t>
            </a:r>
            <a:r>
              <a:rPr lang="es-MX" sz="1600" dirty="0"/>
              <a:t>(3, 10);</a:t>
            </a:r>
          </a:p>
          <a:p>
            <a:r>
              <a:rPr lang="es-MX" sz="1600" dirty="0" err="1"/>
              <a:t>auxi.setElement</a:t>
            </a:r>
            <a:r>
              <a:rPr lang="es-MX" sz="1600" dirty="0"/>
              <a:t>(2, </a:t>
            </a:r>
            <a:r>
              <a:rPr lang="es-MX" sz="1600" dirty="0" smtClean="0"/>
              <a:t>20.8);</a:t>
            </a:r>
            <a:endParaRPr lang="es-MX" sz="1600" dirty="0"/>
          </a:p>
          <a:p>
            <a:r>
              <a:rPr lang="nn-NO" sz="1600" b="1" dirty="0"/>
              <a:t>for (int i= 0; i &lt; 5; i++) {</a:t>
            </a:r>
          </a:p>
          <a:p>
            <a:r>
              <a:rPr lang="es-MX" sz="1600" dirty="0" err="1"/>
              <a:t>System.</a:t>
            </a:r>
            <a:r>
              <a:rPr lang="es-MX" sz="1600" b="1" i="1" dirty="0" err="1"/>
              <a:t>out.println</a:t>
            </a:r>
            <a:r>
              <a:rPr lang="es-MX" sz="1600" b="1" i="1" dirty="0"/>
              <a:t>( </a:t>
            </a:r>
            <a:r>
              <a:rPr lang="es-MX" sz="1600" b="1" i="1" dirty="0" err="1"/>
              <a:t>auxi.getElement</a:t>
            </a:r>
            <a:r>
              <a:rPr lang="es-MX" sz="1600" b="1" i="1" dirty="0"/>
              <a:t>(i) );</a:t>
            </a:r>
          </a:p>
          <a:p>
            <a:r>
              <a:rPr lang="es-MX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0417614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13</a:t>
            </a:fld>
            <a:endParaRPr lang="en-US"/>
          </a:p>
        </p:txBody>
      </p:sp>
      <p:pic>
        <p:nvPicPr>
          <p:cNvPr id="6" name="Imagen 5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199" y="704088"/>
            <a:ext cx="5167531" cy="5762026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044" y="3358515"/>
            <a:ext cx="5048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707579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buNone/>
            </a:pPr>
            <a:r>
              <a:rPr lang="es-AR" dirty="0" smtClean="0"/>
              <a:t>Solución 3. Crear un arreglo de un tipo conocido (que soporte todos) y castear</a:t>
            </a:r>
          </a:p>
          <a:p>
            <a:pPr marL="0" indent="0">
              <a:buNone/>
            </a:pPr>
            <a:r>
              <a:rPr lang="es-MX" b="1" dirty="0" err="1"/>
              <a:t>public</a:t>
            </a:r>
            <a:r>
              <a:rPr lang="es-MX" b="1" dirty="0"/>
              <a:t> </a:t>
            </a:r>
            <a:r>
              <a:rPr lang="es-MX" b="1" dirty="0" err="1"/>
              <a:t>class</a:t>
            </a:r>
            <a:r>
              <a:rPr lang="es-MX" b="1" dirty="0"/>
              <a:t> </a:t>
            </a:r>
            <a:r>
              <a:rPr lang="es-MX" b="1" dirty="0" err="1" smtClean="0"/>
              <a:t>PObjectToT</a:t>
            </a:r>
            <a:r>
              <a:rPr lang="es-MX" b="1" dirty="0" smtClean="0"/>
              <a:t>&lt;E&gt; </a:t>
            </a:r>
            <a:r>
              <a:rPr lang="es-MX" b="1" dirty="0"/>
              <a:t>{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b="1" dirty="0"/>
              <a:t> </a:t>
            </a:r>
            <a:r>
              <a:rPr lang="es-MX" b="1" dirty="0" smtClean="0"/>
              <a:t>   </a:t>
            </a:r>
            <a:r>
              <a:rPr lang="es-MX" b="1" dirty="0" err="1" smtClean="0"/>
              <a:t>private</a:t>
            </a:r>
            <a:r>
              <a:rPr lang="es-MX" b="1" dirty="0" smtClean="0"/>
              <a:t> </a:t>
            </a:r>
            <a:r>
              <a:rPr lang="es-MX" b="1" dirty="0" smtClean="0">
                <a:solidFill>
                  <a:srgbClr val="FF0000"/>
                </a:solidFill>
              </a:rPr>
              <a:t>E[]</a:t>
            </a:r>
            <a:r>
              <a:rPr lang="es-MX" b="1" dirty="0" smtClean="0"/>
              <a:t> </a:t>
            </a:r>
            <a:r>
              <a:rPr lang="es-MX" b="1" dirty="0"/>
              <a:t>arreglo;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   @</a:t>
            </a:r>
            <a:r>
              <a:rPr lang="es-MX" dirty="0" err="1"/>
              <a:t>SuppressWarnings</a:t>
            </a:r>
            <a:r>
              <a:rPr lang="es-MX" dirty="0"/>
              <a:t>("</a:t>
            </a:r>
            <a:r>
              <a:rPr lang="es-MX" dirty="0" err="1"/>
              <a:t>unchecked</a:t>
            </a:r>
            <a:r>
              <a:rPr lang="es-MX" dirty="0"/>
              <a:t>")</a:t>
            </a:r>
          </a:p>
          <a:p>
            <a:pPr marL="0" indent="0">
              <a:buNone/>
            </a:pPr>
            <a:r>
              <a:rPr lang="es-MX" b="1" dirty="0" smtClean="0"/>
              <a:t>   </a:t>
            </a:r>
            <a:r>
              <a:rPr lang="es-MX" b="1" dirty="0" err="1" smtClean="0"/>
              <a:t>public</a:t>
            </a:r>
            <a:r>
              <a:rPr lang="es-MX" b="1" dirty="0" smtClean="0"/>
              <a:t> </a:t>
            </a:r>
            <a:r>
              <a:rPr lang="es-MX" b="1" dirty="0" err="1"/>
              <a:t>void</a:t>
            </a:r>
            <a:r>
              <a:rPr lang="es-MX" b="1" dirty="0"/>
              <a:t> </a:t>
            </a:r>
            <a:r>
              <a:rPr lang="es-MX" b="1" dirty="0" err="1"/>
              <a:t>initialize</a:t>
            </a:r>
            <a:r>
              <a:rPr lang="es-MX" b="1" dirty="0"/>
              <a:t>(</a:t>
            </a:r>
            <a:r>
              <a:rPr lang="es-MX" b="1" dirty="0" err="1"/>
              <a:t>int</a:t>
            </a:r>
            <a:r>
              <a:rPr lang="es-MX" b="1" dirty="0"/>
              <a:t> </a:t>
            </a:r>
            <a:r>
              <a:rPr lang="es-MX" b="1" dirty="0" err="1"/>
              <a:t>dim</a:t>
            </a:r>
            <a:r>
              <a:rPr lang="es-MX" b="1" dirty="0"/>
              <a:t>) {</a:t>
            </a:r>
          </a:p>
          <a:p>
            <a:pPr marL="0" indent="0">
              <a:buNone/>
            </a:pPr>
            <a:r>
              <a:rPr lang="es-MX" dirty="0"/>
              <a:t>   </a:t>
            </a:r>
          </a:p>
          <a:p>
            <a:pPr marL="0" indent="0">
              <a:buNone/>
            </a:pPr>
            <a:r>
              <a:rPr lang="es-MX" dirty="0" smtClean="0"/>
              <a:t>   …</a:t>
            </a:r>
            <a:endParaRPr lang="es-MX" b="1" dirty="0"/>
          </a:p>
          <a:p>
            <a:pPr marL="0" indent="0">
              <a:buNone/>
            </a:pPr>
            <a:r>
              <a:rPr lang="es-MX" dirty="0"/>
              <a:t>}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fr-FR" b="1" dirty="0"/>
              <a:t>public void setElement(int pos, </a:t>
            </a:r>
            <a:r>
              <a:rPr lang="fr-FR" b="1" dirty="0" smtClean="0"/>
              <a:t>E </a:t>
            </a:r>
            <a:r>
              <a:rPr lang="fr-FR" b="1" dirty="0"/>
              <a:t>element) {</a:t>
            </a:r>
          </a:p>
          <a:p>
            <a:pPr marL="0" indent="0">
              <a:buNone/>
            </a:pPr>
            <a:r>
              <a:rPr lang="es-MX" b="1" dirty="0" smtClean="0"/>
              <a:t>…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}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b="1" dirty="0" err="1"/>
              <a:t>public</a:t>
            </a:r>
            <a:r>
              <a:rPr lang="es-MX" b="1" dirty="0"/>
              <a:t> </a:t>
            </a:r>
            <a:r>
              <a:rPr lang="es-MX" b="1" dirty="0" smtClean="0"/>
              <a:t>E </a:t>
            </a:r>
            <a:r>
              <a:rPr lang="es-MX" b="1" dirty="0" err="1"/>
              <a:t>getElement</a:t>
            </a:r>
            <a:r>
              <a:rPr lang="es-MX" b="1" dirty="0"/>
              <a:t>(</a:t>
            </a:r>
            <a:r>
              <a:rPr lang="es-MX" b="1" dirty="0" err="1"/>
              <a:t>int</a:t>
            </a:r>
            <a:r>
              <a:rPr lang="es-MX" b="1" dirty="0"/>
              <a:t> pos) {</a:t>
            </a:r>
          </a:p>
          <a:p>
            <a:pPr marL="0" indent="0">
              <a:buNone/>
            </a:pPr>
            <a:r>
              <a:rPr lang="es-MX" dirty="0" smtClean="0"/>
              <a:t>…</a:t>
            </a:r>
            <a:endParaRPr lang="es-MX" b="1" dirty="0"/>
          </a:p>
          <a:p>
            <a:pPr marL="0" indent="0">
              <a:buNone/>
            </a:pPr>
            <a:r>
              <a:rPr lang="es-MX" dirty="0" smtClean="0"/>
              <a:t>}</a:t>
            </a:r>
          </a:p>
          <a:p>
            <a:pPr marL="0" indent="0">
              <a:buNone/>
            </a:pPr>
            <a:r>
              <a:rPr lang="es-AR" dirty="0"/>
              <a:t>}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14</a:t>
            </a:fld>
            <a:endParaRPr lang="en-US"/>
          </a:p>
        </p:txBody>
      </p:sp>
      <p:sp>
        <p:nvSpPr>
          <p:cNvPr id="5" name="Rectángulo 4"/>
          <p:cNvSpPr/>
          <p:nvPr/>
        </p:nvSpPr>
        <p:spPr>
          <a:xfrm>
            <a:off x="4140927" y="4506686"/>
            <a:ext cx="4781005" cy="2214791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t" anchorCtr="0"/>
          <a:lstStyle/>
          <a:p>
            <a:r>
              <a:rPr lang="es-AR" dirty="0" smtClean="0"/>
              <a:t>Caso de Uso:</a:t>
            </a:r>
          </a:p>
          <a:p>
            <a:r>
              <a:rPr lang="es-MX" sz="1600" dirty="0"/>
              <a:t>P&lt;</a:t>
            </a:r>
            <a:r>
              <a:rPr lang="es-MX" sz="1600" dirty="0" err="1"/>
              <a:t>Number</a:t>
            </a:r>
            <a:r>
              <a:rPr lang="es-MX" sz="1600" dirty="0"/>
              <a:t>&gt; </a:t>
            </a:r>
            <a:r>
              <a:rPr lang="es-MX" sz="1600" dirty="0" err="1"/>
              <a:t>auxi</a:t>
            </a:r>
            <a:r>
              <a:rPr lang="es-MX" sz="1600" dirty="0"/>
              <a:t> = </a:t>
            </a:r>
            <a:r>
              <a:rPr lang="es-MX" sz="1600" b="1" dirty="0"/>
              <a:t>new P&lt;&gt;();</a:t>
            </a:r>
          </a:p>
          <a:p>
            <a:r>
              <a:rPr lang="es-MX" sz="1600" dirty="0" err="1"/>
              <a:t>auxi.initialize</a:t>
            </a:r>
            <a:r>
              <a:rPr lang="es-MX" sz="1600" dirty="0"/>
              <a:t>(5);</a:t>
            </a:r>
          </a:p>
          <a:p>
            <a:r>
              <a:rPr lang="es-MX" sz="1600" dirty="0" err="1"/>
              <a:t>auxi.setElement</a:t>
            </a:r>
            <a:r>
              <a:rPr lang="es-MX" sz="1600" dirty="0"/>
              <a:t>(3, 10);</a:t>
            </a:r>
          </a:p>
          <a:p>
            <a:r>
              <a:rPr lang="es-MX" sz="1600" dirty="0" err="1"/>
              <a:t>auxi.setElement</a:t>
            </a:r>
            <a:r>
              <a:rPr lang="es-MX" sz="1600" dirty="0"/>
              <a:t>(2, </a:t>
            </a:r>
            <a:r>
              <a:rPr lang="es-MX" sz="1600" dirty="0" smtClean="0"/>
              <a:t>20.8);</a:t>
            </a:r>
            <a:endParaRPr lang="es-MX" sz="1600" dirty="0"/>
          </a:p>
          <a:p>
            <a:r>
              <a:rPr lang="nn-NO" sz="1600" b="1" dirty="0"/>
              <a:t>for (int i= 0; i &lt; 5; i++) {</a:t>
            </a:r>
          </a:p>
          <a:p>
            <a:r>
              <a:rPr lang="es-MX" sz="1600" dirty="0" err="1"/>
              <a:t>System.</a:t>
            </a:r>
            <a:r>
              <a:rPr lang="es-MX" sz="1600" b="1" i="1" dirty="0" err="1"/>
              <a:t>out.println</a:t>
            </a:r>
            <a:r>
              <a:rPr lang="es-MX" sz="1600" b="1" i="1" dirty="0"/>
              <a:t>( </a:t>
            </a:r>
            <a:r>
              <a:rPr lang="es-MX" sz="1600" b="1" i="1" dirty="0" err="1"/>
              <a:t>auxi.getElement</a:t>
            </a:r>
            <a:r>
              <a:rPr lang="es-MX" sz="1600" b="1" i="1" dirty="0"/>
              <a:t>(i) );</a:t>
            </a:r>
          </a:p>
          <a:p>
            <a:r>
              <a:rPr lang="es-MX" sz="1600" dirty="0"/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4771735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15</a:t>
            </a:fld>
            <a:endParaRPr lang="en-US"/>
          </a:p>
        </p:txBody>
      </p:sp>
      <p:pic>
        <p:nvPicPr>
          <p:cNvPr id="5" name="Imagen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704088"/>
            <a:ext cx="4829390" cy="5620512"/>
          </a:xfrm>
          <a:prstGeom prst="rect">
            <a:avLst/>
          </a:prstGeom>
        </p:spPr>
      </p:pic>
      <p:pic>
        <p:nvPicPr>
          <p:cNvPr id="7" name="Imagen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4044" y="3358515"/>
            <a:ext cx="504825" cy="7715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414631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Qué pasa si en esas 3 opciones cambiamos 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b="1" dirty="0" err="1"/>
              <a:t>public</a:t>
            </a:r>
            <a:r>
              <a:rPr lang="es-AR" b="1" dirty="0"/>
              <a:t> </a:t>
            </a:r>
            <a:r>
              <a:rPr lang="es-AR" b="1" dirty="0" err="1"/>
              <a:t>class</a:t>
            </a:r>
            <a:r>
              <a:rPr lang="es-AR" b="1" dirty="0"/>
              <a:t> </a:t>
            </a:r>
            <a:r>
              <a:rPr lang="es-AR" b="1" dirty="0" err="1" smtClean="0"/>
              <a:t>PCasoN</a:t>
            </a:r>
            <a:r>
              <a:rPr lang="es-AR" b="1" dirty="0" smtClean="0"/>
              <a:t>&lt;E&gt; {</a:t>
            </a:r>
          </a:p>
          <a:p>
            <a:pPr marL="0" indent="0">
              <a:buNone/>
            </a:pPr>
            <a:endParaRPr lang="es-AR" b="1" dirty="0"/>
          </a:p>
          <a:p>
            <a:pPr marL="0" indent="0">
              <a:buNone/>
            </a:pPr>
            <a:r>
              <a:rPr lang="es-AR" b="1" dirty="0" smtClean="0"/>
              <a:t>Por</a:t>
            </a:r>
          </a:p>
          <a:p>
            <a:pPr marL="0" indent="0">
              <a:buNone/>
            </a:pPr>
            <a:endParaRPr lang="es-AR" b="1" dirty="0"/>
          </a:p>
          <a:p>
            <a:pPr marL="0" indent="0">
              <a:buNone/>
            </a:pPr>
            <a:r>
              <a:rPr lang="es-AR" b="1" dirty="0" err="1"/>
              <a:t>public</a:t>
            </a:r>
            <a:r>
              <a:rPr lang="es-AR" b="1" dirty="0"/>
              <a:t> </a:t>
            </a:r>
            <a:r>
              <a:rPr lang="es-AR" b="1" dirty="0" err="1"/>
              <a:t>class</a:t>
            </a:r>
            <a:r>
              <a:rPr lang="es-AR" b="1" dirty="0"/>
              <a:t> </a:t>
            </a:r>
            <a:r>
              <a:rPr lang="es-AR" b="1" dirty="0" err="1" smtClean="0"/>
              <a:t>PCasoN</a:t>
            </a:r>
            <a:r>
              <a:rPr lang="es-AR" b="1" dirty="0" smtClean="0"/>
              <a:t>&lt;E </a:t>
            </a:r>
            <a:r>
              <a:rPr lang="es-AR" b="1" dirty="0" err="1" smtClean="0"/>
              <a:t>extends</a:t>
            </a:r>
            <a:r>
              <a:rPr lang="es-AR" b="1" dirty="0" smtClean="0"/>
              <a:t> Comparable&lt;E&gt; {</a:t>
            </a:r>
          </a:p>
          <a:p>
            <a:pPr marL="0" indent="0">
              <a:buNone/>
            </a:pPr>
            <a:endParaRPr lang="es-AR" b="1" dirty="0"/>
          </a:p>
          <a:p>
            <a:pPr marL="0" indent="0">
              <a:buNone/>
            </a:pPr>
            <a:r>
              <a:rPr lang="es-AR" b="1" dirty="0" smtClean="0"/>
              <a:t>Explicar…</a:t>
            </a: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27187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419" dirty="0" smtClean="0"/>
              <a:t>TP 3A- </a:t>
            </a:r>
            <a:r>
              <a:rPr lang="es-419" dirty="0" err="1" smtClean="0"/>
              <a:t>Ejer</a:t>
            </a:r>
            <a:r>
              <a:rPr lang="es-419" smtClean="0"/>
              <a:t> 4</a:t>
            </a:r>
            <a:endParaRPr dirty="0"/>
          </a:p>
        </p:txBody>
      </p:sp>
      <p:sp>
        <p:nvSpPr>
          <p:cNvPr id="98" name="Google Shape;98;p15"/>
          <p:cNvSpPr txBox="1">
            <a:spLocks noGrp="1"/>
          </p:cNvSpPr>
          <p:nvPr>
            <p:ph type="subTitle" idx="1"/>
          </p:nvPr>
        </p:nvSpPr>
        <p:spPr>
          <a:xfrm>
            <a:off x="117566" y="3692002"/>
            <a:ext cx="4821934" cy="2554844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indent="0"/>
            <a:endParaRPr lang="es-AR" dirty="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 dirty="0"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99" name="Google Shape;99;p15"/>
          <p:cNvSpPr txBox="1">
            <a:spLocks noGrp="1"/>
          </p:cNvSpPr>
          <p:nvPr>
            <p:ph type="body" idx="2"/>
          </p:nvPr>
        </p:nvSpPr>
        <p:spPr>
          <a:xfrm>
            <a:off x="4781466" y="782719"/>
            <a:ext cx="3837000" cy="5418867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indent="0" algn="just">
              <a:buNone/>
            </a:pPr>
            <a:r>
              <a:rPr lang="en-US" sz="2000" dirty="0" err="1" smtClean="0">
                <a:solidFill>
                  <a:schemeClr val="tx1"/>
                </a:solidFill>
              </a:rPr>
              <a:t>Implementarlo</a:t>
            </a:r>
            <a:r>
              <a:rPr lang="en-US" sz="2000" dirty="0" smtClean="0">
                <a:solidFill>
                  <a:schemeClr val="tx1"/>
                </a:solidFill>
              </a:rPr>
              <a:t> el  </a:t>
            </a:r>
            <a:r>
              <a:rPr lang="en-US" sz="2000" dirty="0" err="1" smtClean="0">
                <a:solidFill>
                  <a:schemeClr val="tx1"/>
                </a:solidFill>
              </a:rPr>
              <a:t>Indice</a:t>
            </a:r>
            <a:r>
              <a:rPr lang="en-US" sz="2000" dirty="0">
                <a:solidFill>
                  <a:schemeClr val="tx1"/>
                </a:solidFill>
              </a:rPr>
              <a:t> </a:t>
            </a:r>
            <a:r>
              <a:rPr lang="en-US" sz="2000" dirty="0" smtClean="0">
                <a:solidFill>
                  <a:schemeClr val="tx1"/>
                </a:solidFill>
              </a:rPr>
              <a:t>con Generics:</a:t>
            </a:r>
          </a:p>
          <a:p>
            <a:pPr marL="0" indent="0" algn="just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Sin reflection:</a:t>
            </a:r>
          </a:p>
          <a:p>
            <a:pPr marL="0" indent="0" algn="just">
              <a:buNone/>
            </a:pPr>
            <a:r>
              <a:rPr lang="es-AR" b="1" dirty="0"/>
              <a:t>IndexWithParametricArray_Case1.zip</a:t>
            </a:r>
            <a:r>
              <a:rPr lang="es-AR" dirty="0"/>
              <a:t> </a:t>
            </a:r>
            <a:endParaRPr lang="es-AR" dirty="0" smtClean="0"/>
          </a:p>
          <a:p>
            <a:pPr marL="0" indent="0" algn="just">
              <a:buNone/>
            </a:pPr>
            <a:endParaRPr lang="es-AR" sz="2000" dirty="0" smtClean="0">
              <a:solidFill>
                <a:schemeClr val="tx1"/>
              </a:solidFill>
            </a:endParaRPr>
          </a:p>
          <a:p>
            <a:pPr marL="0" indent="0" algn="just">
              <a:buNone/>
            </a:pPr>
            <a:r>
              <a:rPr lang="en-US" sz="2000" dirty="0" smtClean="0">
                <a:solidFill>
                  <a:schemeClr val="tx1"/>
                </a:solidFill>
              </a:rPr>
              <a:t>Con </a:t>
            </a:r>
            <a:r>
              <a:rPr lang="en-US" sz="2000" dirty="0">
                <a:solidFill>
                  <a:schemeClr val="tx1"/>
                </a:solidFill>
              </a:rPr>
              <a:t>reflection:</a:t>
            </a:r>
          </a:p>
          <a:p>
            <a:pPr marL="0" indent="0" algn="just">
              <a:buNone/>
            </a:pPr>
            <a:r>
              <a:rPr lang="es-AR" b="1" dirty="0" smtClean="0"/>
              <a:t>IndexWithParametricArray_Case2.zip</a:t>
            </a:r>
            <a:r>
              <a:rPr lang="es-AR" dirty="0" smtClean="0"/>
              <a:t> </a:t>
            </a:r>
            <a:endParaRPr lang="en-US" sz="2000" dirty="0" smtClean="0">
              <a:solidFill>
                <a:schemeClr val="tx1"/>
              </a:solidFill>
            </a:endParaRPr>
          </a:p>
        </p:txBody>
      </p:sp>
      <p:sp>
        <p:nvSpPr>
          <p:cNvPr id="2" name="Slide Number Placeholder 1"/>
          <p:cNvSpPr>
            <a:spLocks noGrp="1"/>
          </p:cNvSpPr>
          <p:nvPr>
            <p:ph type="sldNum" idx="4294967295"/>
          </p:nvPr>
        </p:nvSpPr>
        <p:spPr>
          <a:xfrm>
            <a:off x="8460431" y="6201587"/>
            <a:ext cx="548700" cy="524700"/>
          </a:xfrm>
        </p:spPr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fld id="{00000000-1234-1234-1234-123412341234}" type="slidenum">
              <a:rPr kumimoji="0" lang="es-419" sz="1000" b="0" i="0" u="none" strike="noStrike" kern="0" cap="none" spc="0" normalizeH="0" baseline="0" noProof="0" smtClean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Roboto"/>
                <a:ea typeface="Roboto"/>
                <a:sym typeface="Roboto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t>17</a:t>
            </a:fld>
            <a:endParaRPr kumimoji="0" lang="es-419" sz="1000" b="0" i="0" u="none" strike="noStrike" kern="0" cap="none" spc="0" normalizeH="0" baseline="0" noProof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Roboto"/>
              <a:ea typeface="Roboto"/>
              <a:sym typeface="Roboto"/>
            </a:endParaRPr>
          </a:p>
        </p:txBody>
      </p:sp>
    </p:spTree>
    <p:extLst>
      <p:ext uri="{BB962C8B-B14F-4D97-AF65-F5344CB8AC3E}">
        <p14:creationId xmlns:p14="http://schemas.microsoft.com/office/powerpoint/2010/main" val="13145256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s-AR" sz="4200" dirty="0" smtClean="0"/>
              <a:t>Cambiar </a:t>
            </a:r>
            <a:r>
              <a:rPr lang="es-AR" sz="4200" dirty="0" err="1" smtClean="0"/>
              <a:t>int</a:t>
            </a:r>
            <a:r>
              <a:rPr lang="es-AR" sz="4200" dirty="0" smtClean="0"/>
              <a:t> por </a:t>
            </a:r>
            <a:r>
              <a:rPr lang="es-AR" sz="4200" dirty="0" err="1" smtClean="0"/>
              <a:t>generics</a:t>
            </a:r>
            <a:r>
              <a:rPr lang="es-AR" sz="4200" dirty="0" smtClean="0"/>
              <a:t>. Implementar el índice con esta versión de interface: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MX" b="1" dirty="0" err="1"/>
              <a:t>package</a:t>
            </a:r>
            <a:r>
              <a:rPr lang="es-MX" dirty="0"/>
              <a:t> </a:t>
            </a:r>
            <a:r>
              <a:rPr lang="es-MX" dirty="0" err="1"/>
              <a:t>eda</a:t>
            </a:r>
            <a:r>
              <a:rPr lang="es-MX" dirty="0"/>
              <a:t>;</a:t>
            </a:r>
          </a:p>
          <a:p>
            <a:pPr marL="0" indent="0">
              <a:buNone/>
            </a:pPr>
            <a:r>
              <a:rPr lang="es-MX" dirty="0"/>
              <a:t> </a:t>
            </a:r>
          </a:p>
          <a:p>
            <a:pPr marL="0" indent="0">
              <a:buNone/>
            </a:pPr>
            <a:r>
              <a:rPr lang="es-MX" b="1" dirty="0" err="1"/>
              <a:t>public</a:t>
            </a:r>
            <a:r>
              <a:rPr lang="es-MX" dirty="0"/>
              <a:t> </a:t>
            </a:r>
            <a:r>
              <a:rPr lang="es-MX" b="1" dirty="0"/>
              <a:t>interface</a:t>
            </a:r>
            <a:r>
              <a:rPr lang="es-MX" dirty="0"/>
              <a:t> </a:t>
            </a:r>
            <a:r>
              <a:rPr lang="es-MX" dirty="0" err="1"/>
              <a:t>IndexParametricService</a:t>
            </a:r>
            <a:r>
              <a:rPr lang="es-MX" dirty="0"/>
              <a:t> &lt;T </a:t>
            </a:r>
            <a:r>
              <a:rPr lang="es-MX" b="1" dirty="0" err="1"/>
              <a:t>extends</a:t>
            </a:r>
            <a:r>
              <a:rPr lang="es-MX" dirty="0"/>
              <a:t> Comparable&lt;? </a:t>
            </a:r>
            <a:r>
              <a:rPr lang="es-MX" b="1" dirty="0" err="1"/>
              <a:t>super</a:t>
            </a:r>
            <a:r>
              <a:rPr lang="es-MX" dirty="0"/>
              <a:t> T&gt;&gt;{</a:t>
            </a:r>
          </a:p>
          <a:p>
            <a:pPr marL="0" indent="0">
              <a:buNone/>
            </a:pPr>
            <a:r>
              <a:rPr lang="es-MX" dirty="0"/>
              <a:t>	</a:t>
            </a:r>
          </a:p>
          <a:p>
            <a:pPr marL="0" indent="0">
              <a:buNone/>
            </a:pPr>
            <a:r>
              <a:rPr lang="es-MX" dirty="0"/>
              <a:t>	// </a:t>
            </a:r>
            <a:r>
              <a:rPr lang="es-MX" dirty="0" err="1"/>
              <a:t>elements</a:t>
            </a:r>
            <a:r>
              <a:rPr lang="es-MX" dirty="0"/>
              <a:t> serán los valores del índice, los anteriores se descartan</a:t>
            </a:r>
          </a:p>
          <a:p>
            <a:pPr marL="0" indent="0">
              <a:buNone/>
            </a:pPr>
            <a:r>
              <a:rPr lang="es-MX" dirty="0"/>
              <a:t>      // lanza </a:t>
            </a:r>
            <a:r>
              <a:rPr lang="es-MX" dirty="0" err="1"/>
              <a:t>excepction</a:t>
            </a:r>
            <a:r>
              <a:rPr lang="es-MX" dirty="0"/>
              <a:t> si </a:t>
            </a:r>
            <a:r>
              <a:rPr lang="es-MX" dirty="0" err="1"/>
              <a:t>elements</a:t>
            </a:r>
            <a:r>
              <a:rPr lang="es-MX" dirty="0"/>
              <a:t> </a:t>
            </a:r>
            <a:r>
              <a:rPr lang="es-MX" dirty="0" err="1"/>
              <a:t>is</a:t>
            </a:r>
            <a:r>
              <a:rPr lang="es-MX" dirty="0"/>
              <a:t> </a:t>
            </a:r>
            <a:r>
              <a:rPr lang="es-MX" dirty="0" err="1"/>
              <a:t>null</a:t>
            </a:r>
            <a:r>
              <a:rPr lang="es-MX" dirty="0"/>
              <a:t> o si alguno de los elementos del </a:t>
            </a:r>
          </a:p>
          <a:p>
            <a:pPr marL="0" indent="0">
              <a:buNone/>
            </a:pPr>
            <a:r>
              <a:rPr lang="es-MX" dirty="0"/>
              <a:t>      // arreglo proporcionado son </a:t>
            </a:r>
            <a:r>
              <a:rPr lang="es-MX" dirty="0" err="1"/>
              <a:t>null</a:t>
            </a:r>
            <a:endParaRPr lang="es-MX" dirty="0"/>
          </a:p>
          <a:p>
            <a:pPr marL="0" indent="0">
              <a:buNone/>
            </a:pPr>
            <a:r>
              <a:rPr lang="es-MX" b="1" dirty="0" smtClean="0"/>
              <a:t>      </a:t>
            </a:r>
            <a:r>
              <a:rPr lang="es-MX" b="1" dirty="0" err="1" smtClean="0"/>
              <a:t>void</a:t>
            </a:r>
            <a:r>
              <a:rPr lang="es-MX" dirty="0" smtClean="0"/>
              <a:t> </a:t>
            </a:r>
            <a:r>
              <a:rPr lang="es-MX" dirty="0" err="1"/>
              <a:t>initialize</a:t>
            </a:r>
            <a:r>
              <a:rPr lang="es-MX" dirty="0"/>
              <a:t>(T [] </a:t>
            </a:r>
            <a:r>
              <a:rPr lang="es-MX" dirty="0" err="1"/>
              <a:t>elements</a:t>
            </a:r>
            <a:r>
              <a:rPr lang="es-MX" dirty="0"/>
              <a:t>);</a:t>
            </a:r>
          </a:p>
          <a:p>
            <a:pPr marL="0" indent="0">
              <a:buNone/>
            </a:pPr>
            <a:r>
              <a:rPr lang="es-MX" dirty="0"/>
              <a:t> </a:t>
            </a:r>
          </a:p>
          <a:p>
            <a:pPr marL="0" indent="0">
              <a:buNone/>
            </a:pPr>
            <a:r>
              <a:rPr lang="es-MX" dirty="0" smtClean="0"/>
              <a:t>     // </a:t>
            </a:r>
            <a:r>
              <a:rPr lang="es-MX" dirty="0"/>
              <a:t>busca una </a:t>
            </a:r>
            <a:r>
              <a:rPr lang="es-MX" dirty="0" err="1"/>
              <a:t>key</a:t>
            </a:r>
            <a:r>
              <a:rPr lang="es-MX" dirty="0"/>
              <a:t> en el índice, O(log2 N)</a:t>
            </a:r>
          </a:p>
          <a:p>
            <a:pPr marL="0" indent="0">
              <a:buNone/>
            </a:pPr>
            <a:r>
              <a:rPr lang="es-MX" b="1" dirty="0" smtClean="0"/>
              <a:t>     </a:t>
            </a:r>
            <a:r>
              <a:rPr lang="es-MX" b="1" dirty="0" err="1" smtClean="0"/>
              <a:t>boolean</a:t>
            </a:r>
            <a:r>
              <a:rPr lang="es-MX" dirty="0" smtClean="0"/>
              <a:t> </a:t>
            </a:r>
            <a:r>
              <a:rPr lang="es-MX" dirty="0" err="1"/>
              <a:t>search</a:t>
            </a:r>
            <a:r>
              <a:rPr lang="es-MX" dirty="0"/>
              <a:t>(T </a:t>
            </a:r>
            <a:r>
              <a:rPr lang="es-MX" dirty="0" err="1"/>
              <a:t>key</a:t>
            </a:r>
            <a:r>
              <a:rPr lang="es-MX" dirty="0"/>
              <a:t>);</a:t>
            </a:r>
          </a:p>
          <a:p>
            <a:pPr marL="0" indent="0">
              <a:buNone/>
            </a:pPr>
            <a:r>
              <a:rPr lang="es-MX" dirty="0"/>
              <a:t>	</a:t>
            </a:r>
          </a:p>
          <a:p>
            <a:pPr marL="0" indent="0">
              <a:buNone/>
            </a:pPr>
            <a:r>
              <a:rPr lang="es-MX" dirty="0"/>
              <a:t>	// inserta el </a:t>
            </a:r>
            <a:r>
              <a:rPr lang="es-MX" dirty="0" err="1"/>
              <a:t>key</a:t>
            </a:r>
            <a:r>
              <a:rPr lang="es-MX" dirty="0"/>
              <a:t> en pos correcta. Crece automáticamente de a </a:t>
            </a:r>
            <a:r>
              <a:rPr lang="es-MX" dirty="0" err="1"/>
              <a:t>chunks</a:t>
            </a:r>
            <a:r>
              <a:rPr lang="es-MX" dirty="0"/>
              <a:t>.</a:t>
            </a:r>
          </a:p>
          <a:p>
            <a:pPr marL="0" indent="0">
              <a:buNone/>
            </a:pPr>
            <a:r>
              <a:rPr lang="es-MX" dirty="0"/>
              <a:t>      // si el valor proporcionado es </a:t>
            </a:r>
            <a:r>
              <a:rPr lang="es-MX" dirty="0" err="1"/>
              <a:t>null</a:t>
            </a:r>
            <a:r>
              <a:rPr lang="es-MX" dirty="0"/>
              <a:t>, ignora el pedido.</a:t>
            </a:r>
          </a:p>
          <a:p>
            <a:pPr marL="0" indent="0">
              <a:buNone/>
            </a:pPr>
            <a:r>
              <a:rPr lang="es-MX" b="1" dirty="0" smtClean="0"/>
              <a:t>      </a:t>
            </a:r>
            <a:r>
              <a:rPr lang="es-MX" b="1" dirty="0" err="1" smtClean="0"/>
              <a:t>void</a:t>
            </a:r>
            <a:r>
              <a:rPr lang="es-MX" dirty="0" smtClean="0"/>
              <a:t> </a:t>
            </a:r>
            <a:r>
              <a:rPr lang="es-MX" dirty="0" err="1"/>
              <a:t>insert</a:t>
            </a:r>
            <a:r>
              <a:rPr lang="es-MX" dirty="0"/>
              <a:t>(T </a:t>
            </a:r>
            <a:r>
              <a:rPr lang="es-MX" dirty="0" err="1"/>
              <a:t>key</a:t>
            </a:r>
            <a:r>
              <a:rPr lang="es-MX" dirty="0"/>
              <a:t>);</a:t>
            </a:r>
          </a:p>
          <a:p>
            <a:pPr marL="0" indent="0">
              <a:buNone/>
            </a:pPr>
            <a:r>
              <a:rPr lang="es-MX" dirty="0"/>
              <a:t>	</a:t>
            </a:r>
          </a:p>
          <a:p>
            <a:pPr marL="0" indent="0">
              <a:buNone/>
            </a:pPr>
            <a:r>
              <a:rPr lang="es-MX" dirty="0"/>
              <a:t> 	// borra el </a:t>
            </a:r>
            <a:r>
              <a:rPr lang="es-MX" dirty="0" err="1"/>
              <a:t>key</a:t>
            </a:r>
            <a:r>
              <a:rPr lang="es-MX" dirty="0"/>
              <a:t> si lo hay, sino lo ignora. </a:t>
            </a:r>
          </a:p>
          <a:p>
            <a:pPr marL="0" indent="0">
              <a:buNone/>
            </a:pPr>
            <a:r>
              <a:rPr lang="es-MX" dirty="0"/>
              <a:t>      // decrece automáticamente de a </a:t>
            </a:r>
            <a:r>
              <a:rPr lang="es-MX" dirty="0" err="1"/>
              <a:t>chunks</a:t>
            </a:r>
            <a:endParaRPr lang="es-MX" dirty="0"/>
          </a:p>
          <a:p>
            <a:pPr marL="0" indent="0">
              <a:buNone/>
            </a:pPr>
            <a:r>
              <a:rPr lang="es-MX" b="1" dirty="0"/>
              <a:t> </a:t>
            </a:r>
            <a:r>
              <a:rPr lang="es-MX" b="1" dirty="0" smtClean="0"/>
              <a:t>     </a:t>
            </a:r>
            <a:r>
              <a:rPr lang="es-MX" b="1" dirty="0" err="1" smtClean="0"/>
              <a:t>void</a:t>
            </a:r>
            <a:r>
              <a:rPr lang="es-MX" dirty="0" smtClean="0"/>
              <a:t> </a:t>
            </a:r>
            <a:r>
              <a:rPr lang="es-MX" dirty="0" err="1"/>
              <a:t>delete</a:t>
            </a:r>
            <a:r>
              <a:rPr lang="es-MX" dirty="0"/>
              <a:t>(T </a:t>
            </a:r>
            <a:r>
              <a:rPr lang="es-MX" dirty="0" err="1"/>
              <a:t>key</a:t>
            </a:r>
            <a:r>
              <a:rPr lang="es-MX" dirty="0"/>
              <a:t>);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41181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47500" lnSpcReduction="20000"/>
          </a:bodyPr>
          <a:lstStyle/>
          <a:p>
            <a:pPr marL="0" indent="0">
              <a:buNone/>
            </a:pPr>
            <a:r>
              <a:rPr lang="es-MX" dirty="0"/>
              <a:t> // devuelve la cantidad de apariciones de la clave especificada. </a:t>
            </a:r>
          </a:p>
          <a:p>
            <a:pPr marL="0" indent="0">
              <a:buNone/>
            </a:pPr>
            <a:r>
              <a:rPr lang="es-MX" b="1" dirty="0" err="1" smtClean="0"/>
              <a:t>int</a:t>
            </a:r>
            <a:r>
              <a:rPr lang="es-MX" dirty="0" smtClean="0"/>
              <a:t> </a:t>
            </a:r>
            <a:r>
              <a:rPr lang="es-MX" dirty="0" err="1"/>
              <a:t>occurrences</a:t>
            </a:r>
            <a:r>
              <a:rPr lang="es-MX" dirty="0"/>
              <a:t>(T </a:t>
            </a:r>
            <a:r>
              <a:rPr lang="es-MX" dirty="0" err="1"/>
              <a:t>key</a:t>
            </a:r>
            <a:r>
              <a:rPr lang="es-MX" dirty="0"/>
              <a:t>);</a:t>
            </a:r>
          </a:p>
          <a:p>
            <a:pPr marL="0" indent="0">
              <a:buNone/>
            </a:pPr>
            <a:r>
              <a:rPr lang="es-MX" dirty="0"/>
              <a:t>	</a:t>
            </a:r>
          </a:p>
          <a:p>
            <a:pPr marL="0" indent="0">
              <a:buNone/>
            </a:pPr>
            <a:r>
              <a:rPr lang="es-AR" dirty="0"/>
              <a:t> </a:t>
            </a:r>
            <a:r>
              <a:rPr lang="es-AR" dirty="0" smtClean="0"/>
              <a:t>// </a:t>
            </a:r>
            <a:r>
              <a:rPr lang="es-AR" dirty="0"/>
              <a:t>devuelve un nuevo arreglo ordenado con los elementos que pertenecen </a:t>
            </a:r>
            <a:endParaRPr lang="es-MX" dirty="0"/>
          </a:p>
          <a:p>
            <a:pPr marL="0" indent="0">
              <a:buNone/>
            </a:pPr>
            <a:r>
              <a:rPr lang="es-AR" dirty="0"/>
              <a:t> </a:t>
            </a:r>
            <a:r>
              <a:rPr lang="es-AR" dirty="0" smtClean="0"/>
              <a:t>// </a:t>
            </a:r>
            <a:r>
              <a:rPr lang="es-AR" dirty="0"/>
              <a:t>al intervalo dado por </a:t>
            </a:r>
            <a:r>
              <a:rPr lang="es-AR" dirty="0" err="1"/>
              <a:t>leftkey</a:t>
            </a:r>
            <a:r>
              <a:rPr lang="es-AR" dirty="0"/>
              <a:t> y </a:t>
            </a:r>
            <a:r>
              <a:rPr lang="es-AR" dirty="0" err="1"/>
              <a:t>rightkey</a:t>
            </a:r>
            <a:r>
              <a:rPr lang="es-AR" dirty="0"/>
              <a:t>.  Si el mismo es abierto/cerrado depende </a:t>
            </a:r>
            <a:endParaRPr lang="es-MX" dirty="0"/>
          </a:p>
          <a:p>
            <a:pPr marL="0" indent="0">
              <a:buNone/>
            </a:pPr>
            <a:r>
              <a:rPr lang="es-AR" dirty="0"/>
              <a:t> </a:t>
            </a:r>
            <a:r>
              <a:rPr lang="es-AR" dirty="0" smtClean="0"/>
              <a:t>// </a:t>
            </a:r>
            <a:r>
              <a:rPr lang="es-AR" dirty="0"/>
              <a:t>de las variables </a:t>
            </a:r>
            <a:r>
              <a:rPr lang="es-AR" dirty="0" err="1"/>
              <a:t>leftIncluded</a:t>
            </a:r>
            <a:r>
              <a:rPr lang="es-AR" dirty="0"/>
              <a:t>  y </a:t>
            </a:r>
            <a:r>
              <a:rPr lang="es-AR" dirty="0" err="1"/>
              <a:t>rightIncluded</a:t>
            </a:r>
            <a:r>
              <a:rPr lang="es-AR" dirty="0"/>
              <a:t>. True indica que es cerrado. El valor</a:t>
            </a:r>
            <a:endParaRPr lang="es-MX" dirty="0"/>
          </a:p>
          <a:p>
            <a:pPr marL="0" indent="0">
              <a:buNone/>
            </a:pPr>
            <a:r>
              <a:rPr lang="es-AR" dirty="0" smtClean="0"/>
              <a:t>// </a:t>
            </a:r>
            <a:r>
              <a:rPr lang="es-AR" dirty="0"/>
              <a:t>devuelto será un </a:t>
            </a:r>
            <a:r>
              <a:rPr lang="es-AR" dirty="0" err="1"/>
              <a:t>arrego</a:t>
            </a:r>
            <a:r>
              <a:rPr lang="es-AR" dirty="0"/>
              <a:t> de </a:t>
            </a:r>
            <a:r>
              <a:rPr lang="es-AR" dirty="0" err="1"/>
              <a:t>length</a:t>
            </a:r>
            <a:r>
              <a:rPr lang="es-AR" dirty="0"/>
              <a:t> 0 si no hay elementos que satisfagan al </a:t>
            </a:r>
            <a:r>
              <a:rPr lang="es-AR" dirty="0" err="1"/>
              <a:t>condicion</a:t>
            </a:r>
            <a:endParaRPr lang="es-MX" dirty="0"/>
          </a:p>
          <a:p>
            <a:pPr marL="0" indent="0">
              <a:buNone/>
            </a:pPr>
            <a:r>
              <a:rPr lang="es-MX" dirty="0"/>
              <a:t>  </a:t>
            </a:r>
            <a:r>
              <a:rPr lang="es-MX" dirty="0" smtClean="0"/>
              <a:t>T</a:t>
            </a:r>
            <a:r>
              <a:rPr lang="es-MX" dirty="0"/>
              <a:t>[] </a:t>
            </a:r>
            <a:r>
              <a:rPr lang="es-MX" dirty="0" err="1"/>
              <a:t>range</a:t>
            </a:r>
            <a:r>
              <a:rPr lang="es-MX" dirty="0"/>
              <a:t>(T </a:t>
            </a:r>
            <a:r>
              <a:rPr lang="es-MX" dirty="0" err="1"/>
              <a:t>leftKey</a:t>
            </a:r>
            <a:r>
              <a:rPr lang="es-MX" dirty="0"/>
              <a:t>, T </a:t>
            </a:r>
            <a:r>
              <a:rPr lang="es-MX" dirty="0" err="1"/>
              <a:t>rightKey</a:t>
            </a:r>
            <a:r>
              <a:rPr lang="es-MX" dirty="0"/>
              <a:t>, </a:t>
            </a:r>
            <a:r>
              <a:rPr lang="es-MX" b="1" dirty="0" err="1"/>
              <a:t>boolean</a:t>
            </a:r>
            <a:r>
              <a:rPr lang="es-MX" dirty="0"/>
              <a:t> </a:t>
            </a:r>
            <a:r>
              <a:rPr lang="es-MX" dirty="0" err="1"/>
              <a:t>leftIncluded</a:t>
            </a:r>
            <a:r>
              <a:rPr lang="es-MX" dirty="0"/>
              <a:t>, </a:t>
            </a:r>
            <a:r>
              <a:rPr lang="es-MX" b="1" dirty="0" err="1"/>
              <a:t>boolean</a:t>
            </a:r>
            <a:r>
              <a:rPr lang="es-MX" dirty="0"/>
              <a:t> </a:t>
            </a:r>
            <a:r>
              <a:rPr lang="es-MX" dirty="0" err="1"/>
              <a:t>rightIncluded</a:t>
            </a:r>
            <a:r>
              <a:rPr lang="es-MX" dirty="0"/>
              <a:t>);</a:t>
            </a:r>
          </a:p>
          <a:p>
            <a:pPr marL="0" indent="0">
              <a:buNone/>
            </a:pPr>
            <a:r>
              <a:rPr lang="es-MX" dirty="0"/>
              <a:t> </a:t>
            </a:r>
          </a:p>
          <a:p>
            <a:pPr marL="0" indent="0">
              <a:buNone/>
            </a:pPr>
            <a:r>
              <a:rPr lang="es-MX" dirty="0"/>
              <a:t> 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// </a:t>
            </a:r>
            <a:r>
              <a:rPr lang="es-MX" dirty="0"/>
              <a:t>imprime el contenido del índice ordenado por su </a:t>
            </a:r>
            <a:r>
              <a:rPr lang="es-MX" dirty="0" err="1"/>
              <a:t>key</a:t>
            </a:r>
            <a:r>
              <a:rPr lang="es-MX" dirty="0"/>
              <a:t>	</a:t>
            </a:r>
          </a:p>
          <a:p>
            <a:pPr marL="0" indent="0">
              <a:buNone/>
            </a:pPr>
            <a:r>
              <a:rPr lang="es-MX" b="1" dirty="0"/>
              <a:t> </a:t>
            </a:r>
            <a:r>
              <a:rPr lang="es-MX" b="1" dirty="0" err="1" smtClean="0"/>
              <a:t>void</a:t>
            </a:r>
            <a:r>
              <a:rPr lang="es-MX" dirty="0" smtClean="0"/>
              <a:t> </a:t>
            </a:r>
            <a:r>
              <a:rPr lang="es-MX" dirty="0" err="1"/>
              <a:t>sortedPrint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 </a:t>
            </a:r>
          </a:p>
          <a:p>
            <a:pPr marL="0" indent="0">
              <a:buNone/>
            </a:pPr>
            <a:r>
              <a:rPr lang="es-MX" dirty="0"/>
              <a:t> 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// </a:t>
            </a:r>
            <a:r>
              <a:rPr lang="es-MX" dirty="0"/>
              <a:t>devuelve el máximo elemento del índice o </a:t>
            </a:r>
            <a:r>
              <a:rPr lang="es-MX" dirty="0" err="1"/>
              <a:t>null</a:t>
            </a:r>
            <a:r>
              <a:rPr lang="es-MX" dirty="0"/>
              <a:t> si no hay elementos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T </a:t>
            </a:r>
            <a:r>
              <a:rPr lang="es-MX" dirty="0" err="1"/>
              <a:t>getMax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	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// </a:t>
            </a:r>
            <a:r>
              <a:rPr lang="es-MX" dirty="0"/>
              <a:t>devuelve el mínimo elemento del índice o </a:t>
            </a:r>
            <a:r>
              <a:rPr lang="es-MX" dirty="0" err="1"/>
              <a:t>null</a:t>
            </a:r>
            <a:r>
              <a:rPr lang="es-MX" dirty="0"/>
              <a:t> si no hay elementos</a:t>
            </a:r>
          </a:p>
          <a:p>
            <a:pPr marL="0" indent="0">
              <a:buNone/>
            </a:pPr>
            <a:r>
              <a:rPr lang="es-MX" dirty="0"/>
              <a:t> </a:t>
            </a:r>
            <a:r>
              <a:rPr lang="es-MX" dirty="0" smtClean="0"/>
              <a:t>T </a:t>
            </a:r>
            <a:r>
              <a:rPr lang="es-MX" dirty="0" err="1"/>
              <a:t>getMin</a:t>
            </a:r>
            <a:r>
              <a:rPr lang="es-MX" dirty="0"/>
              <a:t>();</a:t>
            </a:r>
          </a:p>
          <a:p>
            <a:pPr marL="0" indent="0">
              <a:buNone/>
            </a:pPr>
            <a:r>
              <a:rPr lang="es-MX" dirty="0"/>
              <a:t> </a:t>
            </a:r>
          </a:p>
          <a:p>
            <a:pPr marL="0" indent="0">
              <a:buNone/>
            </a:pPr>
            <a:r>
              <a:rPr lang="es-MX" dirty="0"/>
              <a:t>}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19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94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AR" dirty="0" smtClean="0"/>
              <a:t>Java es un lenguaje estáticamente </a:t>
            </a:r>
            <a:r>
              <a:rPr lang="es-AR" dirty="0" err="1" smtClean="0"/>
              <a:t>tipado</a:t>
            </a:r>
            <a:r>
              <a:rPr lang="es-AR" dirty="0" smtClean="0"/>
              <a:t> =&gt; 	hay que declarar el tipo de una variable antes de usarla.</a:t>
            </a:r>
          </a:p>
          <a:p>
            <a:pPr marL="0" indent="0">
              <a:buNone/>
            </a:pPr>
            <a:endParaRPr lang="es-AR" dirty="0" smtClean="0"/>
          </a:p>
          <a:p>
            <a:pPr marL="0" indent="0" algn="just">
              <a:buNone/>
            </a:pPr>
            <a:r>
              <a:rPr lang="es-AR" dirty="0" smtClean="0"/>
              <a:t>Sin </a:t>
            </a:r>
            <a:r>
              <a:rPr lang="es-AR" dirty="0" err="1" smtClean="0"/>
              <a:t>Generics</a:t>
            </a:r>
            <a:r>
              <a:rPr lang="es-AR" dirty="0" smtClean="0"/>
              <a:t>, los casteos son una posibilidad de errores que se detectan en tiempo de ejecución.</a:t>
            </a:r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9621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AR" dirty="0" smtClean="0"/>
              <a:t>Caso de Uso</a:t>
            </a:r>
            <a:r>
              <a:rPr lang="es-AR" dirty="0"/>
              <a:t> </a:t>
            </a:r>
            <a:r>
              <a:rPr lang="es-AR" dirty="0" smtClean="0"/>
              <a:t>con </a:t>
            </a:r>
            <a:r>
              <a:rPr lang="es-AR" dirty="0" err="1" smtClean="0"/>
              <a:t>Reflection</a:t>
            </a:r>
            <a:r>
              <a:rPr lang="es-AR" smtClean="0"/>
              <a:t>:</a:t>
            </a:r>
            <a:endParaRPr lang="es-AR" dirty="0" smtClean="0"/>
          </a:p>
          <a:p>
            <a:pPr marL="0" indent="0">
              <a:buNone/>
            </a:pPr>
            <a:r>
              <a:rPr lang="es-AR" dirty="0" err="1" smtClean="0"/>
              <a:t>IndexParametricService</a:t>
            </a:r>
            <a:r>
              <a:rPr lang="es-AR" dirty="0" smtClean="0"/>
              <a:t>&lt;</a:t>
            </a:r>
            <a:r>
              <a:rPr lang="es-AR" dirty="0" err="1" smtClean="0"/>
              <a:t>Integer</a:t>
            </a:r>
            <a:r>
              <a:rPr lang="es-AR" dirty="0"/>
              <a:t>&gt;  </a:t>
            </a:r>
            <a:r>
              <a:rPr lang="es-AR" dirty="0" err="1"/>
              <a:t>myIndex</a:t>
            </a:r>
            <a:r>
              <a:rPr lang="es-AR" dirty="0"/>
              <a:t>= </a:t>
            </a:r>
            <a:r>
              <a:rPr lang="es-AR" b="1" dirty="0" smtClean="0"/>
              <a:t>new </a:t>
            </a:r>
            <a:r>
              <a:rPr lang="es-AR" b="1" dirty="0" err="1"/>
              <a:t>IndexWithDuplicates</a:t>
            </a:r>
            <a:r>
              <a:rPr lang="es-AR" b="1" dirty="0"/>
              <a:t>&lt;&gt;(</a:t>
            </a:r>
            <a:r>
              <a:rPr lang="es-AR" b="1" dirty="0" err="1"/>
              <a:t>Integer.class</a:t>
            </a:r>
            <a:r>
              <a:rPr lang="es-AR" b="1" dirty="0"/>
              <a:t>);</a:t>
            </a:r>
          </a:p>
          <a:p>
            <a:pPr marL="0" indent="0">
              <a:buNone/>
            </a:pPr>
            <a:r>
              <a:rPr lang="da-DK" dirty="0"/>
              <a:t>Integer[] rta = myIndex.range(10, 50, </a:t>
            </a:r>
            <a:r>
              <a:rPr lang="da-DK" b="1" dirty="0"/>
              <a:t>true, true);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n-US" dirty="0" err="1"/>
              <a:t>myIndex.initialize</a:t>
            </a:r>
            <a:r>
              <a:rPr lang="en-US" dirty="0"/>
              <a:t>( </a:t>
            </a:r>
            <a:r>
              <a:rPr lang="en-US" b="1" dirty="0"/>
              <a:t>new Integer[] {100, 50, 30, 50, 80});</a:t>
            </a:r>
          </a:p>
          <a:p>
            <a:pPr marL="0" indent="0">
              <a:buNone/>
            </a:pPr>
            <a:r>
              <a:rPr lang="es-AR" dirty="0" err="1"/>
              <a:t>rta</a:t>
            </a:r>
            <a:r>
              <a:rPr lang="es-AR" dirty="0"/>
              <a:t> = </a:t>
            </a:r>
            <a:r>
              <a:rPr lang="es-AR" dirty="0" err="1"/>
              <a:t>myIndex.range</a:t>
            </a:r>
            <a:r>
              <a:rPr lang="es-AR" dirty="0"/>
              <a:t>(10, 50, </a:t>
            </a:r>
            <a:r>
              <a:rPr lang="es-AR" b="1" dirty="0"/>
              <a:t>true, true);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 err="1"/>
              <a:t>IndexParametricService</a:t>
            </a:r>
            <a:r>
              <a:rPr lang="es-AR" dirty="0"/>
              <a:t>&lt;</a:t>
            </a:r>
            <a:r>
              <a:rPr lang="es-AR" dirty="0" err="1"/>
              <a:t>String</a:t>
            </a:r>
            <a:r>
              <a:rPr lang="es-AR" dirty="0"/>
              <a:t>&gt;  </a:t>
            </a:r>
            <a:r>
              <a:rPr lang="es-AR" dirty="0" err="1" smtClean="0"/>
              <a:t>anIndex</a:t>
            </a:r>
            <a:r>
              <a:rPr lang="es-AR" dirty="0"/>
              <a:t>= </a:t>
            </a:r>
            <a:r>
              <a:rPr lang="es-AR" dirty="0" smtClean="0"/>
              <a:t> </a:t>
            </a:r>
            <a:r>
              <a:rPr lang="es-AR" b="1" dirty="0" smtClean="0"/>
              <a:t>new  </a:t>
            </a:r>
            <a:r>
              <a:rPr lang="es-AR" b="1" dirty="0" err="1" smtClean="0"/>
              <a:t>IndexWithDuplicates</a:t>
            </a:r>
            <a:r>
              <a:rPr lang="es-AR" b="1" dirty="0"/>
              <a:t>&lt;&gt;(</a:t>
            </a:r>
            <a:r>
              <a:rPr lang="es-AR" b="1" dirty="0" err="1"/>
              <a:t>String.class</a:t>
            </a:r>
            <a:r>
              <a:rPr lang="es-AR" b="1" dirty="0"/>
              <a:t>);</a:t>
            </a:r>
          </a:p>
          <a:p>
            <a:pPr marL="0" indent="0">
              <a:buNone/>
            </a:pPr>
            <a:r>
              <a:rPr lang="es-AR" dirty="0" err="1"/>
              <a:t>String</a:t>
            </a:r>
            <a:r>
              <a:rPr lang="es-AR" dirty="0"/>
              <a:t>[] rta2 = </a:t>
            </a:r>
            <a:r>
              <a:rPr lang="es-AR" dirty="0" err="1" smtClean="0"/>
              <a:t>anIndex.range</a:t>
            </a:r>
            <a:r>
              <a:rPr lang="es-AR" dirty="0"/>
              <a:t>("hola", "tal", </a:t>
            </a:r>
            <a:r>
              <a:rPr lang="es-AR" b="1" dirty="0"/>
              <a:t>true, true);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n-US" dirty="0" err="1" smtClean="0"/>
              <a:t>anIndex.initialize</a:t>
            </a:r>
            <a:r>
              <a:rPr lang="en-US" dirty="0"/>
              <a:t>( </a:t>
            </a:r>
            <a:r>
              <a:rPr lang="en-US" b="1" dirty="0"/>
              <a:t>new String[] {"</a:t>
            </a:r>
            <a:r>
              <a:rPr lang="en-US" b="1" dirty="0" err="1"/>
              <a:t>hola</a:t>
            </a:r>
            <a:r>
              <a:rPr lang="en-US" b="1" dirty="0"/>
              <a:t>", "ha", "</a:t>
            </a:r>
            <a:r>
              <a:rPr lang="en-US" b="1" dirty="0" err="1"/>
              <a:t>sii</a:t>
            </a:r>
            <a:r>
              <a:rPr lang="en-US" b="1" dirty="0"/>
              <a:t>" });</a:t>
            </a:r>
          </a:p>
          <a:p>
            <a:pPr marL="0" indent="0">
              <a:buNone/>
            </a:pPr>
            <a:r>
              <a:rPr lang="en-US" dirty="0"/>
              <a:t>rta2 = </a:t>
            </a:r>
            <a:r>
              <a:rPr lang="en-US" dirty="0" err="1" smtClean="0"/>
              <a:t>anIndex.range</a:t>
            </a:r>
            <a:r>
              <a:rPr lang="en-US" dirty="0"/>
              <a:t>("a", "b", </a:t>
            </a:r>
            <a:r>
              <a:rPr lang="en-US" b="1" dirty="0"/>
              <a:t>true, true);</a:t>
            </a:r>
          </a:p>
          <a:p>
            <a:pPr marL="0" indent="0">
              <a:buNone/>
            </a:pPr>
            <a:r>
              <a:rPr lang="en-US" dirty="0" smtClean="0"/>
              <a:t>rta2 </a:t>
            </a:r>
            <a:r>
              <a:rPr lang="en-US" dirty="0"/>
              <a:t>= </a:t>
            </a:r>
            <a:r>
              <a:rPr lang="en-US" dirty="0" err="1" smtClean="0"/>
              <a:t>anIndex.range</a:t>
            </a:r>
            <a:r>
              <a:rPr lang="en-US" dirty="0"/>
              <a:t>("a", "</a:t>
            </a:r>
            <a:r>
              <a:rPr lang="en-US" dirty="0" err="1"/>
              <a:t>quizas</a:t>
            </a:r>
            <a:r>
              <a:rPr lang="en-US" dirty="0"/>
              <a:t>", </a:t>
            </a:r>
            <a:r>
              <a:rPr lang="en-US" b="1" dirty="0"/>
              <a:t>true, true</a:t>
            </a:r>
            <a:r>
              <a:rPr lang="en-US" b="1" dirty="0" smtClean="0"/>
              <a:t>);</a:t>
            </a:r>
            <a:endParaRPr lang="en-US" b="1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20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38594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 err="1" smtClean="0"/>
              <a:t>Ej</a:t>
            </a:r>
            <a:r>
              <a:rPr lang="es-AR" dirty="0" smtClean="0"/>
              <a:t>: </a:t>
            </a:r>
          </a:p>
          <a:p>
            <a:pPr marL="0" indent="0">
              <a:buNone/>
            </a:pPr>
            <a:r>
              <a:rPr lang="es-MX" sz="1800" dirty="0" err="1" smtClean="0"/>
              <a:t>List</a:t>
            </a:r>
            <a:r>
              <a:rPr lang="es-MX" sz="1800" dirty="0" smtClean="0"/>
              <a:t> </a:t>
            </a:r>
            <a:r>
              <a:rPr lang="es-MX" sz="1800" dirty="0"/>
              <a:t>v = </a:t>
            </a:r>
            <a:r>
              <a:rPr lang="es-MX" sz="1800" b="1" dirty="0"/>
              <a:t>new </a:t>
            </a:r>
            <a:r>
              <a:rPr lang="es-MX" sz="1800" b="1" dirty="0" err="1"/>
              <a:t>ArrayList</a:t>
            </a:r>
            <a:r>
              <a:rPr lang="es-MX" sz="1800" b="1" dirty="0"/>
              <a:t>();</a:t>
            </a:r>
          </a:p>
          <a:p>
            <a:pPr marL="0" indent="0">
              <a:buNone/>
            </a:pPr>
            <a:r>
              <a:rPr lang="es-MX" sz="1800" dirty="0" err="1"/>
              <a:t>v.add</a:t>
            </a:r>
            <a:r>
              <a:rPr lang="es-MX" sz="1800" dirty="0"/>
              <a:t>("test"); </a:t>
            </a:r>
          </a:p>
          <a:p>
            <a:pPr marL="0" indent="0">
              <a:buNone/>
            </a:pPr>
            <a:r>
              <a:rPr lang="es-MX" sz="1800" dirty="0" err="1"/>
              <a:t>Integer</a:t>
            </a:r>
            <a:r>
              <a:rPr lang="es-MX" sz="1800" dirty="0"/>
              <a:t> i = (</a:t>
            </a:r>
            <a:r>
              <a:rPr lang="es-MX" sz="1800" dirty="0" err="1"/>
              <a:t>Integer</a:t>
            </a:r>
            <a:r>
              <a:rPr lang="es-MX" sz="1800" dirty="0"/>
              <a:t>)</a:t>
            </a:r>
            <a:r>
              <a:rPr lang="es-MX" sz="1800" dirty="0" err="1"/>
              <a:t>v.get</a:t>
            </a:r>
            <a:r>
              <a:rPr lang="es-MX" sz="1800" dirty="0"/>
              <a:t>(0); </a:t>
            </a:r>
            <a:r>
              <a:rPr lang="es-MX" sz="1800" dirty="0">
                <a:solidFill>
                  <a:srgbClr val="FF0000"/>
                </a:solidFill>
              </a:rPr>
              <a:t>// </a:t>
            </a:r>
            <a:r>
              <a:rPr lang="es-MX" sz="1800" dirty="0" err="1" smtClean="0">
                <a:solidFill>
                  <a:srgbClr val="FF0000"/>
                </a:solidFill>
              </a:rPr>
              <a:t>Runtime</a:t>
            </a:r>
            <a:r>
              <a:rPr lang="es-MX" sz="1800" dirty="0" smtClean="0">
                <a:solidFill>
                  <a:srgbClr val="FF0000"/>
                </a:solidFill>
              </a:rPr>
              <a:t> </a:t>
            </a:r>
            <a:r>
              <a:rPr lang="es-MX" sz="1800" dirty="0" err="1" smtClean="0">
                <a:solidFill>
                  <a:srgbClr val="FF0000"/>
                </a:solidFill>
              </a:rPr>
              <a:t>Exception</a:t>
            </a:r>
            <a:r>
              <a:rPr lang="es-MX" sz="1800" dirty="0" smtClean="0">
                <a:solidFill>
                  <a:srgbClr val="FF0000"/>
                </a:solidFill>
              </a:rPr>
              <a:t>!</a:t>
            </a:r>
            <a:endParaRPr lang="es-AR" sz="1800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r>
              <a:rPr lang="es-AR" dirty="0" err="1" smtClean="0"/>
              <a:t>Ej</a:t>
            </a:r>
            <a:r>
              <a:rPr lang="es-AR" dirty="0" smtClean="0"/>
              <a:t>: </a:t>
            </a:r>
            <a:r>
              <a:rPr lang="es-AR" sz="1400" dirty="0" smtClean="0"/>
              <a:t>sin casteos, también podemos tener </a:t>
            </a:r>
            <a:r>
              <a:rPr lang="es-AR" sz="1400" dirty="0" err="1" smtClean="0"/>
              <a:t>RuntimeException</a:t>
            </a:r>
            <a:r>
              <a:rPr lang="es-AR" sz="1400" dirty="0" smtClean="0"/>
              <a:t>. Los arreglos en Java sin </a:t>
            </a:r>
            <a:r>
              <a:rPr lang="es-AR" sz="1400" dirty="0" err="1" smtClean="0"/>
              <a:t>Generics</a:t>
            </a:r>
            <a:r>
              <a:rPr lang="es-AR" sz="1400" dirty="0" smtClean="0"/>
              <a:t> son </a:t>
            </a:r>
            <a:r>
              <a:rPr lang="es-AR" sz="1400" dirty="0" err="1" smtClean="0"/>
              <a:t>covariantes</a:t>
            </a:r>
            <a:r>
              <a:rPr lang="es-AR" sz="1400" dirty="0"/>
              <a:t> </a:t>
            </a:r>
            <a:r>
              <a:rPr lang="es-AR" sz="1400" dirty="0" smtClean="0"/>
              <a:t>=&gt; puedo poner elementos de  un </a:t>
            </a:r>
            <a:r>
              <a:rPr lang="es-AR" sz="1400" dirty="0" err="1" smtClean="0"/>
              <a:t>subitpo</a:t>
            </a:r>
            <a:r>
              <a:rPr lang="es-AR" sz="1400" dirty="0" smtClean="0"/>
              <a:t>.</a:t>
            </a:r>
          </a:p>
          <a:p>
            <a:pPr marL="0" indent="0">
              <a:buNone/>
            </a:pPr>
            <a:r>
              <a:rPr lang="es-MX" sz="1600" dirty="0" err="1"/>
              <a:t>Object</a:t>
            </a:r>
            <a:r>
              <a:rPr lang="es-MX" sz="1600" dirty="0"/>
              <a:t>[] </a:t>
            </a:r>
            <a:r>
              <a:rPr lang="es-MX" sz="1600" dirty="0" err="1" smtClean="0"/>
              <a:t>elems</a:t>
            </a:r>
            <a:r>
              <a:rPr lang="es-MX" sz="1600" dirty="0" smtClean="0"/>
              <a:t> </a:t>
            </a:r>
            <a:r>
              <a:rPr lang="es-MX" sz="1600" dirty="0"/>
              <a:t>= </a:t>
            </a:r>
            <a:r>
              <a:rPr lang="es-MX" sz="1600" b="1" dirty="0"/>
              <a:t>new </a:t>
            </a:r>
            <a:r>
              <a:rPr lang="es-MX" sz="1600" b="1" dirty="0" err="1"/>
              <a:t>String</a:t>
            </a:r>
            <a:r>
              <a:rPr lang="es-MX" sz="1600" b="1" dirty="0"/>
              <a:t>[2];</a:t>
            </a:r>
          </a:p>
          <a:p>
            <a:pPr marL="0" indent="0">
              <a:buNone/>
            </a:pPr>
            <a:r>
              <a:rPr lang="es-MX" sz="1600" dirty="0" err="1" smtClean="0"/>
              <a:t>elems</a:t>
            </a:r>
            <a:r>
              <a:rPr lang="es-MX" sz="1600" dirty="0" smtClean="0"/>
              <a:t>[0</a:t>
            </a:r>
            <a:r>
              <a:rPr lang="es-MX" sz="1600" dirty="0"/>
              <a:t>] = "hi";   </a:t>
            </a:r>
          </a:p>
          <a:p>
            <a:pPr marL="0" indent="0">
              <a:buNone/>
            </a:pPr>
            <a:r>
              <a:rPr lang="es-MX" sz="1600" dirty="0" err="1" smtClean="0"/>
              <a:t>elems</a:t>
            </a:r>
            <a:r>
              <a:rPr lang="es-MX" sz="1600" dirty="0" smtClean="0"/>
              <a:t>[1</a:t>
            </a:r>
            <a:r>
              <a:rPr lang="es-MX" sz="1600" dirty="0"/>
              <a:t>] = 100;    </a:t>
            </a:r>
            <a:r>
              <a:rPr lang="es-MX" sz="1600" dirty="0">
                <a:solidFill>
                  <a:srgbClr val="FF0000"/>
                </a:solidFill>
              </a:rPr>
              <a:t>// </a:t>
            </a:r>
            <a:r>
              <a:rPr lang="es-MX" sz="1600" dirty="0" err="1" smtClean="0">
                <a:solidFill>
                  <a:srgbClr val="FF0000"/>
                </a:solidFill>
              </a:rPr>
              <a:t>RuntimeException</a:t>
            </a:r>
            <a:r>
              <a:rPr lang="es-MX" sz="1600" dirty="0" smtClean="0">
                <a:solidFill>
                  <a:srgbClr val="FF0000"/>
                </a:solidFill>
              </a:rPr>
              <a:t>!</a:t>
            </a:r>
            <a:endParaRPr lang="es-MX" sz="1600" dirty="0">
              <a:solidFill>
                <a:srgbClr val="FF0000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20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s-AR" dirty="0" smtClean="0"/>
              <a:t>En Java hay </a:t>
            </a:r>
            <a:r>
              <a:rPr lang="es-AR" dirty="0"/>
              <a:t>que declarar el tipo de una variable antes de usarla</a:t>
            </a:r>
            <a:r>
              <a:rPr lang="es-AR" dirty="0" smtClean="0"/>
              <a:t>.</a:t>
            </a:r>
          </a:p>
          <a:p>
            <a:pPr marL="0" indent="0">
              <a:buNone/>
            </a:pPr>
            <a:r>
              <a:rPr lang="es-AR" dirty="0" smtClean="0"/>
              <a:t> </a:t>
            </a:r>
            <a:endParaRPr lang="es-AR" dirty="0"/>
          </a:p>
          <a:p>
            <a:pPr marL="0" indent="0" algn="just">
              <a:buNone/>
            </a:pPr>
            <a:r>
              <a:rPr lang="es-AR" dirty="0" smtClean="0"/>
              <a:t>Con la introducción de Java </a:t>
            </a:r>
            <a:r>
              <a:rPr lang="es-AR" dirty="0" err="1" smtClean="0"/>
              <a:t>Generics</a:t>
            </a:r>
            <a:r>
              <a:rPr lang="es-AR" dirty="0" smtClean="0"/>
              <a:t> ese “tipo” puede parametrizarse. </a:t>
            </a:r>
            <a:r>
              <a:rPr lang="es-AR" dirty="0" err="1" smtClean="0"/>
              <a:t>Generics</a:t>
            </a:r>
            <a:r>
              <a:rPr lang="es-AR" dirty="0" smtClean="0"/>
              <a:t> esta pensado para parametrizar y minimizar errores. </a:t>
            </a:r>
          </a:p>
          <a:p>
            <a:pPr marL="0" indent="0">
              <a:buNone/>
            </a:pPr>
            <a:endParaRPr lang="es-AR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61571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buNone/>
            </a:pPr>
            <a:r>
              <a:rPr lang="es-AR" dirty="0" smtClean="0"/>
              <a:t>Técnicamente hablando, </a:t>
            </a:r>
            <a:r>
              <a:rPr lang="es-AR" b="1" dirty="0" err="1" smtClean="0"/>
              <a:t>Generics</a:t>
            </a:r>
            <a:r>
              <a:rPr lang="es-AR" b="1" dirty="0" smtClean="0"/>
              <a:t> fue implementado usando la Técnica de </a:t>
            </a:r>
            <a:r>
              <a:rPr lang="es-AR" b="1" dirty="0" err="1" smtClean="0"/>
              <a:t>Erasure</a:t>
            </a:r>
            <a:r>
              <a:rPr lang="es-AR" b="1" dirty="0" smtClean="0"/>
              <a:t>.</a:t>
            </a:r>
          </a:p>
          <a:p>
            <a:pPr marL="0" indent="0" algn="just">
              <a:buNone/>
            </a:pPr>
            <a:endParaRPr lang="es-AR" dirty="0"/>
          </a:p>
          <a:p>
            <a:pPr marL="0" indent="0" algn="just">
              <a:buNone/>
            </a:pPr>
            <a:r>
              <a:rPr lang="es-AR" dirty="0" smtClean="0"/>
              <a:t>La técnica consiste en reemplazar todo tipo de parámetro con su “</a:t>
            </a:r>
            <a:r>
              <a:rPr lang="es-AR" dirty="0" err="1" smtClean="0"/>
              <a:t>bound</a:t>
            </a:r>
            <a:r>
              <a:rPr lang="es-AR" dirty="0" smtClean="0"/>
              <a:t>/restricción” y si no lo hay lo reemplaza por </a:t>
            </a:r>
            <a:r>
              <a:rPr lang="es-AR" dirty="0" err="1" smtClean="0"/>
              <a:t>Object</a:t>
            </a:r>
            <a:r>
              <a:rPr lang="es-AR" dirty="0" smtClean="0"/>
              <a:t>.</a:t>
            </a:r>
          </a:p>
          <a:p>
            <a:pPr marL="0" indent="0" algn="just">
              <a:buNone/>
            </a:pPr>
            <a:r>
              <a:rPr lang="es-AR" dirty="0" smtClean="0"/>
              <a:t>De ser necesario realiza casteos.</a:t>
            </a:r>
          </a:p>
          <a:p>
            <a:pPr marL="0" indent="0" algn="just">
              <a:buNone/>
            </a:pPr>
            <a:endParaRPr lang="es-AR" dirty="0" smtClean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8474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s-AR" dirty="0" err="1" smtClean="0"/>
              <a:t>Ej</a:t>
            </a:r>
            <a:r>
              <a:rPr lang="es-AR" dirty="0" smtClean="0"/>
              <a:t>:</a:t>
            </a:r>
          </a:p>
          <a:p>
            <a:pPr marL="0" indent="0">
              <a:buNone/>
            </a:pP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class</a:t>
            </a:r>
            <a:r>
              <a:rPr lang="es-MX" dirty="0"/>
              <a:t> </a:t>
            </a:r>
            <a:r>
              <a:rPr lang="es-MX" dirty="0" smtClean="0"/>
              <a:t>P&lt;T&gt; </a:t>
            </a:r>
            <a:r>
              <a:rPr lang="es-MX" dirty="0"/>
              <a:t>{</a:t>
            </a:r>
          </a:p>
          <a:p>
            <a:pPr marL="0" indent="0">
              <a:buNone/>
            </a:pPr>
            <a:r>
              <a:rPr lang="es-AR" dirty="0" err="1" smtClean="0"/>
              <a:t>public</a:t>
            </a:r>
            <a:r>
              <a:rPr lang="es-AR" dirty="0" smtClean="0"/>
              <a:t> </a:t>
            </a:r>
            <a:r>
              <a:rPr lang="es-AR" dirty="0" err="1" smtClean="0"/>
              <a:t>void</a:t>
            </a:r>
            <a:r>
              <a:rPr lang="es-AR" dirty="0" smtClean="0"/>
              <a:t> </a:t>
            </a:r>
            <a:r>
              <a:rPr lang="es-AR" dirty="0" err="1" smtClean="0"/>
              <a:t>method</a:t>
            </a:r>
            <a:r>
              <a:rPr lang="es-AR" dirty="0" smtClean="0"/>
              <a:t>(T p) {</a:t>
            </a:r>
          </a:p>
          <a:p>
            <a:pPr marL="0" indent="0">
              <a:buNone/>
            </a:pPr>
            <a:r>
              <a:rPr lang="es-AR" dirty="0" smtClean="0"/>
              <a:t>…</a:t>
            </a:r>
          </a:p>
          <a:p>
            <a:pPr marL="0" indent="0">
              <a:buNone/>
            </a:pPr>
            <a:r>
              <a:rPr lang="es-AR" dirty="0" smtClean="0"/>
              <a:t>}</a:t>
            </a:r>
          </a:p>
          <a:p>
            <a:pPr marL="0" indent="0">
              <a:buNone/>
            </a:pPr>
            <a:r>
              <a:rPr lang="es-AR" dirty="0" smtClean="0"/>
              <a:t>}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AR" dirty="0" err="1" smtClean="0"/>
              <a:t>Ej</a:t>
            </a:r>
            <a:r>
              <a:rPr lang="es-AR" dirty="0" smtClean="0"/>
              <a:t>:</a:t>
            </a:r>
          </a:p>
          <a:p>
            <a:pPr marL="0" indent="0">
              <a:buNone/>
            </a:pPr>
            <a:r>
              <a:rPr lang="es-MX" dirty="0" err="1"/>
              <a:t>public</a:t>
            </a:r>
            <a:r>
              <a:rPr lang="es-MX" dirty="0"/>
              <a:t> </a:t>
            </a:r>
            <a:r>
              <a:rPr lang="es-MX" dirty="0" err="1"/>
              <a:t>class</a:t>
            </a:r>
            <a:r>
              <a:rPr lang="es-MX" dirty="0"/>
              <a:t> P&lt;T </a:t>
            </a:r>
            <a:r>
              <a:rPr lang="es-MX" dirty="0" err="1"/>
              <a:t>extends</a:t>
            </a:r>
            <a:r>
              <a:rPr lang="es-MX" dirty="0"/>
              <a:t> Comparable&lt;T&gt;&gt; {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dirty="0" smtClean="0"/>
              <a:t>   </a:t>
            </a:r>
            <a:r>
              <a:rPr lang="es-MX" dirty="0" err="1" smtClean="0"/>
              <a:t>public</a:t>
            </a:r>
            <a:r>
              <a:rPr lang="es-MX" dirty="0" smtClean="0"/>
              <a:t> </a:t>
            </a:r>
            <a:r>
              <a:rPr lang="es-MX" dirty="0" err="1"/>
              <a:t>void</a:t>
            </a:r>
            <a:r>
              <a:rPr lang="es-MX" dirty="0"/>
              <a:t> </a:t>
            </a:r>
            <a:r>
              <a:rPr lang="es-MX" dirty="0" err="1"/>
              <a:t>method</a:t>
            </a:r>
            <a:r>
              <a:rPr lang="es-MX" dirty="0"/>
              <a:t>(T   p) </a:t>
            </a:r>
          </a:p>
          <a:p>
            <a:pPr marL="0" indent="0">
              <a:buNone/>
            </a:pPr>
            <a:r>
              <a:rPr lang="es-MX" dirty="0" smtClean="0"/>
              <a:t>  {</a:t>
            </a:r>
            <a:endParaRPr lang="es-MX" dirty="0"/>
          </a:p>
          <a:p>
            <a:pPr marL="0" indent="0">
              <a:buNone/>
            </a:pPr>
            <a:r>
              <a:rPr lang="es-MX" dirty="0" smtClean="0"/>
              <a:t>     …</a:t>
            </a:r>
            <a:endParaRPr lang="es-MX" dirty="0"/>
          </a:p>
          <a:p>
            <a:pPr marL="0" indent="0">
              <a:buNone/>
            </a:pPr>
            <a:r>
              <a:rPr lang="es-MX" dirty="0" smtClean="0"/>
              <a:t>   }</a:t>
            </a:r>
          </a:p>
          <a:p>
            <a:pPr marL="0" indent="0">
              <a:buNone/>
            </a:pPr>
            <a:r>
              <a:rPr lang="es-MX" dirty="0"/>
              <a:t>}</a:t>
            </a:r>
            <a:r>
              <a:rPr lang="es-AR" dirty="0" smtClean="0"/>
              <a:t>	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6</a:t>
            </a:fld>
            <a:endParaRPr lang="en-US"/>
          </a:p>
        </p:txBody>
      </p:sp>
      <p:sp>
        <p:nvSpPr>
          <p:cNvPr id="5" name="Rectángulo 4"/>
          <p:cNvSpPr/>
          <p:nvPr/>
        </p:nvSpPr>
        <p:spPr>
          <a:xfrm>
            <a:off x="3115492" y="2864031"/>
            <a:ext cx="4990011" cy="6422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&lt;T&gt; </a:t>
            </a:r>
            <a:r>
              <a:rPr lang="es-AR" dirty="0" err="1" smtClean="0"/>
              <a:t>is</a:t>
            </a:r>
            <a:r>
              <a:rPr lang="es-AR" dirty="0" smtClean="0"/>
              <a:t> </a:t>
            </a:r>
            <a:r>
              <a:rPr lang="es-AR" dirty="0" err="1" smtClean="0"/>
              <a:t>unbound</a:t>
            </a:r>
            <a:r>
              <a:rPr lang="es-AR" dirty="0" smtClean="0"/>
              <a:t> =&gt; </a:t>
            </a:r>
            <a:r>
              <a:rPr lang="es-AR" dirty="0" err="1" smtClean="0"/>
              <a:t>Object</a:t>
            </a:r>
            <a:endParaRPr lang="es-MX" dirty="0"/>
          </a:p>
        </p:txBody>
      </p:sp>
      <p:sp>
        <p:nvSpPr>
          <p:cNvPr id="6" name="Rectángulo 5"/>
          <p:cNvSpPr/>
          <p:nvPr/>
        </p:nvSpPr>
        <p:spPr>
          <a:xfrm>
            <a:off x="3115492" y="5077096"/>
            <a:ext cx="4990011" cy="642257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AR" dirty="0" smtClean="0"/>
              <a:t>&lt;T&gt; </a:t>
            </a:r>
            <a:r>
              <a:rPr lang="es-AR" dirty="0" err="1" smtClean="0"/>
              <a:t>is</a:t>
            </a:r>
            <a:r>
              <a:rPr lang="es-AR" dirty="0" smtClean="0"/>
              <a:t> </a:t>
            </a:r>
            <a:r>
              <a:rPr lang="es-AR" dirty="0" err="1" smtClean="0"/>
              <a:t>bound</a:t>
            </a:r>
            <a:r>
              <a:rPr lang="es-AR" dirty="0" smtClean="0"/>
              <a:t> =&gt; Comparable</a:t>
            </a:r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554484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>
              <a:buNone/>
            </a:pPr>
            <a:r>
              <a:rPr lang="es-AR" dirty="0" smtClean="0"/>
              <a:t>En Java los </a:t>
            </a:r>
            <a:r>
              <a:rPr lang="es-AR" dirty="0" err="1" smtClean="0"/>
              <a:t>Generics</a:t>
            </a:r>
            <a:r>
              <a:rPr lang="es-AR" dirty="0" smtClean="0"/>
              <a:t> son invariantes =&gt; no se puede asignar un subtipo </a:t>
            </a:r>
            <a:r>
              <a:rPr lang="es-AR" dirty="0" err="1" smtClean="0"/>
              <a:t>generics</a:t>
            </a:r>
            <a:r>
              <a:rPr lang="es-AR" dirty="0" smtClean="0"/>
              <a:t> a un </a:t>
            </a:r>
            <a:r>
              <a:rPr lang="es-AR" dirty="0" err="1" smtClean="0"/>
              <a:t>supertipo</a:t>
            </a:r>
            <a:r>
              <a:rPr lang="es-AR" dirty="0" smtClean="0"/>
              <a:t> </a:t>
            </a:r>
            <a:r>
              <a:rPr lang="es-AR" dirty="0" err="1" smtClean="0"/>
              <a:t>generics</a:t>
            </a:r>
            <a:endParaRPr lang="es-AR" dirty="0" smtClean="0"/>
          </a:p>
          <a:p>
            <a:pPr marL="0" indent="0">
              <a:buNone/>
            </a:pPr>
            <a:endParaRPr lang="es-AR" dirty="0" smtClean="0"/>
          </a:p>
          <a:p>
            <a:pPr marL="0" indent="0">
              <a:buNone/>
            </a:pPr>
            <a:r>
              <a:rPr lang="es-AR" sz="2400" b="1" dirty="0" err="1" smtClean="0"/>
              <a:t>Ej</a:t>
            </a:r>
            <a:r>
              <a:rPr lang="es-AR" sz="2400" b="1" dirty="0" smtClean="0"/>
              <a:t>: ni compila</a:t>
            </a:r>
            <a:endParaRPr lang="es-MX" sz="2400" b="1" dirty="0" smtClean="0"/>
          </a:p>
          <a:p>
            <a:pPr marL="0" indent="0">
              <a:buNone/>
            </a:pPr>
            <a:endParaRPr lang="es-MX" sz="2300" dirty="0" smtClean="0"/>
          </a:p>
          <a:p>
            <a:pPr marL="0" indent="0">
              <a:buNone/>
            </a:pPr>
            <a:r>
              <a:rPr lang="es-MX" sz="2300" dirty="0" err="1" smtClean="0"/>
              <a:t>ArrayList</a:t>
            </a:r>
            <a:r>
              <a:rPr lang="es-MX" sz="2300" dirty="0" smtClean="0"/>
              <a:t>&lt;</a:t>
            </a:r>
            <a:r>
              <a:rPr lang="es-MX" sz="2300" dirty="0" err="1" smtClean="0"/>
              <a:t>Integer</a:t>
            </a:r>
            <a:r>
              <a:rPr lang="es-MX" sz="2300" dirty="0" smtClean="0"/>
              <a:t>&gt; </a:t>
            </a:r>
            <a:r>
              <a:rPr lang="es-MX" sz="2300" dirty="0" err="1" smtClean="0"/>
              <a:t>ints</a:t>
            </a:r>
            <a:r>
              <a:rPr lang="es-MX" sz="2300" dirty="0" smtClean="0"/>
              <a:t> = </a:t>
            </a:r>
            <a:r>
              <a:rPr lang="es-MX" sz="2300" b="1" dirty="0" smtClean="0"/>
              <a:t>new </a:t>
            </a:r>
            <a:r>
              <a:rPr lang="es-MX" sz="2300" b="1" dirty="0" err="1" smtClean="0"/>
              <a:t>ArrayList</a:t>
            </a:r>
            <a:r>
              <a:rPr lang="es-MX" sz="2300" b="1" dirty="0" smtClean="0"/>
              <a:t>&lt;</a:t>
            </a:r>
            <a:r>
              <a:rPr lang="es-MX" sz="2300" b="1" dirty="0" err="1" smtClean="0"/>
              <a:t>Integer</a:t>
            </a:r>
            <a:r>
              <a:rPr lang="es-MX" sz="2300" b="1" dirty="0" smtClean="0"/>
              <a:t>&gt;(); </a:t>
            </a:r>
          </a:p>
          <a:p>
            <a:pPr marL="0" indent="0">
              <a:buNone/>
            </a:pPr>
            <a:r>
              <a:rPr lang="es-MX" sz="2300" dirty="0" err="1" smtClean="0"/>
              <a:t>List</a:t>
            </a:r>
            <a:r>
              <a:rPr lang="es-MX" sz="2300" dirty="0" smtClean="0"/>
              <a:t>&lt;</a:t>
            </a:r>
            <a:r>
              <a:rPr lang="es-MX" sz="2300" dirty="0" err="1" smtClean="0"/>
              <a:t>Number</a:t>
            </a:r>
            <a:r>
              <a:rPr lang="es-MX" sz="2300" dirty="0" smtClean="0"/>
              <a:t>&gt; </a:t>
            </a:r>
            <a:r>
              <a:rPr lang="es-MX" sz="2300" dirty="0" err="1" smtClean="0"/>
              <a:t>numbers</a:t>
            </a:r>
            <a:r>
              <a:rPr lang="es-MX" sz="2300" dirty="0" smtClean="0"/>
              <a:t> </a:t>
            </a:r>
            <a:r>
              <a:rPr lang="es-MX" sz="2300" dirty="0" smtClean="0">
                <a:solidFill>
                  <a:srgbClr val="FF0000"/>
                </a:solidFill>
              </a:rPr>
              <a:t>= </a:t>
            </a:r>
            <a:r>
              <a:rPr lang="es-MX" sz="2300" u="sng" dirty="0" err="1" smtClean="0">
                <a:solidFill>
                  <a:srgbClr val="FF0000"/>
                </a:solidFill>
              </a:rPr>
              <a:t>ints</a:t>
            </a:r>
            <a:r>
              <a:rPr lang="es-MX" sz="2300" u="sng" dirty="0" smtClean="0">
                <a:solidFill>
                  <a:srgbClr val="FF0000"/>
                </a:solidFill>
              </a:rPr>
              <a:t>; </a:t>
            </a:r>
          </a:p>
          <a:p>
            <a:pPr marL="0" indent="0">
              <a:buNone/>
            </a:pPr>
            <a:endParaRPr lang="es-AR" sz="1800" u="sng" dirty="0" smtClean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s-AR" sz="1800" u="sng" dirty="0">
              <a:solidFill>
                <a:srgbClr val="FF0000"/>
              </a:solidFill>
            </a:endParaRPr>
          </a:p>
          <a:p>
            <a:pPr marL="0" indent="0">
              <a:buNone/>
            </a:pPr>
            <a:r>
              <a:rPr lang="es-AR" b="1" dirty="0" err="1"/>
              <a:t>Ej</a:t>
            </a:r>
            <a:r>
              <a:rPr lang="es-AR" b="1" dirty="0"/>
              <a:t>: ni </a:t>
            </a:r>
            <a:r>
              <a:rPr lang="es-AR" b="1" dirty="0" smtClean="0"/>
              <a:t>compila</a:t>
            </a:r>
          </a:p>
          <a:p>
            <a:pPr marL="0" indent="0">
              <a:buNone/>
            </a:pPr>
            <a:endParaRPr lang="es-AR" b="1" dirty="0" smtClean="0"/>
          </a:p>
          <a:p>
            <a:pPr marL="0" indent="0">
              <a:buNone/>
            </a:pPr>
            <a:r>
              <a:rPr lang="es-MX" sz="2300" b="1" dirty="0" err="1"/>
              <a:t>public</a:t>
            </a:r>
            <a:r>
              <a:rPr lang="es-MX" sz="2300" b="1" dirty="0"/>
              <a:t> </a:t>
            </a:r>
            <a:r>
              <a:rPr lang="es-MX" sz="2300" b="1" dirty="0" err="1"/>
              <a:t>class</a:t>
            </a:r>
            <a:r>
              <a:rPr lang="es-MX" sz="2300" b="1" dirty="0"/>
              <a:t> P&lt;T&gt; {</a:t>
            </a:r>
          </a:p>
          <a:p>
            <a:pPr marL="0" indent="0">
              <a:buNone/>
            </a:pPr>
            <a:r>
              <a:rPr lang="es-AR" sz="2300" dirty="0" smtClean="0"/>
              <a:t>..}</a:t>
            </a:r>
          </a:p>
          <a:p>
            <a:pPr marL="0" indent="0">
              <a:buNone/>
            </a:pPr>
            <a:endParaRPr lang="es-AR" sz="2300" dirty="0"/>
          </a:p>
          <a:p>
            <a:pPr marL="0" indent="0">
              <a:buNone/>
            </a:pPr>
            <a:r>
              <a:rPr lang="en-US" sz="2300" b="1" dirty="0"/>
              <a:t>public static void main(String[] </a:t>
            </a:r>
            <a:r>
              <a:rPr lang="en-US" sz="2300" b="1" dirty="0" err="1"/>
              <a:t>args</a:t>
            </a:r>
            <a:r>
              <a:rPr lang="en-US" sz="2300" b="1" dirty="0"/>
              <a:t>) {</a:t>
            </a:r>
          </a:p>
          <a:p>
            <a:pPr marL="0" indent="0">
              <a:buNone/>
            </a:pPr>
            <a:r>
              <a:rPr lang="es-MX" sz="2300" dirty="0" smtClean="0"/>
              <a:t>	P&lt;</a:t>
            </a:r>
            <a:r>
              <a:rPr lang="es-MX" sz="2300" dirty="0" err="1" smtClean="0"/>
              <a:t>Integer</a:t>
            </a:r>
            <a:r>
              <a:rPr lang="es-MX" sz="2300" dirty="0"/>
              <a:t>&gt; </a:t>
            </a:r>
            <a:r>
              <a:rPr lang="es-MX" sz="2300" dirty="0" err="1"/>
              <a:t>myi</a:t>
            </a:r>
            <a:r>
              <a:rPr lang="es-MX" sz="2300" dirty="0"/>
              <a:t> = </a:t>
            </a:r>
            <a:r>
              <a:rPr lang="es-MX" sz="2300" b="1" dirty="0"/>
              <a:t>new P&lt;</a:t>
            </a:r>
            <a:r>
              <a:rPr lang="es-MX" sz="2300" b="1" dirty="0" err="1"/>
              <a:t>Integer</a:t>
            </a:r>
            <a:r>
              <a:rPr lang="es-MX" sz="2300" b="1" dirty="0"/>
              <a:t>&gt;();</a:t>
            </a:r>
          </a:p>
          <a:p>
            <a:pPr marL="0" indent="0">
              <a:buNone/>
            </a:pPr>
            <a:r>
              <a:rPr lang="es-MX" sz="2300" dirty="0" smtClean="0"/>
              <a:t>	P&lt;</a:t>
            </a:r>
            <a:r>
              <a:rPr lang="es-MX" sz="2300" dirty="0" err="1" smtClean="0"/>
              <a:t>Number</a:t>
            </a:r>
            <a:r>
              <a:rPr lang="es-MX" sz="2300" dirty="0"/>
              <a:t>&gt; </a:t>
            </a:r>
            <a:r>
              <a:rPr lang="es-MX" sz="2300" dirty="0" err="1"/>
              <a:t>myp</a:t>
            </a:r>
            <a:r>
              <a:rPr lang="es-MX" sz="2300" dirty="0"/>
              <a:t> </a:t>
            </a:r>
            <a:r>
              <a:rPr lang="es-MX" sz="2300" dirty="0">
                <a:solidFill>
                  <a:srgbClr val="FF0000"/>
                </a:solidFill>
              </a:rPr>
              <a:t>= </a:t>
            </a:r>
            <a:r>
              <a:rPr lang="es-MX" sz="2300" u="sng" dirty="0" err="1">
                <a:solidFill>
                  <a:srgbClr val="FF0000"/>
                </a:solidFill>
              </a:rPr>
              <a:t>myi</a:t>
            </a:r>
            <a:r>
              <a:rPr lang="es-MX" sz="2300" u="sng" dirty="0"/>
              <a:t>;</a:t>
            </a:r>
          </a:p>
          <a:p>
            <a:pPr marL="0" indent="0">
              <a:buNone/>
            </a:pPr>
            <a:r>
              <a:rPr lang="es-MX" sz="2300" dirty="0" smtClean="0"/>
              <a:t>}</a:t>
            </a:r>
            <a:endParaRPr lang="es-AR" sz="2300" dirty="0" smtClean="0"/>
          </a:p>
          <a:p>
            <a:pPr marL="0" indent="0">
              <a:buNone/>
            </a:pPr>
            <a:endParaRPr lang="es-MX" sz="1800" dirty="0">
              <a:solidFill>
                <a:srgbClr val="FF0000"/>
              </a:solidFill>
            </a:endParaRP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94065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s-AR" dirty="0" smtClean="0"/>
              <a:t>Hay muchas restricciones que se establecieron al diseñar en Java </a:t>
            </a:r>
            <a:r>
              <a:rPr lang="es-AR" dirty="0" err="1" smtClean="0"/>
              <a:t>Generics</a:t>
            </a:r>
            <a:r>
              <a:rPr lang="es-AR" dirty="0" smtClean="0"/>
              <a:t> y </a:t>
            </a:r>
            <a:r>
              <a:rPr lang="es-AR" dirty="0" err="1" smtClean="0"/>
              <a:t>Erasure</a:t>
            </a:r>
            <a:r>
              <a:rPr lang="es-AR" dirty="0" smtClean="0"/>
              <a:t>. Leer</a:t>
            </a:r>
          </a:p>
          <a:p>
            <a:pPr marL="0" indent="0">
              <a:buNone/>
            </a:pPr>
            <a:endParaRPr lang="es-AR" dirty="0"/>
          </a:p>
          <a:p>
            <a:pPr marL="0" indent="0">
              <a:buNone/>
            </a:pPr>
            <a:r>
              <a:rPr lang="es-MX" dirty="0" smtClean="0">
                <a:hlinkClick r:id="rId2"/>
              </a:rPr>
              <a:t>https</a:t>
            </a:r>
            <a:r>
              <a:rPr lang="es-MX" dirty="0">
                <a:hlinkClick r:id="rId2"/>
              </a:rPr>
              <a:t>://</a:t>
            </a:r>
            <a:r>
              <a:rPr lang="es-MX" dirty="0" smtClean="0">
                <a:hlinkClick r:id="rId2"/>
              </a:rPr>
              <a:t>docs.oracle.com/javase/tutorial/java/generics/restrictions.html</a:t>
            </a:r>
            <a:endParaRPr lang="es-MX" dirty="0" smtClean="0"/>
          </a:p>
          <a:p>
            <a:pPr marL="0" indent="0">
              <a:buNone/>
            </a:pPr>
            <a:r>
              <a:rPr lang="es-AR" dirty="0" err="1" smtClean="0"/>
              <a:t>Ej</a:t>
            </a:r>
            <a:r>
              <a:rPr lang="es-AR" dirty="0" smtClean="0"/>
              <a:t>: no puede un </a:t>
            </a:r>
            <a:r>
              <a:rPr lang="es-AR" dirty="0" err="1" smtClean="0"/>
              <a:t>built</a:t>
            </a:r>
            <a:r>
              <a:rPr lang="es-AR" dirty="0" smtClean="0"/>
              <a:t>-in sustituir un tipo paramétrico</a:t>
            </a:r>
          </a:p>
          <a:p>
            <a:pPr marL="0" indent="0">
              <a:buNone/>
            </a:pPr>
            <a:r>
              <a:rPr lang="es-AR" dirty="0" err="1" smtClean="0"/>
              <a:t>Ej</a:t>
            </a:r>
            <a:r>
              <a:rPr lang="es-AR" dirty="0" smtClean="0"/>
              <a:t>: NO puedo crear dinámicamente un arreglo de tipo paramétrico (en tiempo de ejecución) porque su tipo no se conoce ya que en compilación se hizo </a:t>
            </a:r>
            <a:r>
              <a:rPr lang="es-AR" dirty="0" err="1" smtClean="0"/>
              <a:t>erasure</a:t>
            </a:r>
            <a:r>
              <a:rPr lang="es-AR" dirty="0"/>
              <a:t>.</a:t>
            </a:r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8</a:t>
            </a:fld>
            <a:endParaRPr lang="en-US"/>
          </a:p>
        </p:txBody>
      </p:sp>
      <p:sp>
        <p:nvSpPr>
          <p:cNvPr id="5" name="Rectángulo 4"/>
          <p:cNvSpPr/>
          <p:nvPr/>
        </p:nvSpPr>
        <p:spPr>
          <a:xfrm>
            <a:off x="457200" y="4130040"/>
            <a:ext cx="8229600" cy="1716225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19401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MX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s-AR" dirty="0" err="1" smtClean="0"/>
              <a:t>Ej</a:t>
            </a:r>
            <a:r>
              <a:rPr lang="es-AR" dirty="0" smtClean="0"/>
              <a:t>: Probar</a:t>
            </a:r>
          </a:p>
          <a:p>
            <a:pPr marL="0" indent="0">
              <a:buNone/>
            </a:pPr>
            <a:r>
              <a:rPr lang="es-MX" b="1" dirty="0" err="1"/>
              <a:t>public</a:t>
            </a:r>
            <a:r>
              <a:rPr lang="es-MX" b="1" dirty="0"/>
              <a:t> </a:t>
            </a:r>
            <a:r>
              <a:rPr lang="es-MX" b="1" dirty="0" err="1"/>
              <a:t>class</a:t>
            </a:r>
            <a:r>
              <a:rPr lang="es-MX" b="1" dirty="0"/>
              <a:t> P&lt;T&gt; {</a:t>
            </a:r>
          </a:p>
          <a:p>
            <a:pPr marL="0" indent="0">
              <a:buNone/>
            </a:pPr>
            <a:r>
              <a:rPr lang="es-MX" b="1" dirty="0" smtClean="0"/>
              <a:t>	</a:t>
            </a:r>
            <a:r>
              <a:rPr lang="es-MX" b="1" dirty="0" err="1" smtClean="0"/>
              <a:t>private</a:t>
            </a:r>
            <a:r>
              <a:rPr lang="es-MX" b="1" dirty="0" smtClean="0"/>
              <a:t> </a:t>
            </a:r>
            <a:r>
              <a:rPr lang="es-MX" b="1" dirty="0"/>
              <a:t>T[] arreglo= new T[10</a:t>
            </a:r>
            <a:r>
              <a:rPr lang="es-MX" b="1" dirty="0" smtClean="0"/>
              <a:t>];</a:t>
            </a:r>
          </a:p>
          <a:p>
            <a:pPr marL="0" indent="0">
              <a:buNone/>
            </a:pPr>
            <a:r>
              <a:rPr lang="es-AR" b="1" u="sng" dirty="0" smtClean="0"/>
              <a:t>}</a:t>
            </a:r>
          </a:p>
          <a:p>
            <a:pPr marL="0" indent="0">
              <a:buNone/>
            </a:pPr>
            <a:endParaRPr lang="es-AR" b="1" u="sng" dirty="0"/>
          </a:p>
          <a:p>
            <a:pPr marL="0" indent="0">
              <a:buNone/>
            </a:pPr>
            <a:r>
              <a:rPr lang="es-AR" b="1" dirty="0" err="1" smtClean="0"/>
              <a:t>Ej</a:t>
            </a:r>
            <a:r>
              <a:rPr lang="es-AR" b="1" dirty="0" smtClean="0"/>
              <a:t>: Probar</a:t>
            </a:r>
          </a:p>
          <a:p>
            <a:pPr marL="0" indent="0">
              <a:buNone/>
            </a:pPr>
            <a:r>
              <a:rPr lang="es-MX" b="1" dirty="0" err="1"/>
              <a:t>public</a:t>
            </a:r>
            <a:r>
              <a:rPr lang="es-MX" b="1" dirty="0"/>
              <a:t> </a:t>
            </a:r>
            <a:r>
              <a:rPr lang="es-MX" b="1" dirty="0" err="1"/>
              <a:t>class</a:t>
            </a:r>
            <a:r>
              <a:rPr lang="es-MX" b="1" dirty="0"/>
              <a:t> P&lt;T&gt; {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b="1" dirty="0" smtClean="0"/>
              <a:t>	</a:t>
            </a:r>
            <a:r>
              <a:rPr lang="es-MX" b="1" dirty="0" err="1" smtClean="0"/>
              <a:t>private</a:t>
            </a:r>
            <a:r>
              <a:rPr lang="es-MX" b="1" dirty="0" smtClean="0"/>
              <a:t> </a:t>
            </a:r>
            <a:r>
              <a:rPr lang="es-MX" b="1" dirty="0"/>
              <a:t>T[] arreglo;</a:t>
            </a:r>
          </a:p>
          <a:p>
            <a:pPr marL="0" indent="0">
              <a:buNone/>
            </a:pPr>
            <a:endParaRPr lang="es-MX" dirty="0"/>
          </a:p>
          <a:p>
            <a:pPr marL="0" indent="0">
              <a:buNone/>
            </a:pPr>
            <a:r>
              <a:rPr lang="es-MX" b="1" dirty="0" smtClean="0"/>
              <a:t>	</a:t>
            </a:r>
            <a:r>
              <a:rPr lang="es-MX" b="1" dirty="0" err="1" smtClean="0"/>
              <a:t>public</a:t>
            </a:r>
            <a:r>
              <a:rPr lang="es-MX" b="1" dirty="0" smtClean="0"/>
              <a:t> </a:t>
            </a:r>
            <a:r>
              <a:rPr lang="es-MX" b="1" dirty="0" err="1"/>
              <a:t>void</a:t>
            </a:r>
            <a:r>
              <a:rPr lang="es-MX" b="1" dirty="0"/>
              <a:t> </a:t>
            </a:r>
            <a:r>
              <a:rPr lang="es-MX" b="1" dirty="0" err="1"/>
              <a:t>initialize</a:t>
            </a:r>
            <a:r>
              <a:rPr lang="es-MX" b="1" dirty="0"/>
              <a:t>(</a:t>
            </a:r>
            <a:r>
              <a:rPr lang="es-MX" b="1" dirty="0" err="1"/>
              <a:t>int</a:t>
            </a:r>
            <a:r>
              <a:rPr lang="es-MX" b="1" dirty="0"/>
              <a:t> </a:t>
            </a:r>
            <a:r>
              <a:rPr lang="es-MX" b="1" dirty="0" err="1"/>
              <a:t>dim</a:t>
            </a:r>
            <a:r>
              <a:rPr lang="es-MX" b="1" dirty="0"/>
              <a:t>) {</a:t>
            </a:r>
          </a:p>
          <a:p>
            <a:pPr marL="0" indent="0">
              <a:buNone/>
            </a:pPr>
            <a:r>
              <a:rPr lang="es-MX" dirty="0" smtClean="0"/>
              <a:t>		arreglo</a:t>
            </a:r>
            <a:r>
              <a:rPr lang="es-MX" dirty="0"/>
              <a:t>= </a:t>
            </a:r>
            <a:r>
              <a:rPr lang="es-MX" b="1" dirty="0"/>
              <a:t>new T[</a:t>
            </a:r>
            <a:r>
              <a:rPr lang="es-MX" b="1" dirty="0" err="1"/>
              <a:t>dim</a:t>
            </a:r>
            <a:r>
              <a:rPr lang="es-MX" b="1" dirty="0" smtClean="0"/>
              <a:t>];</a:t>
            </a:r>
          </a:p>
          <a:p>
            <a:pPr marL="0" indent="0">
              <a:buNone/>
            </a:pPr>
            <a:r>
              <a:rPr lang="es-AR" b="1" dirty="0" smtClean="0"/>
              <a:t>	}</a:t>
            </a:r>
            <a:endParaRPr lang="es-MX" b="1" dirty="0"/>
          </a:p>
          <a:p>
            <a:pPr marL="0" indent="0">
              <a:buNone/>
            </a:pPr>
            <a:r>
              <a:rPr lang="es-MX" dirty="0"/>
              <a:t>}</a:t>
            </a:r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01CF334-2D5C-4859-84A6-CA7E6E43FAEB}" type="slidenum">
              <a:rPr lang="en-US" smtClean="0"/>
              <a:t>9</a:t>
            </a:fld>
            <a:endParaRPr lang="en-US"/>
          </a:p>
        </p:txBody>
      </p:sp>
      <p:sp>
        <p:nvSpPr>
          <p:cNvPr id="5" name="Rectángulo 4"/>
          <p:cNvSpPr/>
          <p:nvPr/>
        </p:nvSpPr>
        <p:spPr>
          <a:xfrm>
            <a:off x="457200" y="2186303"/>
            <a:ext cx="8229600" cy="1045029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  <p:sp>
        <p:nvSpPr>
          <p:cNvPr id="6" name="Rectángulo 5"/>
          <p:cNvSpPr/>
          <p:nvPr/>
        </p:nvSpPr>
        <p:spPr>
          <a:xfrm>
            <a:off x="457200" y="3769722"/>
            <a:ext cx="8229600" cy="2586630"/>
          </a:xfrm>
          <a:prstGeom prst="rect">
            <a:avLst/>
          </a:prstGeom>
        </p:spPr>
        <p:style>
          <a:lnRef idx="1">
            <a:schemeClr val="accent3"/>
          </a:lnRef>
          <a:fillRef idx="2">
            <a:schemeClr val="accent3"/>
          </a:fillRef>
          <a:effectRef idx="1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9177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xit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down)">
                                      <p:cBhvr>
                                        <p:cTn id="11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resentation on brainstorming">
  <a:themeElements>
    <a:clrScheme name="Green">
      <a:dk1>
        <a:sysClr val="windowText" lastClr="000000"/>
      </a:dk1>
      <a:lt1>
        <a:sysClr val="window" lastClr="FFFFFF"/>
      </a:lt1>
      <a:dk2>
        <a:srgbClr val="455F51"/>
      </a:dk2>
      <a:lt2>
        <a:srgbClr val="E3DED1"/>
      </a:lt2>
      <a:accent1>
        <a:srgbClr val="549E39"/>
      </a:accent1>
      <a:accent2>
        <a:srgbClr val="8AB833"/>
      </a:accent2>
      <a:accent3>
        <a:srgbClr val="C0CF3A"/>
      </a:accent3>
      <a:accent4>
        <a:srgbClr val="029676"/>
      </a:accent4>
      <a:accent5>
        <a:srgbClr val="4AB5C4"/>
      </a:accent5>
      <a:accent6>
        <a:srgbClr val="0989B1"/>
      </a:accent6>
      <a:hlink>
        <a:srgbClr val="6B9F25"/>
      </a:hlink>
      <a:folHlink>
        <a:srgbClr val="BA6906"/>
      </a:folHlink>
    </a:clrScheme>
    <a:fontScheme name="Century Gothic-Palatino Linotype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Palatino Linotype" panose="020405020505050303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1">
          <a:schemeClr val="accent3"/>
        </a:lnRef>
        <a:fillRef idx="2">
          <a:schemeClr val="accent3"/>
        </a:fillRef>
        <a:effectRef idx="1">
          <a:schemeClr val="accent3"/>
        </a:effectRef>
        <a:fontRef idx="minor">
          <a:schemeClr val="dk1"/>
        </a:fontRef>
      </a:style>
    </a:spDef>
    <a:lnDef>
      <a:spPr/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>
          <a:solidFill>
            <a:schemeClr val="bg2"/>
          </a:solidFill>
        </a:ln>
      </a:spPr>
      <a:bodyPr wrap="none" rtlCol="0">
        <a:spAutoFit/>
      </a:bodyPr>
      <a:lstStyle>
        <a:defPPr>
          <a:defRPr dirty="0" err="1" smtClean="0"/>
        </a:defPPr>
      </a:lstStyle>
    </a:txDef>
  </a:objectDefaults>
  <a:extraClrSchemeLst/>
  <a:extLst>
    <a:ext uri="{05A4C25C-085E-4340-85A3-A5531E510DB2}">
      <thm15:themeFamily xmlns:thm15="http://schemas.microsoft.com/office/thememl/2012/main" name="Business brainstorming presentation.potx" id="{DE77CA07-3D7A-4CF2-AF02-587F794CB3CB}" vid="{13C2A94F-C0A1-4622-B71C-29A3B00D5E0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Business brainstorming presentation</Template>
  <TotalTime>32622</TotalTime>
  <Words>1214</Words>
  <Application>Microsoft Office PowerPoint</Application>
  <PresentationFormat>On-screen Show (4:3)</PresentationFormat>
  <Paragraphs>248</Paragraphs>
  <Slides>20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8" baseType="lpstr">
      <vt:lpstr>Arial</vt:lpstr>
      <vt:lpstr>Calibri</vt:lpstr>
      <vt:lpstr>Century Gothic</vt:lpstr>
      <vt:lpstr>Consolas</vt:lpstr>
      <vt:lpstr>Palatino Linotype</vt:lpstr>
      <vt:lpstr>Roboto</vt:lpstr>
      <vt:lpstr>Wingdings 2</vt:lpstr>
      <vt:lpstr>Presentation on brainstorming</vt:lpstr>
      <vt:lpstr>Estructura de Datos y Algoritmos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TP 3A- Ejer 4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Creativity Session</dc:title>
  <dc:creator>bigdata2</dc:creator>
  <cp:lastModifiedBy>Leticia Irene Gómez</cp:lastModifiedBy>
  <cp:revision>642</cp:revision>
  <dcterms:created xsi:type="dcterms:W3CDTF">2019-02-21T18:33:09Z</dcterms:created>
  <dcterms:modified xsi:type="dcterms:W3CDTF">2025-08-27T10:40:59Z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0x010100AA3F7D94069FF64A86F7DFF56D60E3BE</vt:lpwstr>
  </property>
  <property fmtid="{D5CDD505-2E9C-101B-9397-08002B2CF9AE}" pid="3" name="Order">
    <vt:r8>74069100</vt:r8>
  </property>
  <property fmtid="{D5CDD505-2E9C-101B-9397-08002B2CF9AE}" pid="4" name="HiddenCategoryTags">
    <vt:lpwstr/>
  </property>
  <property fmtid="{D5CDD505-2E9C-101B-9397-08002B2CF9AE}" pid="5" name="InternalTags">
    <vt:lpwstr/>
  </property>
  <property fmtid="{D5CDD505-2E9C-101B-9397-08002B2CF9AE}" pid="6" name="FeatureTags">
    <vt:lpwstr/>
  </property>
  <property fmtid="{D5CDD505-2E9C-101B-9397-08002B2CF9AE}" pid="7" name="LocalizationTags">
    <vt:lpwstr/>
  </property>
  <property fmtid="{D5CDD505-2E9C-101B-9397-08002B2CF9AE}" pid="8" name="CategoryTags">
    <vt:lpwstr/>
  </property>
  <property fmtid="{D5CDD505-2E9C-101B-9397-08002B2CF9AE}" pid="9" name="Applications">
    <vt:lpwstr/>
  </property>
  <property fmtid="{D5CDD505-2E9C-101B-9397-08002B2CF9AE}" pid="10" name="CampaignTags">
    <vt:lpwstr/>
  </property>
  <property fmtid="{D5CDD505-2E9C-101B-9397-08002B2CF9AE}" pid="11" name="ScenarioTags">
    <vt:lpwstr/>
  </property>
</Properties>
</file>