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Palatino Linotype" panose="02040502050505030304" pitchFamily="18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e0cd451864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1e0cd45186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0cd45186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1e0cd4518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e0cd451864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e0cd45186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2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2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2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2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0" name="Google Shape;80;p10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87" name="Google Shape;87;p10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8" name="Google Shape;88;p10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1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1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1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s-AR"/>
              <a:t>Estructura de Datos y Algoritmos</a:t>
            </a:r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s-AR" sz="3600" dirty="0">
                <a:solidFill>
                  <a:schemeClr val="dk2"/>
                </a:solidFill>
              </a:rPr>
              <a:t>ITBA     </a:t>
            </a:r>
            <a:r>
              <a:rPr lang="es-AR" sz="3600" dirty="0" smtClean="0">
                <a:solidFill>
                  <a:schemeClr val="dk2"/>
                </a:solidFill>
              </a:rPr>
              <a:t>2025-2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08" name="Google Shape;108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/>
              <a:t>Para implementar esos requerimientos, modificaremos DataAnalysis: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457200" lvl="0" indent="-337185" algn="just" rtl="0">
              <a:lnSpc>
                <a:spcPct val="115000"/>
              </a:lnSpc>
              <a:spcBef>
                <a:spcPts val="520"/>
              </a:spcBef>
              <a:spcAft>
                <a:spcPts val="0"/>
              </a:spcAft>
              <a:buSzPts val="1710"/>
              <a:buChar char="⚫"/>
            </a:pPr>
            <a:r>
              <a:rPr lang="es-AR"/>
              <a:t>Bajar de campus la clase </a:t>
            </a:r>
            <a:r>
              <a:rPr lang="es-AR" b="1"/>
              <a:t>IdxRecord.java</a:t>
            </a:r>
            <a:r>
              <a:rPr lang="es-AR"/>
              <a:t>  que nos permite representar un Registro&lt;T1, T2&gt; donde T1 es el key de ordenamiento. Lo demás es la info que queremos asociar. Pueden agregarle métodos. </a:t>
            </a:r>
            <a:br>
              <a:rPr lang="es-AR"/>
            </a:br>
            <a:endParaRPr/>
          </a:p>
          <a:p>
            <a:pPr marL="457200" lvl="0" indent="-33718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s-AR"/>
              <a:t>Resolver cada una de los requerimientos.</a:t>
            </a: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/>
          <p:nvPr/>
        </p:nvSpPr>
        <p:spPr>
          <a:xfrm>
            <a:off x="599900" y="3913025"/>
            <a:ext cx="7444200" cy="858900"/>
          </a:xfrm>
          <a:prstGeom prst="rect">
            <a:avLst/>
          </a:prstGeom>
          <a:solidFill>
            <a:srgbClr val="DCE5A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/>
              <a:t>Cada ítem del índice va a guardar dos valores: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/>
              <a:t>la key por la que ordenamos y un valor adicional asociado.</a:t>
            </a: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11</a:t>
            </a:fld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845325" y="4090250"/>
            <a:ext cx="1199700" cy="53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123         3</a:t>
            </a:r>
            <a:endParaRPr/>
          </a:p>
        </p:txBody>
      </p:sp>
      <p:cxnSp>
        <p:nvCxnSpPr>
          <p:cNvPr id="179" name="Google Shape;179;p23"/>
          <p:cNvCxnSpPr>
            <a:stCxn id="178" idx="0"/>
            <a:endCxn id="178" idx="2"/>
          </p:cNvCxnSpPr>
          <p:nvPr/>
        </p:nvCxnSpPr>
        <p:spPr>
          <a:xfrm>
            <a:off x="1445175" y="4090250"/>
            <a:ext cx="0" cy="53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3"/>
          <p:cNvCxnSpPr/>
          <p:nvPr/>
        </p:nvCxnSpPr>
        <p:spPr>
          <a:xfrm>
            <a:off x="2263275" y="3940275"/>
            <a:ext cx="0" cy="8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1" name="Google Shape;181;p23"/>
          <p:cNvSpPr/>
          <p:nvPr/>
        </p:nvSpPr>
        <p:spPr>
          <a:xfrm>
            <a:off x="2597925" y="4090250"/>
            <a:ext cx="1199700" cy="53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123         8</a:t>
            </a:r>
            <a:endParaRPr/>
          </a:p>
        </p:txBody>
      </p:sp>
      <p:cxnSp>
        <p:nvCxnSpPr>
          <p:cNvPr id="182" name="Google Shape;182;p23"/>
          <p:cNvCxnSpPr>
            <a:stCxn id="181" idx="0"/>
            <a:endCxn id="181" idx="2"/>
          </p:cNvCxnSpPr>
          <p:nvPr/>
        </p:nvCxnSpPr>
        <p:spPr>
          <a:xfrm>
            <a:off x="3197775" y="4090250"/>
            <a:ext cx="0" cy="53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3"/>
          <p:cNvCxnSpPr/>
          <p:nvPr/>
        </p:nvCxnSpPr>
        <p:spPr>
          <a:xfrm>
            <a:off x="4015875" y="3940275"/>
            <a:ext cx="0" cy="8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3"/>
          <p:cNvSpPr/>
          <p:nvPr/>
        </p:nvSpPr>
        <p:spPr>
          <a:xfrm>
            <a:off x="4350525" y="4090250"/>
            <a:ext cx="1199700" cy="53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130        21</a:t>
            </a:r>
            <a:endParaRPr/>
          </a:p>
        </p:txBody>
      </p:sp>
      <p:cxnSp>
        <p:nvCxnSpPr>
          <p:cNvPr id="185" name="Google Shape;185;p23"/>
          <p:cNvCxnSpPr>
            <a:stCxn id="184" idx="0"/>
            <a:endCxn id="184" idx="2"/>
          </p:cNvCxnSpPr>
          <p:nvPr/>
        </p:nvCxnSpPr>
        <p:spPr>
          <a:xfrm>
            <a:off x="4950375" y="4090250"/>
            <a:ext cx="0" cy="53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3"/>
          <p:cNvCxnSpPr/>
          <p:nvPr/>
        </p:nvCxnSpPr>
        <p:spPr>
          <a:xfrm>
            <a:off x="5768475" y="3940275"/>
            <a:ext cx="0" cy="8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3"/>
          <p:cNvSpPr/>
          <p:nvPr/>
        </p:nvSpPr>
        <p:spPr>
          <a:xfrm>
            <a:off x="6026925" y="4090250"/>
            <a:ext cx="1199700" cy="53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/>
              <a:t>131       421</a:t>
            </a:r>
            <a:endParaRPr/>
          </a:p>
        </p:txBody>
      </p:sp>
      <p:cxnSp>
        <p:nvCxnSpPr>
          <p:cNvPr id="188" name="Google Shape;188;p23"/>
          <p:cNvCxnSpPr>
            <a:stCxn id="187" idx="0"/>
            <a:endCxn id="187" idx="2"/>
          </p:cNvCxnSpPr>
          <p:nvPr/>
        </p:nvCxnSpPr>
        <p:spPr>
          <a:xfrm>
            <a:off x="6626775" y="4090250"/>
            <a:ext cx="0" cy="53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3"/>
          <p:cNvCxnSpPr/>
          <p:nvPr/>
        </p:nvCxnSpPr>
        <p:spPr>
          <a:xfrm>
            <a:off x="7444875" y="3940275"/>
            <a:ext cx="0" cy="8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23"/>
          <p:cNvSpPr txBox="1"/>
          <p:nvPr/>
        </p:nvSpPr>
        <p:spPr>
          <a:xfrm>
            <a:off x="7512450" y="4117525"/>
            <a:ext cx="1663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200">
                <a:latin typeface="Palatino Linotype"/>
                <a:ea typeface="Palatino Linotype"/>
                <a:cs typeface="Palatino Linotype"/>
                <a:sym typeface="Palatino Linotype"/>
              </a:rPr>
              <a:t>…</a:t>
            </a:r>
            <a:endParaRPr sz="22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91" name="Google Shape;191;p23"/>
          <p:cNvCxnSpPr/>
          <p:nvPr/>
        </p:nvCxnSpPr>
        <p:spPr>
          <a:xfrm flipH="1">
            <a:off x="763400" y="4635625"/>
            <a:ext cx="354600" cy="6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3"/>
          <p:cNvCxnSpPr/>
          <p:nvPr/>
        </p:nvCxnSpPr>
        <p:spPr>
          <a:xfrm>
            <a:off x="1745175" y="4635625"/>
            <a:ext cx="286200" cy="6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3" name="Google Shape;193;p23"/>
          <p:cNvSpPr txBox="1"/>
          <p:nvPr/>
        </p:nvSpPr>
        <p:spPr>
          <a:xfrm>
            <a:off x="54525" y="5317325"/>
            <a:ext cx="9954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700">
                <a:latin typeface="Palatino Linotype"/>
                <a:ea typeface="Palatino Linotype"/>
                <a:cs typeface="Palatino Linotype"/>
                <a:sym typeface="Palatino Linotype"/>
              </a:rPr>
              <a:t>Key</a:t>
            </a:r>
            <a:endParaRPr sz="27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1663425" y="5317325"/>
            <a:ext cx="11997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700">
                <a:latin typeface="Palatino Linotype"/>
                <a:ea typeface="Palatino Linotype"/>
                <a:cs typeface="Palatino Linotype"/>
                <a:sym typeface="Palatino Linotype"/>
              </a:rPr>
              <a:t>Value</a:t>
            </a:r>
            <a:endParaRPr sz="27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>
            <a:spLocks noGrp="1"/>
          </p:cNvSpPr>
          <p:nvPr>
            <p:ph type="body" idx="1"/>
          </p:nvPr>
        </p:nvSpPr>
        <p:spPr>
          <a:xfrm>
            <a:off x="457200" y="1049825"/>
            <a:ext cx="8229600" cy="52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Preparar los datos para las consultas</a:t>
            </a: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  // </a:t>
            </a:r>
            <a:r>
              <a:rPr lang="es-AR" dirty="0" err="1"/>
              <a:t>coleccion</a:t>
            </a:r>
            <a:r>
              <a:rPr lang="es-AR" dirty="0"/>
              <a:t> de valores</a:t>
            </a: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    </a:t>
            </a:r>
            <a:r>
              <a:rPr lang="es-AR" dirty="0" err="1"/>
              <a:t>HashMap</a:t>
            </a:r>
            <a:r>
              <a:rPr lang="es-AR" dirty="0"/>
              <a:t>&lt;Long, </a:t>
            </a:r>
            <a:r>
              <a:rPr lang="es-AR" dirty="0" err="1"/>
              <a:t>CSVRecord</a:t>
            </a:r>
            <a:r>
              <a:rPr lang="es-AR" dirty="0"/>
              <a:t>&gt; datos= </a:t>
            </a:r>
            <a:r>
              <a:rPr lang="es-AR" b="1" dirty="0"/>
              <a:t>new </a:t>
            </a:r>
            <a:r>
              <a:rPr lang="es-AR" b="1" dirty="0" err="1"/>
              <a:t>HashMap</a:t>
            </a:r>
            <a:r>
              <a:rPr lang="es-AR" b="1" dirty="0"/>
              <a:t>&lt;&gt;();</a:t>
            </a: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    </a:t>
            </a: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    // </a:t>
            </a:r>
            <a:r>
              <a:rPr lang="es-AR" dirty="0" err="1"/>
              <a:t>indice</a:t>
            </a:r>
            <a:r>
              <a:rPr lang="es-AR" dirty="0"/>
              <a:t> sobre </a:t>
            </a:r>
            <a:r>
              <a:rPr lang="es-AR" dirty="0" err="1"/>
              <a:t>polucion</a:t>
            </a:r>
            <a:r>
              <a:rPr lang="es-AR" dirty="0"/>
              <a:t> o los que deseemos</a:t>
            </a: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    </a:t>
            </a:r>
            <a:r>
              <a:rPr lang="es-AR" dirty="0" err="1"/>
              <a:t>IndexParametricService</a:t>
            </a:r>
            <a:r>
              <a:rPr lang="es-AR" dirty="0"/>
              <a:t>&lt;</a:t>
            </a:r>
            <a:r>
              <a:rPr lang="es-AR" dirty="0" err="1"/>
              <a:t>IdxRecord</a:t>
            </a:r>
            <a:r>
              <a:rPr lang="es-AR" dirty="0"/>
              <a:t>&lt;</a:t>
            </a:r>
            <a:r>
              <a:rPr lang="es-AR" dirty="0" err="1"/>
              <a:t>Double</a:t>
            </a:r>
            <a:r>
              <a:rPr lang="es-AR" dirty="0"/>
              <a:t>, Long&gt;&gt; </a:t>
            </a:r>
            <a:r>
              <a:rPr lang="es-AR" dirty="0" err="1"/>
              <a:t>indexPolucion</a:t>
            </a:r>
            <a:r>
              <a:rPr lang="es-AR" dirty="0"/>
              <a:t>= </a:t>
            </a:r>
            <a:endParaRPr dirty="0"/>
          </a:p>
          <a:p>
            <a:pPr marL="0" lvl="0" indent="0">
              <a:spcBef>
                <a:spcPts val="403"/>
              </a:spcBef>
              <a:buSzPct val="95000"/>
              <a:buNone/>
            </a:pPr>
            <a:r>
              <a:rPr lang="es-AR" dirty="0"/>
              <a:t>    </a:t>
            </a:r>
            <a:r>
              <a:rPr lang="es-AR" b="1" dirty="0"/>
              <a:t>new </a:t>
            </a:r>
            <a:r>
              <a:rPr lang="es-AR" b="1" dirty="0" err="1"/>
              <a:t>IndexWithDuplicates</a:t>
            </a:r>
            <a:r>
              <a:rPr lang="es-AR" b="1" dirty="0"/>
              <a:t>&lt;&gt;(</a:t>
            </a:r>
            <a:r>
              <a:rPr lang="es-AR" i="1" dirty="0" err="1"/>
              <a:t>IdxRecord.class</a:t>
            </a:r>
            <a:r>
              <a:rPr lang="es-AR" b="1" dirty="0"/>
              <a:t>);</a:t>
            </a: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    </a:t>
            </a: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    // </a:t>
            </a:r>
            <a:r>
              <a:rPr lang="es-AR" dirty="0" err="1"/>
              <a:t>coleccion</a:t>
            </a:r>
            <a:r>
              <a:rPr lang="es-AR" dirty="0"/>
              <a:t> de datos</a:t>
            </a: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    </a:t>
            </a:r>
            <a:r>
              <a:rPr lang="es-AR" b="1" dirty="0" err="1"/>
              <a:t>for</a:t>
            </a:r>
            <a:r>
              <a:rPr lang="es-AR" b="1" dirty="0"/>
              <a:t> (</a:t>
            </a:r>
            <a:r>
              <a:rPr lang="es-AR" b="1" dirty="0" err="1"/>
              <a:t>CSVRecord</a:t>
            </a:r>
            <a:r>
              <a:rPr lang="es-AR" b="1" dirty="0"/>
              <a:t> record : records) {</a:t>
            </a: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   	 // insertamos en la colección y en </a:t>
            </a:r>
            <a:r>
              <a:rPr lang="es-AR" dirty="0" err="1"/>
              <a:t>indice</a:t>
            </a: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	</a:t>
            </a:r>
            <a:r>
              <a:rPr lang="es-AR" dirty="0">
                <a:solidFill>
                  <a:srgbClr val="FF0000"/>
                </a:solidFill>
              </a:rPr>
              <a:t>COMPLETAR!!!!</a:t>
            </a:r>
            <a:endParaRPr dirty="0"/>
          </a:p>
          <a:p>
            <a:pPr marL="0" lvl="0" indent="45720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r>
              <a:rPr lang="es-AR" dirty="0"/>
              <a:t>}</a:t>
            </a: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SzPct val="95000"/>
              <a:buNone/>
            </a:pPr>
            <a:endParaRPr dirty="0"/>
          </a:p>
          <a:p>
            <a:pPr marL="0" lvl="0" indent="0" algn="l" rtl="0">
              <a:spcBef>
                <a:spcPts val="403"/>
              </a:spcBef>
              <a:spcAft>
                <a:spcPts val="0"/>
              </a:spcAft>
              <a:buClr>
                <a:schemeClr val="dk1"/>
              </a:buClr>
              <a:buSzPct val="95000"/>
              <a:buFont typeface="Arial"/>
              <a:buNone/>
            </a:pPr>
            <a:r>
              <a:rPr lang="es-AR" dirty="0">
                <a:solidFill>
                  <a:srgbClr val="FF0000"/>
                </a:solidFill>
              </a:rPr>
              <a:t>CONSULTAS!!!!</a:t>
            </a:r>
            <a:endParaRPr dirty="0"/>
          </a:p>
        </p:txBody>
      </p:sp>
      <p:sp>
        <p:nvSpPr>
          <p:cNvPr id="200" name="Google Shape;200;p2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>
            <a:spLocks noGrp="1"/>
          </p:cNvSpPr>
          <p:nvPr>
            <p:ph type="body" idx="1"/>
          </p:nvPr>
        </p:nvSpPr>
        <p:spPr>
          <a:xfrm>
            <a:off x="457200" y="1016950"/>
            <a:ext cx="8229600" cy="49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 sz="4000"/>
              <a:t>Detalles de implementación</a:t>
            </a:r>
            <a:endParaRPr sz="40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 b="1"/>
              <a:t>CSVRecord</a:t>
            </a:r>
            <a:r>
              <a:rPr lang="es-AR"/>
              <a:t> provee el método </a:t>
            </a:r>
            <a:r>
              <a:rPr lang="es-AR" b="1"/>
              <a:t>getRecordNumber()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/>
              <a:t>Recordar que en el HashMap van los datos completos asociados a un id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/>
              <a:t>mientras que en el índice va el valor por el que quiero buscar asociado al id.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/>
              <a:t>Recordar insertar en el </a:t>
            </a:r>
            <a:r>
              <a:rPr lang="es-AR" b="1"/>
              <a:t>Hashmap</a:t>
            </a:r>
            <a:r>
              <a:rPr lang="es-AR"/>
              <a:t> y en el </a:t>
            </a:r>
            <a:r>
              <a:rPr lang="es-AR" b="1"/>
              <a:t>índice</a:t>
            </a:r>
            <a:endParaRPr b="1"/>
          </a:p>
        </p:txBody>
      </p:sp>
      <p:sp>
        <p:nvSpPr>
          <p:cNvPr id="206" name="Google Shape;206;p2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>
            <a:spLocks noGrp="1"/>
          </p:cNvSpPr>
          <p:nvPr>
            <p:ph type="body" idx="1"/>
          </p:nvPr>
        </p:nvSpPr>
        <p:spPr>
          <a:xfrm>
            <a:off x="457200" y="747703"/>
            <a:ext cx="8229600" cy="17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AR"/>
              <a:t>Si los datos son muchos, puede que la consola nos muestre solo los últimos valores. Si quieren, redireccionen la salida, por ejemplo en un archivo dentro de resources: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14</a:t>
            </a:fld>
            <a:endParaRPr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25" y="2216875"/>
            <a:ext cx="8515548" cy="420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/>
        </p:nvSpPr>
        <p:spPr>
          <a:xfrm>
            <a:off x="5076325" y="2799750"/>
            <a:ext cx="585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</a:t>
            </a:r>
            <a:endParaRPr sz="2000" b="1">
              <a:solidFill>
                <a:srgbClr val="FF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5271150" y="4988350"/>
            <a:ext cx="585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</a:t>
            </a:r>
            <a:endParaRPr sz="2000" b="1">
              <a:solidFill>
                <a:srgbClr val="FF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2454100" y="4988350"/>
            <a:ext cx="585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0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</a:t>
            </a:r>
            <a:endParaRPr sz="2000" b="1">
              <a:solidFill>
                <a:srgbClr val="FF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2771475" y="2205875"/>
            <a:ext cx="1456500" cy="254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s-AR"/>
              <a:t>Caso de Uso: Averiguar si existió una polución cuyo valor fuera 2.8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…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Se puede usar solo el índice?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Preciso también de datos? 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…</a:t>
            </a:r>
            <a:endParaRPr/>
          </a:p>
        </p:txBody>
      </p:sp>
      <p:sp>
        <p:nvSpPr>
          <p:cNvPr id="224" name="Google Shape;224;p2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15</a:t>
            </a:fld>
            <a:endParaRPr/>
          </a:p>
        </p:txBody>
      </p:sp>
      <p:sp>
        <p:nvSpPr>
          <p:cNvPr id="225" name="Google Shape;225;p27"/>
          <p:cNvSpPr/>
          <p:nvPr/>
        </p:nvSpPr>
        <p:spPr>
          <a:xfrm>
            <a:off x="4807131" y="4846320"/>
            <a:ext cx="3117669" cy="1227909"/>
          </a:xfrm>
          <a:prstGeom prst="cloudCallout">
            <a:avLst>
              <a:gd name="adj1" fmla="val -20833"/>
              <a:gd name="adj2" fmla="val 625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Debería dar True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s-AR"/>
              <a:t>Caso de Uso: Buscar el valor numérico de la mínima polución registrada 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…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Se puede usar solo el índice?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Preciso también de datos? 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…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16</a:t>
            </a:fld>
            <a:endParaRPr/>
          </a:p>
        </p:txBody>
      </p:sp>
      <p:sp>
        <p:nvSpPr>
          <p:cNvPr id="232" name="Google Shape;232;p28"/>
          <p:cNvSpPr/>
          <p:nvPr/>
        </p:nvSpPr>
        <p:spPr>
          <a:xfrm>
            <a:off x="5569131" y="2902131"/>
            <a:ext cx="3117669" cy="1227909"/>
          </a:xfrm>
          <a:prstGeom prst="cloudCallout">
            <a:avLst>
              <a:gd name="adj1" fmla="val -70866"/>
              <a:gd name="adj2" fmla="val -32775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Debería dar 0.3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38" name="Google Shape;238;p29"/>
          <p:cNvSpPr txBox="1">
            <a:spLocks noGrp="1"/>
          </p:cNvSpPr>
          <p:nvPr>
            <p:ph type="body" idx="1"/>
          </p:nvPr>
        </p:nvSpPr>
        <p:spPr>
          <a:xfrm>
            <a:off x="548027" y="1847088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904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Caso de Uso: Buscar el valor numérico de la mínima polución registrada e imprimir de ese mínimo TODA la información asociada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lang="es-AR"/>
              <a:t>…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lang="es-AR"/>
              <a:t>Se puede usar solo el índice?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lang="es-AR"/>
              <a:t>Preciso también de datos? 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r>
              <a:rPr lang="es-AR"/>
              <a:t>…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239" name="Google Shape;239;p2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17</a:t>
            </a:fld>
            <a:endParaRPr/>
          </a:p>
        </p:txBody>
      </p:sp>
      <p:pic>
        <p:nvPicPr>
          <p:cNvPr id="240" name="Google Shape;24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3852" y="5236127"/>
            <a:ext cx="657225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9"/>
          <p:cNvSpPr/>
          <p:nvPr/>
        </p:nvSpPr>
        <p:spPr>
          <a:xfrm>
            <a:off x="5819195" y="3718303"/>
            <a:ext cx="3117669" cy="1227909"/>
          </a:xfrm>
          <a:prstGeom prst="cloudCallout">
            <a:avLst>
              <a:gd name="adj1" fmla="val -20833"/>
              <a:gd name="adj2" fmla="val 625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Deberían obtener 6 registros con ese valor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s-AR"/>
              <a:t>Caso de Uso: Imprimir los valores de polución ordenados ascendentemente.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Se puede usar solo el índice?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Preciso también de datos?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….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47" name="Google Shape;247;p3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18</a:t>
            </a:fld>
            <a:endParaRPr/>
          </a:p>
        </p:txBody>
      </p:sp>
      <p:sp>
        <p:nvSpPr>
          <p:cNvPr id="248" name="Google Shape;248;p30"/>
          <p:cNvSpPr/>
          <p:nvPr/>
        </p:nvSpPr>
        <p:spPr>
          <a:xfrm>
            <a:off x="4807131" y="4846320"/>
            <a:ext cx="3117669" cy="1227909"/>
          </a:xfrm>
          <a:prstGeom prst="cloudCallout">
            <a:avLst>
              <a:gd name="adj1" fmla="val -20833"/>
              <a:gd name="adj2" fmla="val 625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Deberían aparecer los valores numéricos almacenados desde 0.3 hasta el 9.5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s-AR"/>
              <a:t>Caso de Uso: Imprimir TODA la info pero ascendentemente ordenada por polución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Se puede usar solo el índice?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Preciso también de datos?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….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54" name="Google Shape;254;p3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19</a:t>
            </a:fld>
            <a:endParaRPr/>
          </a:p>
        </p:txBody>
      </p:sp>
      <p:sp>
        <p:nvSpPr>
          <p:cNvPr id="255" name="Google Shape;255;p31"/>
          <p:cNvSpPr/>
          <p:nvPr/>
        </p:nvSpPr>
        <p:spPr>
          <a:xfrm>
            <a:off x="4807131" y="4846320"/>
            <a:ext cx="3117669" cy="1227909"/>
          </a:xfrm>
          <a:prstGeom prst="cloudCallout">
            <a:avLst>
              <a:gd name="adj1" fmla="val -20833"/>
              <a:gd name="adj2" fmla="val 625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Deberían aparecer los registros ordenados por los valoers de polucion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desde 0.3 hasta el 9.5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El código para leer un csv con header, a través de esta biblioteca podría ser así. Bajar de campus  </a:t>
            </a:r>
            <a:r>
              <a:rPr lang="es-AR" sz="1200" b="1"/>
              <a:t>DataAnalyis.java</a:t>
            </a:r>
            <a:r>
              <a:rPr lang="es-AR" sz="1200"/>
              <a:t> y verificar que se obtiene el dump correcto.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 b="1"/>
              <a:t>public class DataAnalysis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</a:t>
            </a:r>
            <a:r>
              <a:rPr lang="es-AR" sz="1200" b="1"/>
              <a:t>public static void main(String[] args) throws IOException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// </a:t>
            </a:r>
            <a:r>
              <a:rPr lang="es-AR" sz="1200" u="sng"/>
              <a:t>leemos el archivo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//    URL resource = DataAnalysis.class.getClassLoader().getResource("co_1980_alabama.csv");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URL resource= DataAnalysis.</a:t>
            </a:r>
            <a:r>
              <a:rPr lang="es-AR" sz="1200" b="1"/>
              <a:t>class.getResource("/co_1980_alabama.csv");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Reader in = </a:t>
            </a:r>
            <a:r>
              <a:rPr lang="es-AR" sz="1200" b="1"/>
              <a:t>new FileReader(resource.getFile());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Iterable&lt;CSVRecord&gt; records = CSVFormat.</a:t>
            </a:r>
            <a:r>
              <a:rPr lang="es-AR" sz="1200" b="1" i="1"/>
              <a:t>DEFAULT</a:t>
            </a:r>
            <a:endParaRPr sz="1200" b="1" i="1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  .withFirstRecordAsHeader()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  .parse(in);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// </a:t>
            </a:r>
            <a:r>
              <a:rPr lang="es-AR" sz="1200" u="sng"/>
              <a:t>imprimimos los registros con todos sus valores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</a:t>
            </a:r>
            <a:r>
              <a:rPr lang="es-AR" sz="1200" b="1"/>
              <a:t>for (CSVRecord record : records)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    String value = record.get("daily_max_8_hour_co_concentration");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     System.</a:t>
            </a:r>
            <a:r>
              <a:rPr lang="es-AR" sz="1200" b="1" i="1"/>
              <a:t>out.println(String.format("%s, %s", value, record.toString()));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}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 in.close();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s-AR" sz="1200"/>
              <a:t>   }</a:t>
            </a:r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AR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s-AR"/>
              <a:t>Caso de Uso: Conocer qué valores numéricos de polución se registraron entre [3.65, 3.84]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 …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Se puede usar solo el índice?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Preciso también de datos?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…</a:t>
            </a:r>
            <a:endParaRPr/>
          </a:p>
        </p:txBody>
      </p:sp>
      <p:sp>
        <p:nvSpPr>
          <p:cNvPr id="261" name="Google Shape;261;p3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20</a:t>
            </a:fld>
            <a:endParaRPr/>
          </a:p>
        </p:txBody>
      </p:sp>
      <p:sp>
        <p:nvSpPr>
          <p:cNvPr id="262" name="Google Shape;262;p32"/>
          <p:cNvSpPr/>
          <p:nvPr/>
        </p:nvSpPr>
        <p:spPr>
          <a:xfrm>
            <a:off x="5569131" y="2905180"/>
            <a:ext cx="3117669" cy="1888889"/>
          </a:xfrm>
          <a:prstGeom prst="cloudCallout">
            <a:avLst>
              <a:gd name="adj1" fmla="val -20833"/>
              <a:gd name="adj2" fmla="val 625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Deberían obtener 3.7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3.7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3.8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3.8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3.8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AR"/>
              <a:t>	Si las consultas que queremos realizar frecuentemente son: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457200" lvl="0" indent="-312753" algn="just" rtl="0">
              <a:lnSpc>
                <a:spcPct val="150000"/>
              </a:lnSpc>
              <a:spcBef>
                <a:spcPts val="442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Si en la Latitud  34.68776113  hay sensores instalados;</a:t>
            </a:r>
            <a:endParaRPr/>
          </a:p>
          <a:p>
            <a:pPr marL="457200" lvl="0" indent="-31275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Imprimir los valores de latitudes donde hay sensores instaladas, ordenadas ascendentemente;</a:t>
            </a:r>
            <a:endParaRPr/>
          </a:p>
          <a:p>
            <a:pPr marL="457200" lvl="0" indent="-3127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Imprimir la info donde los valores de las latitudes es mínima;</a:t>
            </a:r>
            <a:endParaRPr/>
          </a:p>
          <a:p>
            <a:pPr marL="457200" lvl="0" indent="-312753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etc.</a:t>
            </a:r>
            <a:endParaRPr/>
          </a:p>
          <a:p>
            <a:pPr marL="274320" lvl="0" indent="-141001" algn="l" rtl="0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s-AR"/>
              <a:t>	En qué campo habría que crear el index?</a:t>
            </a:r>
            <a:endParaRPr/>
          </a:p>
          <a:p>
            <a:pPr marL="0" lvl="0" indent="0" algn="l" rtl="0"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s-AR" b="1"/>
              <a:t>Rta: en el campo “site_latitude”</a:t>
            </a:r>
            <a:endParaRPr b="1"/>
          </a:p>
        </p:txBody>
      </p:sp>
      <p:sp>
        <p:nvSpPr>
          <p:cNvPr id="268" name="Google Shape;268;p3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21</a:t>
            </a:fld>
            <a:endParaRPr/>
          </a:p>
        </p:txBody>
      </p:sp>
      <p:sp>
        <p:nvSpPr>
          <p:cNvPr id="269" name="Google Shape;269;p33"/>
          <p:cNvSpPr/>
          <p:nvPr/>
        </p:nvSpPr>
        <p:spPr>
          <a:xfrm>
            <a:off x="457200" y="5915724"/>
            <a:ext cx="8001000" cy="596100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/>
              <a:t>Qué sucede si colocamos otro iterador a continuación?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La variable “records” es una colección accesible?</a:t>
            </a:r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457200" y="1046375"/>
            <a:ext cx="8229600" cy="50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AR"/>
              <a:t>Si lo que queremos realizar frecuentemente es: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457200" lvl="0" indent="-296465" algn="l" rtl="0">
              <a:lnSpc>
                <a:spcPct val="115000"/>
              </a:lnSpc>
              <a:spcBef>
                <a:spcPts val="286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Buscar el promedio de la polución registrada.</a:t>
            </a:r>
            <a:endParaRPr/>
          </a:p>
          <a:p>
            <a:pPr marL="457200" lvl="0" indent="-296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Imprimir ascendentemente la info disponible, pero ordenada por polución.</a:t>
            </a:r>
            <a:endParaRPr/>
          </a:p>
          <a:p>
            <a:pPr marL="457200" lvl="0" indent="-296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Averiguar si existió una polución cuyo valor fuera 2.8</a:t>
            </a:r>
            <a:endParaRPr/>
          </a:p>
          <a:p>
            <a:pPr marL="457200" lvl="0" indent="-296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Buscar el valor numérico de la mínima polución registrada.</a:t>
            </a:r>
            <a:endParaRPr/>
          </a:p>
          <a:p>
            <a:pPr marL="457200" lvl="0" indent="-296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Buscar la info disponible en que se dio la mínima polución registrada</a:t>
            </a:r>
            <a:endParaRPr/>
          </a:p>
          <a:p>
            <a:pPr marL="457200" lvl="0" indent="-296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Conocer qué valores numéricos de polución se registraron entre [3.65, 3.84]</a:t>
            </a:r>
            <a:endParaRPr/>
          </a:p>
          <a:p>
            <a:pPr marL="457200" lvl="0" indent="-296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Conocer la info disponible en la que la polución registrada fue entre [3.65, 3.84)</a:t>
            </a:r>
            <a:endParaRPr/>
          </a:p>
          <a:p>
            <a:pPr marL="457200" lvl="0" indent="-29646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Conocer la info disponible en la que la polución registrada fue [10.5, 12]</a:t>
            </a:r>
            <a:endParaRPr/>
          </a:p>
          <a:p>
            <a:pPr marL="457200" lvl="0" indent="0" algn="l" rtl="0">
              <a:spcBef>
                <a:spcPts val="286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AR"/>
              <a:t>En cuál/cuáles de esas operaciones conviene hacerlo por medio del Index y no analizando los datos tal cual vienen?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AR"/>
              <a:t>Sobre cuál de los campos definiríamos el orden del índice?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AR"/>
              <a:t>RTA: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AR"/>
              <a:t>Sobre el campo: "daily_max_8_hour_co_concentration"</a:t>
            </a: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4</a:t>
            </a:fld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457200" y="5613576"/>
            <a:ext cx="8229600" cy="495000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>
            <a:off x="457200" y="1131225"/>
            <a:ext cx="8229600" cy="51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AR"/>
              <a:t>Como funcionan los índices en colecciones de datos?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SzPct val="95000"/>
              <a:buNone/>
            </a:pPr>
            <a:r>
              <a:rPr lang="es-AR"/>
              <a:t>Consideraciones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457200" lvl="0" indent="-320897" algn="just" rtl="0">
              <a:lnSpc>
                <a:spcPct val="115000"/>
              </a:lnSpc>
              <a:spcBef>
                <a:spcPts val="442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La </a:t>
            </a:r>
            <a:r>
              <a:rPr lang="es-AR" b="1"/>
              <a:t>colección de datos </a:t>
            </a:r>
            <a:r>
              <a:rPr lang="es-AR"/>
              <a:t>(en este caso la línea del csv) tienen muchísimas componentes, pero sólo sobre unas pocas de ellas se quiere realizar búsquedas por rango, etc.</a:t>
            </a:r>
            <a:br>
              <a:rPr lang="es-AR"/>
            </a:br>
            <a:endParaRPr/>
          </a:p>
          <a:p>
            <a:pPr marL="457200" lvl="0" indent="-320897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5769"/>
              <a:buChar char="⚫"/>
            </a:pPr>
            <a:r>
              <a:rPr lang="es-AR"/>
              <a:t>Algunas operaciones son favorecidas por búsqueda binaria (imprimir ordenado, rango, etc). La </a:t>
            </a:r>
            <a:r>
              <a:rPr lang="es-AR" b="1"/>
              <a:t>colección de datos</a:t>
            </a:r>
            <a:r>
              <a:rPr lang="es-AR"/>
              <a:t> no puede ordenarse simultáneamente por diferentes campos. O está ordenada por polución o está ordenada por fecha, etc. Como la colección tiene muchísimas componentes “duplicar”, “triplicar”, la información es costoso.</a:t>
            </a: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37185" algn="just" rtl="0"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s-AR"/>
              <a:t>Pero si creamos una estructura auxiliar con la mínima información necesaria para llegar a ella? Esa información </a:t>
            </a:r>
            <a:r>
              <a:rPr lang="es-AR" b="1"/>
              <a:t>tiene que favorecer las operaciones </a:t>
            </a:r>
            <a:r>
              <a:rPr lang="es-AR"/>
              <a:t>que esperamos y puede permitir resolver sólo con ella algunas consultas o llevarnos sólo hacia los elementos esperados (los que satisfacen la consulta) en la colección de datos grande =&gt; INDICE</a:t>
            </a:r>
            <a:br>
              <a:rPr lang="es-AR"/>
            </a:br>
            <a:endParaRPr/>
          </a:p>
          <a:p>
            <a:pPr marL="457200" lvl="0" indent="-337185" algn="just" rtl="0"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s-AR"/>
              <a:t>Un índice favorece las operaciones solo sobre la CLAVE DE BUSQUEDA.</a:t>
            </a:r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7</a:t>
            </a:fld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718457" y="2116183"/>
            <a:ext cx="2468880" cy="4088674"/>
          </a:xfrm>
          <a:prstGeom prst="flowChartMagneticDisk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Colección de datos desordenada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Rowid + registro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5499463" y="2599509"/>
            <a:ext cx="2638697" cy="1254034"/>
          </a:xfrm>
          <a:prstGeom prst="flowChartMagneticDisk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Índice sobre Polución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valorPolucion + rowid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5499462" y="4724400"/>
            <a:ext cx="2638697" cy="1254034"/>
          </a:xfrm>
          <a:prstGeom prst="flowChartMagneticDisk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Índice sobre Fecha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mes + rowid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s-AR"/>
              <a:t>Caso de uso</a:t>
            </a:r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8</a:t>
            </a:fld>
            <a:endParaRPr/>
          </a:p>
        </p:txBody>
      </p:sp>
      <p:sp>
        <p:nvSpPr>
          <p:cNvPr id="155" name="Google Shape;155;p20"/>
          <p:cNvSpPr/>
          <p:nvPr/>
        </p:nvSpPr>
        <p:spPr>
          <a:xfrm>
            <a:off x="718456" y="2116183"/>
            <a:ext cx="3772861" cy="4088674"/>
          </a:xfrm>
          <a:prstGeom prst="flowChartMagneticDisk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Colección de datos desordenada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</a:t>
            </a: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 100,   Oct 2020,…………….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</a:t>
            </a:r>
            <a:r>
              <a:rPr lang="es-AR" sz="18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   350,   May 2020, …………..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…………………………………….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55555</a:t>
            </a: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2,   May 2020,…………..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……………………………………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99999</a:t>
            </a: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3,  Feb 2021,……………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5605882" y="1593626"/>
            <a:ext cx="2638697" cy="2262050"/>
          </a:xfrm>
          <a:prstGeom prst="flowChartMagneticDisk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Índice sobre Polución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  </a:t>
            </a:r>
            <a:r>
              <a:rPr lang="es-AR" sz="18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</a:t>
            </a:r>
            <a:r>
              <a:rPr lang="es-AR" sz="1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55555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  </a:t>
            </a:r>
            <a:r>
              <a:rPr lang="es-AR" sz="18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 </a:t>
            </a:r>
            <a:r>
              <a:rPr lang="es-AR" sz="1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99999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100 </a:t>
            </a:r>
            <a:r>
              <a:rPr lang="es-AR" sz="18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350  </a:t>
            </a:r>
            <a:r>
              <a:rPr lang="es-AR" sz="1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</a:t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5665818" y="4062550"/>
            <a:ext cx="2638697" cy="2262050"/>
          </a:xfrm>
          <a:prstGeom prst="flowChartMagneticDisk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Índice sobre Mes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Feb  </a:t>
            </a:r>
            <a:r>
              <a:rPr lang="es-AR" sz="18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 </a:t>
            </a:r>
            <a:r>
              <a:rPr lang="es-AR" sz="1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99999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May  </a:t>
            </a:r>
            <a:r>
              <a:rPr lang="es-AR" sz="18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</a:t>
            </a:r>
            <a:r>
              <a:rPr lang="es-AR" sz="1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May   </a:t>
            </a:r>
            <a:r>
              <a:rPr lang="es-AR" sz="1800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55555</a:t>
            </a: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endParaRPr sz="1800" b="1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Oct     </a:t>
            </a:r>
            <a:r>
              <a:rPr lang="es-AR" sz="1800" b="1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</a:t>
            </a:r>
            <a:endParaRPr sz="1800">
              <a:solidFill>
                <a:srgbClr val="FF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457200" y="1809950"/>
            <a:ext cx="8229600" cy="45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AR"/>
              <a:t>La colección de datos, según lo que estamos pretendiendo hacer con ella, ¿En qué tipo de colección Java la podríamos guardar?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Rta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Solo quiero hacer búsqueda puntual!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Si estuviéramos seguros que los rowid son consecutivos podría ser un arreglo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s-AR"/>
              <a:t>De no estar seguros, podría ser un Hashing.</a:t>
            </a: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9</a:t>
            </a:fld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457200" y="3980329"/>
            <a:ext cx="8229600" cy="2376000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1162</Words>
  <Application>Microsoft Office PowerPoint</Application>
  <PresentationFormat>On-screen Show (4:3)</PresentationFormat>
  <Paragraphs>203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Century Gothic</vt:lpstr>
      <vt:lpstr>Calibri</vt:lpstr>
      <vt:lpstr>Arial</vt:lpstr>
      <vt:lpstr>Noto Sans Symbols</vt:lpstr>
      <vt:lpstr>Palatino Linotype</vt:lpstr>
      <vt:lpstr>Presentation on brainstorming</vt:lpstr>
      <vt:lpstr>Estructura de Datos y Algoritmos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Caso de uso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cp:lastModifiedBy>Leticia Irene Gómez</cp:lastModifiedBy>
  <cp:revision>7</cp:revision>
  <dcterms:modified xsi:type="dcterms:W3CDTF">2025-08-27T10:41:35Z</dcterms:modified>
</cp:coreProperties>
</file>