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9"/>
  </p:notesMasterIdLst>
  <p:sldIdLst>
    <p:sldId id="272" r:id="rId2"/>
    <p:sldId id="634" r:id="rId3"/>
    <p:sldId id="635" r:id="rId4"/>
    <p:sldId id="650" r:id="rId5"/>
    <p:sldId id="651" r:id="rId6"/>
    <p:sldId id="637" r:id="rId7"/>
    <p:sldId id="639" r:id="rId8"/>
    <p:sldId id="638" r:id="rId9"/>
    <p:sldId id="640" r:id="rId10"/>
    <p:sldId id="642" r:id="rId11"/>
    <p:sldId id="643" r:id="rId12"/>
    <p:sldId id="644" r:id="rId13"/>
    <p:sldId id="645" r:id="rId14"/>
    <p:sldId id="646" r:id="rId15"/>
    <p:sldId id="647" r:id="rId16"/>
    <p:sldId id="648" r:id="rId17"/>
    <p:sldId id="649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9900"/>
    <a:srgbClr val="ECE9E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618" autoAdjust="0"/>
    <p:restoredTop sz="94660"/>
  </p:normalViewPr>
  <p:slideViewPr>
    <p:cSldViewPr snapToGrid="0">
      <p:cViewPr varScale="1">
        <p:scale>
          <a:sx n="73" d="100"/>
          <a:sy n="73" d="100"/>
        </p:scale>
        <p:origin x="125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9/4/2025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Order_of_operation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>
                <a:solidFill>
                  <a:schemeClr val="tx2"/>
                </a:solidFill>
              </a:rPr>
              <a:t>ITBA     </a:t>
            </a:r>
            <a:r>
              <a:rPr lang="es-AR" sz="3600" smtClean="0">
                <a:solidFill>
                  <a:schemeClr val="tx2"/>
                </a:solidFill>
              </a:rPr>
              <a:t>2025-Q2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Ejercicio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Ahora</a:t>
            </a:r>
            <a:r>
              <a:rPr lang="en-US" dirty="0" smtClean="0"/>
              <a:t> </a:t>
            </a:r>
            <a:r>
              <a:rPr lang="en-US" dirty="0" err="1" smtClean="0"/>
              <a:t>vamos</a:t>
            </a:r>
            <a:r>
              <a:rPr lang="en-US" dirty="0" smtClean="0"/>
              <a:t> a </a:t>
            </a:r>
            <a:r>
              <a:rPr lang="en-US" dirty="0" err="1" smtClean="0"/>
              <a:t>incorporar</a:t>
            </a:r>
            <a:r>
              <a:rPr lang="en-US" dirty="0" smtClean="0"/>
              <a:t> el </a:t>
            </a:r>
            <a:r>
              <a:rPr lang="en-US" dirty="0" err="1" smtClean="0"/>
              <a:t>operador</a:t>
            </a:r>
            <a:r>
              <a:rPr lang="en-US" dirty="0" smtClean="0"/>
              <a:t> ^  </a:t>
            </a:r>
          </a:p>
          <a:p>
            <a:pPr marL="0" indent="0">
              <a:buNone/>
            </a:pPr>
            <a:r>
              <a:rPr lang="en-US" dirty="0" smtClean="0"/>
              <a:t>La </a:t>
            </a:r>
            <a:r>
              <a:rPr lang="en-US" dirty="0" err="1" smtClean="0"/>
              <a:t>precedencia</a:t>
            </a:r>
            <a:r>
              <a:rPr lang="en-US" dirty="0" smtClean="0"/>
              <a:t> entre </a:t>
            </a:r>
            <a:r>
              <a:rPr lang="en-US" dirty="0" err="1" smtClean="0"/>
              <a:t>operadores</a:t>
            </a:r>
            <a:r>
              <a:rPr lang="en-US" dirty="0" smtClean="0"/>
              <a:t> </a:t>
            </a:r>
            <a:r>
              <a:rPr lang="en-US" dirty="0" err="1" smtClean="0"/>
              <a:t>está</a:t>
            </a:r>
            <a:r>
              <a:rPr lang="en-US" dirty="0" smtClean="0"/>
              <a:t> dado </a:t>
            </a:r>
            <a:r>
              <a:rPr lang="en-US" dirty="0" err="1" smtClean="0"/>
              <a:t>por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/>
              <a:t>Pero </a:t>
            </a:r>
            <a:r>
              <a:rPr lang="en-US" dirty="0" err="1"/>
              <a:t>atención</a:t>
            </a:r>
            <a:r>
              <a:rPr lang="en-US" dirty="0"/>
              <a:t>, el </a:t>
            </a:r>
            <a:r>
              <a:rPr lang="en-US" dirty="0" err="1"/>
              <a:t>operador</a:t>
            </a:r>
            <a:r>
              <a:rPr lang="en-US" dirty="0"/>
              <a:t> </a:t>
            </a:r>
            <a:r>
              <a:rPr lang="en-US" dirty="0" err="1">
                <a:solidFill>
                  <a:srgbClr val="00B050"/>
                </a:solidFill>
              </a:rPr>
              <a:t>es</a:t>
            </a:r>
            <a:r>
              <a:rPr lang="en-US" dirty="0">
                <a:solidFill>
                  <a:srgbClr val="00B050"/>
                </a:solidFill>
              </a:rPr>
              <a:t> </a:t>
            </a:r>
            <a:r>
              <a:rPr lang="en-US" dirty="0" err="1">
                <a:solidFill>
                  <a:srgbClr val="00B050"/>
                </a:solidFill>
              </a:rPr>
              <a:t>asociativo</a:t>
            </a:r>
            <a:r>
              <a:rPr lang="en-US" dirty="0">
                <a:solidFill>
                  <a:srgbClr val="00B050"/>
                </a:solidFill>
              </a:rPr>
              <a:t> a </a:t>
            </a:r>
            <a:r>
              <a:rPr lang="en-US" dirty="0" err="1" smtClean="0">
                <a:solidFill>
                  <a:srgbClr val="00B050"/>
                </a:solidFill>
              </a:rPr>
              <a:t>derecha</a:t>
            </a:r>
            <a:r>
              <a:rPr lang="en-US" dirty="0" smtClean="0">
                <a:solidFill>
                  <a:srgbClr val="00B050"/>
                </a:solidFill>
              </a:rPr>
              <a:t>!!!!</a:t>
            </a:r>
            <a:r>
              <a:rPr lang="en-US" dirty="0" smtClean="0"/>
              <a:t>. 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3745" y="3795169"/>
            <a:ext cx="31051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598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>
                <a:hlinkClick r:id="rId2"/>
              </a:rPr>
              <a:t>Ver</a:t>
            </a:r>
          </a:p>
          <a:p>
            <a:pPr marL="0" indent="0">
              <a:buNone/>
            </a:pPr>
            <a:r>
              <a:rPr lang="es-AR" dirty="0" smtClean="0">
                <a:hlinkClick r:id="rId2"/>
              </a:rPr>
              <a:t>https</a:t>
            </a:r>
            <a:r>
              <a:rPr lang="es-AR" dirty="0">
                <a:hlinkClick r:id="rId2"/>
              </a:rPr>
              <a:t>://</a:t>
            </a:r>
            <a:r>
              <a:rPr lang="es-AR" dirty="0" smtClean="0">
                <a:hlinkClick r:id="rId2"/>
              </a:rPr>
              <a:t>en.wikipedia.org/wiki/Order_of_operations</a:t>
            </a:r>
            <a:endParaRPr lang="es-AR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(Serial Exponentiation)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2512" y="3894908"/>
            <a:ext cx="3768836" cy="1604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024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69448" y="4496437"/>
          <a:ext cx="6096000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712758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83526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8315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70234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24660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4281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5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2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76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3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4129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Completemos</a:t>
            </a:r>
            <a:r>
              <a:rPr lang="en-US" sz="2000" dirty="0" smtClean="0"/>
              <a:t> la </a:t>
            </a:r>
            <a:r>
              <a:rPr lang="en-US" sz="2000" dirty="0" err="1" smtClean="0"/>
              <a:t>siguiente</a:t>
            </a:r>
            <a:r>
              <a:rPr lang="en-US" sz="2000" dirty="0" smtClean="0"/>
              <a:t> </a:t>
            </a:r>
            <a:r>
              <a:rPr lang="en-US" sz="2000" dirty="0" err="1" smtClean="0"/>
              <a:t>tabla</a:t>
            </a:r>
            <a:r>
              <a:rPr lang="en-US" sz="2000" dirty="0" smtClean="0"/>
              <a:t> </a:t>
            </a:r>
            <a:r>
              <a:rPr lang="en-US" sz="2000" dirty="0" err="1" smtClean="0"/>
              <a:t>sabiendo</a:t>
            </a:r>
            <a:r>
              <a:rPr lang="en-US" sz="2000" dirty="0" smtClean="0"/>
              <a:t> que ^</a:t>
            </a:r>
            <a:r>
              <a:rPr lang="en-US" sz="2000" dirty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asociativa</a:t>
            </a:r>
            <a:r>
              <a:rPr lang="en-US" sz="2000" dirty="0" smtClean="0"/>
              <a:t> a </a:t>
            </a:r>
            <a:r>
              <a:rPr lang="en-US" sz="2000" dirty="0" err="1" smtClean="0"/>
              <a:t>derecha</a:t>
            </a:r>
            <a:r>
              <a:rPr lang="en-US" sz="2000" dirty="0" smtClean="0"/>
              <a:t>. </a:t>
            </a:r>
            <a:r>
              <a:rPr lang="en-US" sz="2000" dirty="0"/>
              <a:t>Lo que </a:t>
            </a:r>
            <a:r>
              <a:rPr lang="en-US" sz="2000" dirty="0" err="1"/>
              <a:t>representa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celda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precedencia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el tope de la pila </a:t>
            </a:r>
            <a:r>
              <a:rPr lang="en-US" sz="2000" dirty="0" err="1"/>
              <a:t>tiene</a:t>
            </a:r>
            <a:r>
              <a:rPr lang="en-US" sz="2000" dirty="0"/>
              <a:t> mayor </a:t>
            </a:r>
            <a:r>
              <a:rPr lang="en-US" sz="2000" dirty="0" err="1"/>
              <a:t>precedencia</a:t>
            </a:r>
            <a:r>
              <a:rPr lang="en-US" sz="2000" dirty="0"/>
              <a:t> que el </a:t>
            </a:r>
            <a:r>
              <a:rPr lang="en-US" sz="2000" dirty="0" err="1"/>
              <a:t>elemento</a:t>
            </a:r>
            <a:r>
              <a:rPr lang="en-US" sz="2000" dirty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6088" y="4224009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el tope</a:t>
            </a:r>
          </a:p>
          <a:p>
            <a:r>
              <a:rPr lang="en-US" dirty="0" smtClean="0"/>
              <a:t> de la pila (</a:t>
            </a:r>
            <a:r>
              <a:rPr lang="en-US" dirty="0" err="1" smtClean="0"/>
              <a:t>previo</a:t>
            </a:r>
            <a:r>
              <a:rPr lang="en-US" dirty="0" smtClean="0"/>
              <a:t>)</a:t>
            </a:r>
            <a:endParaRPr lang="es-AR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1737361" y="4159812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siendo</a:t>
            </a:r>
            <a:r>
              <a:rPr lang="en-US" dirty="0" smtClean="0"/>
              <a:t> </a:t>
            </a:r>
            <a:r>
              <a:rPr lang="en-US" dirty="0" err="1" smtClean="0"/>
              <a:t>analizado</a:t>
            </a:r>
            <a:r>
              <a:rPr lang="en-US" dirty="0" smtClean="0"/>
              <a:t> (actual)</a:t>
            </a:r>
            <a:endParaRPr lang="es-AR" dirty="0" err="1" smtClean="0"/>
          </a:p>
        </p:txBody>
      </p:sp>
      <p:sp>
        <p:nvSpPr>
          <p:cNvPr id="9" name="Rectangle 8"/>
          <p:cNvSpPr/>
          <p:nvPr/>
        </p:nvSpPr>
        <p:spPr>
          <a:xfrm>
            <a:off x="2610400" y="6369605"/>
            <a:ext cx="4014095" cy="338618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0" name="Rectangle 9"/>
          <p:cNvSpPr/>
          <p:nvPr/>
        </p:nvSpPr>
        <p:spPr>
          <a:xfrm>
            <a:off x="6624495" y="4843641"/>
            <a:ext cx="1040953" cy="148095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11" name="Rectangle 10"/>
          <p:cNvSpPr/>
          <p:nvPr/>
        </p:nvSpPr>
        <p:spPr>
          <a:xfrm>
            <a:off x="6634026" y="6324098"/>
            <a:ext cx="1031421" cy="3841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88937"/>
            <a:ext cx="31051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153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1569448" y="4496437"/>
          <a:ext cx="6096000" cy="222504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3671275816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138352637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22831559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08702348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66246606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339428117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4355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+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241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-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62848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*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767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/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1396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^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true</a:t>
                      </a:r>
                      <a:endParaRPr lang="es-A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false</a:t>
                      </a:r>
                      <a:endParaRPr lang="es-A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541290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 smtClean="0"/>
              <a:t>Completemos</a:t>
            </a:r>
            <a:r>
              <a:rPr lang="en-US" sz="2000" dirty="0" smtClean="0"/>
              <a:t> la </a:t>
            </a:r>
            <a:r>
              <a:rPr lang="en-US" sz="2000" dirty="0" err="1" smtClean="0"/>
              <a:t>siguiente</a:t>
            </a:r>
            <a:r>
              <a:rPr lang="en-US" sz="2000" dirty="0" smtClean="0"/>
              <a:t> </a:t>
            </a:r>
            <a:r>
              <a:rPr lang="en-US" sz="2000" dirty="0" err="1" smtClean="0"/>
              <a:t>tabla</a:t>
            </a:r>
            <a:r>
              <a:rPr lang="en-US" sz="2000" dirty="0" smtClean="0"/>
              <a:t> </a:t>
            </a:r>
            <a:r>
              <a:rPr lang="en-US" sz="2000" dirty="0" err="1" smtClean="0"/>
              <a:t>sabiendo</a:t>
            </a:r>
            <a:r>
              <a:rPr lang="en-US" sz="2000" dirty="0" smtClean="0"/>
              <a:t> que ^</a:t>
            </a:r>
            <a:r>
              <a:rPr lang="en-US" sz="2000" dirty="0"/>
              <a:t> </a:t>
            </a:r>
            <a:r>
              <a:rPr lang="en-US" sz="2000" dirty="0" err="1" smtClean="0"/>
              <a:t>es</a:t>
            </a:r>
            <a:r>
              <a:rPr lang="en-US" sz="2000" dirty="0" smtClean="0"/>
              <a:t> </a:t>
            </a:r>
            <a:r>
              <a:rPr lang="en-US" sz="2000" dirty="0" err="1" smtClean="0"/>
              <a:t>asociativa</a:t>
            </a:r>
            <a:r>
              <a:rPr lang="en-US" sz="2000" dirty="0" smtClean="0"/>
              <a:t> a </a:t>
            </a:r>
            <a:r>
              <a:rPr lang="en-US" sz="2000" dirty="0" err="1" smtClean="0"/>
              <a:t>derecha</a:t>
            </a:r>
            <a:r>
              <a:rPr lang="en-US" sz="2000" dirty="0" smtClean="0"/>
              <a:t>. </a:t>
            </a:r>
            <a:r>
              <a:rPr lang="en-US" sz="2000" dirty="0"/>
              <a:t>Lo que </a:t>
            </a:r>
            <a:r>
              <a:rPr lang="en-US" sz="2000" dirty="0" err="1"/>
              <a:t>representa</a:t>
            </a:r>
            <a:r>
              <a:rPr lang="en-US" sz="2000" dirty="0"/>
              <a:t> </a:t>
            </a:r>
            <a:r>
              <a:rPr lang="en-US" sz="2000" dirty="0" err="1"/>
              <a:t>cada</a:t>
            </a:r>
            <a:r>
              <a:rPr lang="en-US" sz="2000" dirty="0"/>
              <a:t> </a:t>
            </a:r>
            <a:r>
              <a:rPr lang="en-US" sz="2000" dirty="0" err="1"/>
              <a:t>celda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la </a:t>
            </a:r>
            <a:r>
              <a:rPr lang="en-US" sz="2000" dirty="0" err="1"/>
              <a:t>precedencia</a:t>
            </a:r>
            <a:r>
              <a:rPr lang="en-US" sz="2000" dirty="0"/>
              <a:t> </a:t>
            </a:r>
            <a:r>
              <a:rPr lang="en-US" sz="2000" dirty="0" err="1"/>
              <a:t>es</a:t>
            </a:r>
            <a:r>
              <a:rPr lang="en-US" sz="2000" dirty="0"/>
              <a:t> </a:t>
            </a:r>
            <a:r>
              <a:rPr lang="en-US" sz="2000" dirty="0" err="1"/>
              <a:t>si</a:t>
            </a:r>
            <a:r>
              <a:rPr lang="en-US" sz="2000" dirty="0"/>
              <a:t> el tope de la pila </a:t>
            </a:r>
            <a:r>
              <a:rPr lang="en-US" sz="2000" dirty="0" err="1"/>
              <a:t>tiene</a:t>
            </a:r>
            <a:r>
              <a:rPr lang="en-US" sz="2000" dirty="0"/>
              <a:t> mayor </a:t>
            </a:r>
            <a:r>
              <a:rPr lang="en-US" sz="2000" dirty="0" err="1"/>
              <a:t>precedencia</a:t>
            </a:r>
            <a:r>
              <a:rPr lang="en-US" sz="2000" dirty="0"/>
              <a:t> que el </a:t>
            </a:r>
            <a:r>
              <a:rPr lang="en-US" sz="2000" dirty="0" err="1"/>
              <a:t>elemento</a:t>
            </a:r>
            <a:r>
              <a:rPr lang="en-US" sz="2000" dirty="0"/>
              <a:t> actual.</a:t>
            </a:r>
            <a:endParaRPr lang="es-AR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6088" y="4224009"/>
            <a:ext cx="1015663" cy="2188983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vert="vert270"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</a:p>
          <a:p>
            <a:r>
              <a:rPr lang="en-US" dirty="0" err="1" smtClean="0"/>
              <a:t>en</a:t>
            </a:r>
            <a:r>
              <a:rPr lang="en-US" dirty="0" smtClean="0"/>
              <a:t> el tope</a:t>
            </a:r>
          </a:p>
          <a:p>
            <a:r>
              <a:rPr lang="en-US" dirty="0" smtClean="0"/>
              <a:t> de la pila (</a:t>
            </a:r>
            <a:r>
              <a:rPr lang="en-US" dirty="0" err="1" smtClean="0"/>
              <a:t>previo</a:t>
            </a:r>
            <a:r>
              <a:rPr lang="en-US" dirty="0" smtClean="0"/>
              <a:t>)</a:t>
            </a:r>
            <a:endParaRPr lang="es-AR" dirty="0" err="1" smtClean="0"/>
          </a:p>
        </p:txBody>
      </p:sp>
      <p:sp>
        <p:nvSpPr>
          <p:cNvPr id="8" name="TextBox 7"/>
          <p:cNvSpPr txBox="1"/>
          <p:nvPr/>
        </p:nvSpPr>
        <p:spPr>
          <a:xfrm>
            <a:off x="1737361" y="4159812"/>
            <a:ext cx="5199017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 smtClean="0"/>
              <a:t>Elemento</a:t>
            </a:r>
            <a:r>
              <a:rPr lang="en-US" dirty="0" smtClean="0"/>
              <a:t> que </a:t>
            </a:r>
            <a:r>
              <a:rPr lang="en-US" dirty="0" err="1" smtClean="0"/>
              <a:t>está</a:t>
            </a:r>
            <a:r>
              <a:rPr lang="en-US" dirty="0" smtClean="0"/>
              <a:t> </a:t>
            </a:r>
            <a:r>
              <a:rPr lang="en-US" dirty="0" err="1" smtClean="0"/>
              <a:t>siendo</a:t>
            </a:r>
            <a:r>
              <a:rPr lang="en-US" dirty="0" smtClean="0"/>
              <a:t> </a:t>
            </a:r>
            <a:r>
              <a:rPr lang="en-US" dirty="0" err="1" smtClean="0"/>
              <a:t>analizado</a:t>
            </a:r>
            <a:r>
              <a:rPr lang="en-US" dirty="0" smtClean="0"/>
              <a:t> (actual)</a:t>
            </a:r>
            <a:endParaRPr lang="es-AR" dirty="0" err="1" smtClean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8850" y="2588937"/>
            <a:ext cx="3105150" cy="1514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8171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67232"/>
            <a:ext cx="8229600" cy="4389120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Modificar</a:t>
            </a:r>
            <a:r>
              <a:rPr lang="en-US" dirty="0" smtClean="0"/>
              <a:t> la </a:t>
            </a:r>
            <a:r>
              <a:rPr lang="en-US" dirty="0" err="1" smtClean="0"/>
              <a:t>precedencia</a:t>
            </a:r>
            <a:r>
              <a:rPr lang="en-US" dirty="0" smtClean="0"/>
              <a:t> </a:t>
            </a:r>
            <a:r>
              <a:rPr lang="en-US" dirty="0" err="1" smtClean="0"/>
              <a:t>agregando</a:t>
            </a:r>
            <a:r>
              <a:rPr lang="en-US" dirty="0" smtClean="0"/>
              <a:t> el Nuevo </a:t>
            </a:r>
            <a:r>
              <a:rPr lang="en-US" dirty="0" err="1" smtClean="0"/>
              <a:t>operador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 smtClean="0"/>
              <a:t>Chequear</a:t>
            </a:r>
            <a:r>
              <a:rPr lang="en-US" dirty="0" smtClean="0"/>
              <a:t> con las </a:t>
            </a:r>
            <a:r>
              <a:rPr lang="en-US" dirty="0" err="1" smtClean="0"/>
              <a:t>expresiones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s-AR" b="1" dirty="0"/>
              <a:t>3 + 10 * 2 / </a:t>
            </a:r>
            <a:r>
              <a:rPr lang="es-AR" b="1" dirty="0" smtClean="0"/>
              <a:t>1  (deberían obtener   3  10  2  *  1  /   +      y evalúa a 23</a:t>
            </a:r>
          </a:p>
          <a:p>
            <a:pPr marL="0" indent="0">
              <a:buNone/>
            </a:pPr>
            <a:endParaRPr lang="en-US" b="1" dirty="0"/>
          </a:p>
          <a:p>
            <a:pPr marL="0" indent="0" algn="just">
              <a:buNone/>
            </a:pPr>
            <a:r>
              <a:rPr lang="es-AR" b="1" dirty="0" smtClean="0"/>
              <a:t>13  ^ 2 - 1 * 7   (deberían obtener 13  2  ^ 1 7  * -  y evalúa a 162</a:t>
            </a:r>
          </a:p>
          <a:p>
            <a:pPr marL="514350" indent="-514350">
              <a:buAutoNum type="arabicPlain" startAt="13"/>
            </a:pPr>
            <a:endParaRPr lang="en-US" b="1" dirty="0" smtClean="0"/>
          </a:p>
          <a:p>
            <a:pPr marL="0" indent="0" algn="just">
              <a:buNone/>
            </a:pPr>
            <a:r>
              <a:rPr lang="en-US" b="1" dirty="0" smtClean="0"/>
              <a:t>5 ^ 2  ^ 3  -  1   (</a:t>
            </a:r>
            <a:r>
              <a:rPr lang="en-US" b="1" dirty="0" err="1" smtClean="0"/>
              <a:t>debería</a:t>
            </a:r>
            <a:r>
              <a:rPr lang="en-US" b="1" dirty="0"/>
              <a:t> </a:t>
            </a:r>
            <a:r>
              <a:rPr lang="en-US" b="1" dirty="0" err="1" smtClean="0"/>
              <a:t>obtenerse</a:t>
            </a:r>
            <a:r>
              <a:rPr lang="en-US" b="1" dirty="0" smtClean="0"/>
              <a:t>  5  2  3  ^  ^ 1 -  y </a:t>
            </a:r>
            <a:r>
              <a:rPr lang="en-US" b="1" dirty="0" err="1" smtClean="0"/>
              <a:t>eval</a:t>
            </a:r>
            <a:r>
              <a:rPr lang="en-US" b="1" dirty="0" err="1"/>
              <a:t>ú</a:t>
            </a:r>
            <a:r>
              <a:rPr lang="en-US" b="1" dirty="0" err="1" smtClean="0"/>
              <a:t>a</a:t>
            </a:r>
            <a:r>
              <a:rPr lang="en-US" b="1" dirty="0" smtClean="0"/>
              <a:t> a 390624 </a:t>
            </a:r>
            <a:endParaRPr lang="en-US" b="1" dirty="0"/>
          </a:p>
          <a:p>
            <a:pPr marL="514350" indent="-514350">
              <a:buAutoNum type="arabicPlain" startAt="13"/>
            </a:pPr>
            <a:endParaRPr lang="es-AR" dirty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0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Ejercicio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dirty="0" err="1" smtClean="0"/>
              <a:t>Implementar</a:t>
            </a:r>
            <a:r>
              <a:rPr lang="en-US" dirty="0" smtClean="0"/>
              <a:t> </a:t>
            </a:r>
            <a:r>
              <a:rPr lang="en-US" dirty="0" err="1" smtClean="0"/>
              <a:t>en</a:t>
            </a:r>
            <a:r>
              <a:rPr lang="en-US" dirty="0" smtClean="0"/>
              <a:t> Java el parser de </a:t>
            </a:r>
            <a:r>
              <a:rPr lang="en-US" dirty="0" err="1" smtClean="0"/>
              <a:t>precedencia</a:t>
            </a:r>
            <a:r>
              <a:rPr lang="en-US" dirty="0" smtClean="0"/>
              <a:t> de </a:t>
            </a:r>
            <a:r>
              <a:rPr lang="en-US" dirty="0" err="1" smtClean="0"/>
              <a:t>operadores</a:t>
            </a:r>
            <a:r>
              <a:rPr lang="en-US" dirty="0" smtClean="0"/>
              <a:t> que </a:t>
            </a:r>
            <a:r>
              <a:rPr lang="en-US" dirty="0" err="1" smtClean="0"/>
              <a:t>transforme</a:t>
            </a:r>
            <a:r>
              <a:rPr lang="en-US" dirty="0" smtClean="0"/>
              <a:t> </a:t>
            </a:r>
            <a:r>
              <a:rPr lang="en-US" dirty="0" err="1" smtClean="0"/>
              <a:t>una</a:t>
            </a:r>
            <a:r>
              <a:rPr lang="en-US" dirty="0" smtClean="0"/>
              <a:t> </a:t>
            </a:r>
            <a:r>
              <a:rPr lang="en-US" dirty="0" err="1" smtClean="0"/>
              <a:t>expresión</a:t>
            </a:r>
            <a:r>
              <a:rPr lang="en-US" dirty="0" smtClean="0"/>
              <a:t> de </a:t>
            </a:r>
            <a:r>
              <a:rPr lang="en-US" dirty="0" err="1" smtClean="0"/>
              <a:t>notación</a:t>
            </a:r>
            <a:r>
              <a:rPr lang="en-US" dirty="0" smtClean="0"/>
              <a:t> </a:t>
            </a:r>
            <a:r>
              <a:rPr lang="en-US" dirty="0" err="1" smtClean="0"/>
              <a:t>infija</a:t>
            </a:r>
            <a:r>
              <a:rPr lang="en-US" dirty="0" smtClean="0"/>
              <a:t> a </a:t>
            </a:r>
            <a:r>
              <a:rPr lang="en-US" dirty="0" err="1" smtClean="0"/>
              <a:t>postfija</a:t>
            </a:r>
            <a:r>
              <a:rPr lang="en-US" dirty="0" smtClean="0"/>
              <a:t> </a:t>
            </a:r>
            <a:r>
              <a:rPr lang="en-US" dirty="0" err="1" smtClean="0"/>
              <a:t>usando</a:t>
            </a:r>
            <a:r>
              <a:rPr lang="en-US" dirty="0" smtClean="0"/>
              <a:t> la </a:t>
            </a:r>
            <a:r>
              <a:rPr lang="en-US" dirty="0" err="1" smtClean="0"/>
              <a:t>tabla</a:t>
            </a:r>
            <a:r>
              <a:rPr lang="en-US" dirty="0" smtClean="0"/>
              <a:t> de </a:t>
            </a:r>
            <a:r>
              <a:rPr lang="en-US" dirty="0" err="1" smtClean="0"/>
              <a:t>precedencia</a:t>
            </a:r>
            <a:r>
              <a:rPr lang="en-US" dirty="0" smtClean="0"/>
              <a:t> </a:t>
            </a:r>
            <a:r>
              <a:rPr lang="en-US" dirty="0" err="1" smtClean="0"/>
              <a:t>discutida</a:t>
            </a:r>
            <a:r>
              <a:rPr lang="en-US" dirty="0" smtClean="0"/>
              <a:t>, </a:t>
            </a:r>
            <a:r>
              <a:rPr lang="en-US" dirty="0" err="1" smtClean="0"/>
              <a:t>incorporando</a:t>
            </a:r>
            <a:r>
              <a:rPr lang="en-US" dirty="0" smtClean="0"/>
              <a:t> la </a:t>
            </a:r>
            <a:r>
              <a:rPr lang="en-US" dirty="0" err="1" smtClean="0"/>
              <a:t>exponenciación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0712" y="4557714"/>
            <a:ext cx="5362575" cy="198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4817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algoritmo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Posible</a:t>
            </a:r>
            <a:r>
              <a:rPr lang="en-US" b="1" dirty="0" smtClean="0"/>
              <a:t> </a:t>
            </a:r>
            <a:r>
              <a:rPr lang="en-US" b="1" dirty="0" err="1" smtClean="0"/>
              <a:t>solución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Solo </a:t>
            </a:r>
            <a:r>
              <a:rPr lang="en-US" dirty="0" err="1" smtClean="0"/>
              <a:t>agregar</a:t>
            </a:r>
            <a:r>
              <a:rPr lang="en-US" dirty="0" smtClean="0"/>
              <a:t> a la </a:t>
            </a:r>
            <a:r>
              <a:rPr lang="en-US" dirty="0" err="1" smtClean="0"/>
              <a:t>tabla</a:t>
            </a:r>
            <a:r>
              <a:rPr lang="en-US" dirty="0" smtClean="0"/>
              <a:t> de </a:t>
            </a:r>
            <a:r>
              <a:rPr lang="en-US" dirty="0" err="1" smtClean="0"/>
              <a:t>precedencia</a:t>
            </a:r>
            <a:r>
              <a:rPr lang="en-US" dirty="0" smtClean="0"/>
              <a:t> el ^    </a:t>
            </a:r>
          </a:p>
          <a:p>
            <a:pPr marL="0" indent="0">
              <a:buNone/>
            </a:pPr>
            <a:endParaRPr lang="en-US" dirty="0" smtClean="0"/>
          </a:p>
          <a:p>
            <a:pPr algn="just"/>
            <a:r>
              <a:rPr lang="en-US" dirty="0" err="1" smtClean="0"/>
              <a:t>actualizar</a:t>
            </a:r>
            <a:r>
              <a:rPr lang="en-US" dirty="0" smtClean="0"/>
              <a:t> </a:t>
            </a:r>
            <a:r>
              <a:rPr lang="en-US" dirty="0" err="1" smtClean="0"/>
              <a:t>eval</a:t>
            </a:r>
            <a:r>
              <a:rPr lang="en-US" dirty="0" smtClean="0"/>
              <a:t>() para que </a:t>
            </a:r>
            <a:r>
              <a:rPr lang="en-US" dirty="0" err="1" smtClean="0"/>
              <a:t>considere</a:t>
            </a:r>
            <a:r>
              <a:rPr lang="en-US" dirty="0" smtClean="0"/>
              <a:t> ^ </a:t>
            </a:r>
            <a:r>
              <a:rPr lang="en-US" dirty="0" err="1" smtClean="0"/>
              <a:t>como</a:t>
            </a:r>
            <a:r>
              <a:rPr lang="en-US" dirty="0" smtClean="0"/>
              <a:t> </a:t>
            </a:r>
            <a:r>
              <a:rPr lang="en-US" dirty="0" err="1" smtClean="0"/>
              <a:t>válido</a:t>
            </a:r>
            <a:r>
              <a:rPr lang="en-US" dirty="0" smtClean="0"/>
              <a:t>, </a:t>
            </a:r>
            <a:r>
              <a:rPr lang="en-US" dirty="0" err="1" smtClean="0"/>
              <a:t>devolviendo</a:t>
            </a:r>
            <a:r>
              <a:rPr lang="en-US" dirty="0" smtClean="0"/>
              <a:t>  </a:t>
            </a:r>
            <a:r>
              <a:rPr lang="en-US" dirty="0" err="1" smtClean="0"/>
              <a:t>Math.pow</a:t>
            </a:r>
            <a:r>
              <a:rPr lang="en-US" dirty="0" smtClean="0"/>
              <a:t>(a, b).  No </a:t>
            </a:r>
            <a:r>
              <a:rPr lang="en-US" dirty="0" err="1" smtClean="0"/>
              <a:t>olvidar</a:t>
            </a:r>
            <a:r>
              <a:rPr lang="en-US" dirty="0" smtClean="0"/>
              <a:t> que matches </a:t>
            </a:r>
            <a:r>
              <a:rPr lang="en-US" dirty="0" err="1" smtClean="0"/>
              <a:t>también</a:t>
            </a:r>
            <a:r>
              <a:rPr lang="en-US" dirty="0" smtClean="0"/>
              <a:t> </a:t>
            </a:r>
            <a:r>
              <a:rPr lang="en-US" dirty="0" err="1" smtClean="0"/>
              <a:t>acepta</a:t>
            </a:r>
            <a:r>
              <a:rPr lang="en-US" dirty="0" smtClean="0"/>
              <a:t> el </a:t>
            </a:r>
            <a:r>
              <a:rPr lang="en-US" dirty="0" err="1" smtClean="0"/>
              <a:t>nuevo</a:t>
            </a:r>
            <a:r>
              <a:rPr lang="en-US" dirty="0" smtClean="0"/>
              <a:t> ^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0434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s-AR" dirty="0" smtClean="0"/>
              <a:t>Ejemplo:</a:t>
            </a:r>
          </a:p>
          <a:p>
            <a:pPr marL="0" indent="0">
              <a:buNone/>
            </a:pPr>
            <a:endParaRPr lang="es-AR" dirty="0"/>
          </a:p>
          <a:p>
            <a:r>
              <a:rPr lang="es-MX" dirty="0"/>
              <a:t>2 - 3 ^ -3    devuelve 1.9629</a:t>
            </a:r>
          </a:p>
          <a:p>
            <a:endParaRPr lang="es-MX" dirty="0"/>
          </a:p>
          <a:p>
            <a:r>
              <a:rPr lang="es-MX" dirty="0"/>
              <a:t>2 ^ 4 ^ 2     devuelve  65536  ( y no 256)</a:t>
            </a:r>
          </a:p>
          <a:p>
            <a:pPr marL="0" indent="0">
              <a:buNone/>
            </a:pPr>
            <a:r>
              <a:rPr lang="es-ES" dirty="0"/>
              <a:t> </a:t>
            </a:r>
            <a:endParaRPr lang="es-MX" dirty="0"/>
          </a:p>
          <a:p>
            <a:pPr algn="just"/>
            <a:r>
              <a:rPr lang="es-AR" dirty="0"/>
              <a:t>3 + 10 * 2 / 1    (</a:t>
            </a:r>
            <a:r>
              <a:rPr lang="es-AR" dirty="0" err="1"/>
              <a:t>toPostfija</a:t>
            </a:r>
            <a:r>
              <a:rPr lang="es-AR" dirty="0"/>
              <a:t>() da   3  10  2  *  1  /   +    )   y </a:t>
            </a:r>
            <a:r>
              <a:rPr lang="es-AR" dirty="0" smtClean="0"/>
              <a:t>evalúa </a:t>
            </a:r>
            <a:r>
              <a:rPr lang="es-AR" dirty="0"/>
              <a:t>a 23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pPr algn="just"/>
            <a:r>
              <a:rPr lang="es-AR" dirty="0"/>
              <a:t>13  ^ 2 - </a:t>
            </a:r>
            <a:r>
              <a:rPr lang="es-AR" dirty="0" smtClean="0"/>
              <a:t>1 </a:t>
            </a:r>
            <a:r>
              <a:rPr lang="es-AR" dirty="0"/>
              <a:t>* 7   (</a:t>
            </a:r>
            <a:r>
              <a:rPr lang="es-AR" dirty="0" err="1"/>
              <a:t>toPostfija</a:t>
            </a:r>
            <a:r>
              <a:rPr lang="es-AR" dirty="0"/>
              <a:t>() da 13  2  ^ </a:t>
            </a:r>
            <a:r>
              <a:rPr lang="es-AR" dirty="0" smtClean="0"/>
              <a:t>1 </a:t>
            </a:r>
            <a:r>
              <a:rPr lang="es-AR" dirty="0"/>
              <a:t>7  * -  ) y evalúa a </a:t>
            </a:r>
            <a:r>
              <a:rPr lang="es-AR" dirty="0" smtClean="0"/>
              <a:t>162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pPr algn="just"/>
            <a:r>
              <a:rPr lang="en-US" dirty="0"/>
              <a:t>5 ^ 2  ^ 3  -  1   (</a:t>
            </a:r>
            <a:r>
              <a:rPr lang="en-US" dirty="0" err="1"/>
              <a:t>toPostfija</a:t>
            </a:r>
            <a:r>
              <a:rPr lang="en-US" dirty="0"/>
              <a:t>() da  5  2  3  ^  ^ 1 -  ) y </a:t>
            </a:r>
            <a:r>
              <a:rPr lang="en-US" dirty="0" err="1" smtClean="0"/>
              <a:t>evalúa</a:t>
            </a:r>
            <a:r>
              <a:rPr lang="en-US" dirty="0" smtClean="0"/>
              <a:t> </a:t>
            </a:r>
            <a:r>
              <a:rPr lang="en-US" dirty="0"/>
              <a:t>a 390624 </a:t>
            </a:r>
            <a:endParaRPr lang="es-MX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17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 err="1" smtClean="0"/>
              <a:t>Ejercicio</a:t>
            </a:r>
            <a:endParaRPr lang="en-US" b="1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s-MX" dirty="0"/>
              <a:t>Agregar </a:t>
            </a:r>
            <a:r>
              <a:rPr lang="es-MX" dirty="0" smtClean="0"/>
              <a:t>a la clase </a:t>
            </a:r>
            <a:r>
              <a:rPr lang="es-MX" dirty="0" err="1" smtClean="0"/>
              <a:t>Evaluator</a:t>
            </a:r>
            <a:r>
              <a:rPr lang="es-MX" dirty="0" smtClean="0"/>
              <a:t>  el </a:t>
            </a:r>
            <a:r>
              <a:rPr lang="es-MX" dirty="0"/>
              <a:t>método </a:t>
            </a:r>
            <a:r>
              <a:rPr lang="es-MX" b="1" dirty="0" err="1"/>
              <a:t>private</a:t>
            </a:r>
            <a:r>
              <a:rPr lang="es-MX" b="1" dirty="0"/>
              <a:t> </a:t>
            </a:r>
            <a:r>
              <a:rPr lang="es-MX" b="1" dirty="0" err="1"/>
              <a:t>String</a:t>
            </a:r>
            <a:r>
              <a:rPr lang="es-MX" b="1" dirty="0"/>
              <a:t> </a:t>
            </a:r>
            <a:r>
              <a:rPr lang="es-MX" b="1" dirty="0" err="1"/>
              <a:t>infijaToPostfija</a:t>
            </a:r>
            <a:r>
              <a:rPr lang="es-MX" b="1" dirty="0"/>
              <a:t>()</a:t>
            </a:r>
            <a:r>
              <a:rPr lang="es-MX" dirty="0"/>
              <a:t> </a:t>
            </a:r>
            <a:r>
              <a:rPr lang="es-MX" dirty="0" smtClean="0"/>
              <a:t>para </a:t>
            </a:r>
            <a:r>
              <a:rPr lang="es-MX" dirty="0"/>
              <a:t>implementar el </a:t>
            </a:r>
            <a:r>
              <a:rPr lang="es-MX" dirty="0" err="1"/>
              <a:t>parser</a:t>
            </a:r>
            <a:r>
              <a:rPr lang="es-MX" dirty="0"/>
              <a:t> de precedencia que utiliza la tabla antes diseñada.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455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 err="1" smtClean="0"/>
              <a:t>Caso</a:t>
            </a:r>
            <a:r>
              <a:rPr lang="en-US" b="1" dirty="0" smtClean="0"/>
              <a:t> de </a:t>
            </a:r>
            <a:r>
              <a:rPr lang="en-US" b="1" dirty="0" err="1" smtClean="0"/>
              <a:t>Uso</a:t>
            </a:r>
            <a:r>
              <a:rPr lang="en-US" b="1" dirty="0" smtClean="0"/>
              <a:t>:</a:t>
            </a:r>
          </a:p>
          <a:p>
            <a:pPr marL="0" indent="0">
              <a:buNone/>
            </a:pPr>
            <a:r>
              <a:rPr lang="es-AR" dirty="0" err="1" smtClean="0"/>
              <a:t>Evaluator</a:t>
            </a:r>
            <a:r>
              <a:rPr lang="es-AR" dirty="0" smtClean="0"/>
              <a:t> </a:t>
            </a:r>
            <a:r>
              <a:rPr lang="es-AR" dirty="0"/>
              <a:t>e = </a:t>
            </a:r>
            <a:r>
              <a:rPr lang="es-AR" b="1" dirty="0"/>
              <a:t>new </a:t>
            </a:r>
            <a:r>
              <a:rPr lang="es-AR" b="1" dirty="0" err="1"/>
              <a:t>Evaluator</a:t>
            </a:r>
            <a:r>
              <a:rPr lang="es-AR" b="1" dirty="0"/>
              <a:t>();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pPr marL="0" indent="0">
              <a:buNone/>
            </a:pPr>
            <a:r>
              <a:rPr lang="es-AR" dirty="0" err="1"/>
              <a:t>System.</a:t>
            </a:r>
            <a:r>
              <a:rPr lang="es-AR" b="1" dirty="0" err="1"/>
              <a:t>out.println</a:t>
            </a:r>
            <a:r>
              <a:rPr lang="es-AR" b="1" dirty="0"/>
              <a:t>(</a:t>
            </a:r>
            <a:r>
              <a:rPr lang="es-AR" b="1" dirty="0" err="1"/>
              <a:t>e.evaluate</a:t>
            </a:r>
            <a:r>
              <a:rPr lang="es-AR" b="1" dirty="0"/>
              <a:t>());</a:t>
            </a:r>
            <a:endParaRPr lang="es-MX" dirty="0"/>
          </a:p>
          <a:p>
            <a:pPr marL="0" indent="0">
              <a:buNone/>
            </a:pPr>
            <a:r>
              <a:rPr lang="es-AR" dirty="0" err="1"/>
              <a:t>System.</a:t>
            </a:r>
            <a:r>
              <a:rPr lang="es-AR" b="1" dirty="0" err="1"/>
              <a:t>out.println</a:t>
            </a:r>
            <a:r>
              <a:rPr lang="es-AR" b="1" dirty="0"/>
              <a:t>(</a:t>
            </a:r>
            <a:r>
              <a:rPr lang="es-AR" b="1" dirty="0" err="1"/>
              <a:t>e.evaluate</a:t>
            </a:r>
            <a:r>
              <a:rPr lang="es-AR" b="1" dirty="0"/>
              <a:t>());</a:t>
            </a:r>
            <a:endParaRPr lang="es-MX" dirty="0"/>
          </a:p>
          <a:p>
            <a:pPr marL="0" indent="0">
              <a:buNone/>
            </a:pPr>
            <a:r>
              <a:rPr lang="es-AR" dirty="0" err="1" smtClean="0"/>
              <a:t>System.</a:t>
            </a:r>
            <a:r>
              <a:rPr lang="es-AR" b="1" dirty="0" err="1" smtClean="0"/>
              <a:t>out.println</a:t>
            </a:r>
            <a:r>
              <a:rPr lang="es-AR" b="1" dirty="0" smtClean="0"/>
              <a:t>(</a:t>
            </a:r>
            <a:r>
              <a:rPr lang="es-AR" b="1" dirty="0" err="1" smtClean="0"/>
              <a:t>e.evaluate</a:t>
            </a:r>
            <a:r>
              <a:rPr lang="es-AR" b="1" dirty="0" smtClean="0"/>
              <a:t>());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 smtClean="0"/>
              <a:t>Si se ingresa</a:t>
            </a:r>
          </a:p>
          <a:p>
            <a:r>
              <a:rPr lang="es-MX" dirty="0"/>
              <a:t>2 - 3 * -3    devuelve 11</a:t>
            </a:r>
          </a:p>
          <a:p>
            <a:r>
              <a:rPr lang="es-MX" dirty="0" smtClean="0"/>
              <a:t>2 / 4 / 2     devuelve  0.25</a:t>
            </a:r>
          </a:p>
          <a:p>
            <a:r>
              <a:rPr lang="es-AR" dirty="0" smtClean="0"/>
              <a:t>2   4   *      no devuelve excepción </a:t>
            </a:r>
            <a:endParaRPr lang="es-MX" dirty="0" smtClean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713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algoritmo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 </a:t>
            </a:r>
            <a:r>
              <a:rPr lang="en-US" dirty="0" err="1" smtClean="0"/>
              <a:t>implementar</a:t>
            </a:r>
            <a:r>
              <a:rPr lang="en-US" dirty="0" smtClean="0"/>
              <a:t> !!! </a:t>
            </a:r>
            <a:r>
              <a:rPr lang="en-US" dirty="0" err="1" smtClean="0"/>
              <a:t>Bajar</a:t>
            </a:r>
            <a:r>
              <a:rPr lang="en-US" dirty="0" smtClean="0"/>
              <a:t> de campus y </a:t>
            </a:r>
            <a:r>
              <a:rPr lang="en-US" smtClean="0"/>
              <a:t>completar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046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 </a:t>
            </a:r>
            <a:r>
              <a:rPr lang="en-US" dirty="0" err="1" smtClean="0"/>
              <a:t>algoritmo</a:t>
            </a:r>
            <a:endParaRPr lang="es-A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 smtClean="0"/>
              <a:t>Posible</a:t>
            </a:r>
            <a:r>
              <a:rPr lang="en-US" dirty="0" smtClean="0"/>
              <a:t> </a:t>
            </a:r>
          </a:p>
          <a:p>
            <a:pPr marL="0" indent="0">
              <a:buNone/>
            </a:pPr>
            <a:r>
              <a:rPr lang="en-US" dirty="0" err="1" smtClean="0"/>
              <a:t>solución</a:t>
            </a:r>
            <a:r>
              <a:rPr lang="en-US" dirty="0" smtClean="0"/>
              <a:t>:</a:t>
            </a:r>
            <a:endParaRPr lang="es-A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1306286" y="1643164"/>
            <a:ext cx="7589519" cy="4893647"/>
          </a:xfrm>
          <a:prstGeom prst="rect">
            <a:avLst/>
          </a:prstGeom>
          <a:solidFill>
            <a:srgbClr val="FFFF99"/>
          </a:solidFill>
        </p:spPr>
        <p:txBody>
          <a:bodyPr wrap="square" lIns="360000" rIns="0">
            <a:spAutoFit/>
          </a:bodyPr>
          <a:lstStyle/>
          <a:p>
            <a:r>
              <a:rPr lang="es-AR" sz="1200" b="1" dirty="0" err="1">
                <a:solidFill>
                  <a:srgbClr val="7F0055"/>
                </a:solidFill>
                <a:latin typeface="Consolas" panose="020B0609020204030204" pitchFamily="49" charset="0"/>
              </a:rPr>
              <a:t>private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infijaToPostfija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A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dirty="0">
                <a:solidFill>
                  <a:srgbClr val="6A3E3E"/>
                </a:solidFill>
                <a:latin typeface="Consolas" panose="020B0609020204030204" pitchFamily="49" charset="0"/>
              </a:rPr>
              <a:t>postfija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AR" sz="1200" dirty="0">
                <a:solidFill>
                  <a:srgbClr val="2A00FF"/>
                </a:solidFill>
                <a:latin typeface="Consolas" panose="020B0609020204030204" pitchFamily="49" charset="0"/>
              </a:rPr>
              <a:t>""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s-A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Stack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s-A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theStack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new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Stack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es-AR" sz="1200" dirty="0"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es-AR" sz="1200" b="1" dirty="0" err="1">
                <a:solidFill>
                  <a:srgbClr val="0000C0"/>
                </a:solidFill>
                <a:latin typeface="Consolas" panose="020B0609020204030204" pitchFamily="49" charset="0"/>
              </a:rPr>
              <a:t>scannerLine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.hasNext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{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</a:t>
            </a:r>
            <a:r>
              <a:rPr lang="es-A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dirty="0" err="1">
                <a:solidFill>
                  <a:srgbClr val="6A3E3E"/>
                </a:solidFill>
                <a:latin typeface="Consolas" panose="020B0609020204030204" pitchFamily="49" charset="0"/>
              </a:rPr>
              <a:t>currentToken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s-AR" sz="1200" dirty="0" err="1">
                <a:solidFill>
                  <a:srgbClr val="0000C0"/>
                </a:solidFill>
                <a:latin typeface="Consolas" panose="020B0609020204030204" pitchFamily="49" charset="0"/>
              </a:rPr>
              <a:t>scannerLine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.next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endParaRPr lang="es-AR" sz="1200" dirty="0">
              <a:latin typeface="Consolas" panose="020B0609020204030204" pitchFamily="49" charset="0"/>
            </a:endParaRPr>
          </a:p>
          <a:p>
            <a:pPr lvl="1"/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if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 </a:t>
            </a:r>
            <a:r>
              <a:rPr lang="es-A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isOperand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currentToken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) 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s-A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postfija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s-A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s-AR" sz="1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s-AR" sz="1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"%s "</a:t>
            </a:r>
            <a:r>
              <a:rPr lang="es-AR" sz="1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1200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currentToken</a:t>
            </a:r>
            <a:r>
              <a:rPr lang="es-AR" sz="1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else</a:t>
            </a:r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(!</a:t>
            </a:r>
            <a:r>
              <a:rPr lang="es-AR" sz="12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theStack</a:t>
            </a:r>
            <a:r>
              <a:rPr lang="es-A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.empty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 &amp;&amp; </a:t>
            </a:r>
            <a:r>
              <a:rPr lang="es-A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getPrecedence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theStack</a:t>
            </a:r>
            <a:r>
              <a:rPr lang="es-AR" sz="1200" b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.peek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es-AR" sz="1200" b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currentToken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) 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s-A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postfija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s-A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s-AR" sz="1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s-AR" sz="1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i="1" dirty="0" smtClean="0">
                <a:solidFill>
                  <a:srgbClr val="2A00FF"/>
                </a:solidFill>
                <a:latin typeface="Consolas" panose="020B0609020204030204" pitchFamily="49" charset="0"/>
              </a:rPr>
              <a:t>"%s "</a:t>
            </a:r>
            <a:r>
              <a:rPr lang="es-AR" sz="1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1200" i="1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theStack</a:t>
            </a:r>
            <a:r>
              <a:rPr lang="es-AR" sz="1200" i="1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.pop</a:t>
            </a:r>
            <a:r>
              <a:rPr lang="es-AR" sz="1200" i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 );</a:t>
            </a:r>
          </a:p>
          <a:p>
            <a:pPr lvl="1"/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endParaRPr lang="es-AR" sz="1200" dirty="0">
              <a:latin typeface="Consolas" panose="020B0609020204030204" pitchFamily="49" charset="0"/>
            </a:endParaRPr>
          </a:p>
          <a:p>
            <a:pPr lvl="1"/>
            <a:r>
              <a:rPr lang="es-A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   </a:t>
            </a:r>
            <a:r>
              <a:rPr lang="es-A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theStack</a:t>
            </a:r>
            <a:r>
              <a:rPr lang="es-AR" sz="12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.push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dirty="0" err="1" smtClean="0">
                <a:solidFill>
                  <a:srgbClr val="6A3E3E"/>
                </a:solidFill>
                <a:latin typeface="Consolas" panose="020B0609020204030204" pitchFamily="49" charset="0"/>
              </a:rPr>
              <a:t>currentToken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}</a:t>
            </a:r>
          </a:p>
          <a:p>
            <a:pPr lvl="1"/>
            <a:endParaRPr lang="es-AR" sz="1200" b="1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while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 !</a:t>
            </a:r>
            <a:r>
              <a:rPr lang="es-AR" sz="1200" b="1" dirty="0" err="1">
                <a:solidFill>
                  <a:srgbClr val="6A3E3E"/>
                </a:solidFill>
                <a:latin typeface="Consolas" panose="020B0609020204030204" pitchFamily="49" charset="0"/>
              </a:rPr>
              <a:t>theStack</a:t>
            </a:r>
            <a:r>
              <a:rPr lang="es-AR" sz="12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.empty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1"/>
            <a:r>
              <a:rPr lang="es-AR" sz="1200" dirty="0" smtClean="0">
                <a:solidFill>
                  <a:srgbClr val="6A3E3E"/>
                </a:solidFill>
                <a:latin typeface="Consolas" panose="020B0609020204030204" pitchFamily="49" charset="0"/>
              </a:rPr>
              <a:t>	postfija</a:t>
            </a:r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es-A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String.</a:t>
            </a:r>
            <a:r>
              <a:rPr lang="es-A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format</a:t>
            </a:r>
            <a:r>
              <a:rPr lang="es-A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s-AR" sz="1200" i="1" dirty="0">
                <a:solidFill>
                  <a:srgbClr val="2A00FF"/>
                </a:solidFill>
                <a:latin typeface="Consolas" panose="020B0609020204030204" pitchFamily="49" charset="0"/>
              </a:rPr>
              <a:t>"%s "</a:t>
            </a:r>
            <a:r>
              <a:rPr lang="es-A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s-AR" sz="1200" i="1" dirty="0" err="1">
                <a:solidFill>
                  <a:srgbClr val="6A3E3E"/>
                </a:solidFill>
                <a:latin typeface="Consolas" panose="020B0609020204030204" pitchFamily="49" charset="0"/>
              </a:rPr>
              <a:t>theStack</a:t>
            </a:r>
            <a:r>
              <a:rPr lang="es-AR" sz="1200" i="1" dirty="0" err="1">
                <a:solidFill>
                  <a:srgbClr val="000000"/>
                </a:solidFill>
                <a:latin typeface="Consolas" panose="020B0609020204030204" pitchFamily="49" charset="0"/>
              </a:rPr>
              <a:t>.pop</a:t>
            </a:r>
            <a:r>
              <a:rPr lang="es-AR" sz="1200" i="1" dirty="0">
                <a:solidFill>
                  <a:srgbClr val="000000"/>
                </a:solidFill>
                <a:latin typeface="Consolas" panose="020B0609020204030204" pitchFamily="49" charset="0"/>
              </a:rPr>
              <a:t>() );</a:t>
            </a:r>
          </a:p>
          <a:p>
            <a:r>
              <a:rPr lang="es-AR" sz="12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}</a:t>
            </a:r>
            <a:endParaRPr lang="es-A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s-AR" sz="1200" dirty="0">
              <a:latin typeface="Consolas" panose="020B0609020204030204" pitchFamily="49" charset="0"/>
            </a:endParaRPr>
          </a:p>
          <a:p>
            <a:r>
              <a:rPr lang="es-AR" sz="1200" b="1" dirty="0">
                <a:solidFill>
                  <a:srgbClr val="7F0055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 smtClean="0">
                <a:solidFill>
                  <a:srgbClr val="7F0055"/>
                </a:solidFill>
                <a:latin typeface="Consolas" panose="020B0609020204030204" pitchFamily="49" charset="0"/>
              </a:rPr>
              <a:t>  </a:t>
            </a:r>
            <a:r>
              <a:rPr lang="es-AR" sz="1200" b="1" dirty="0" err="1" smtClean="0">
                <a:solidFill>
                  <a:srgbClr val="7F0055"/>
                </a:solidFill>
                <a:latin typeface="Consolas" panose="020B0609020204030204" pitchFamily="49" charset="0"/>
              </a:rPr>
              <a:t>return</a:t>
            </a:r>
            <a:r>
              <a:rPr lang="es-AR" sz="1200" b="1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s-AR" sz="1200" b="1" dirty="0">
                <a:solidFill>
                  <a:srgbClr val="6A3E3E"/>
                </a:solidFill>
                <a:latin typeface="Consolas" panose="020B0609020204030204" pitchFamily="49" charset="0"/>
              </a:rPr>
              <a:t>postfija</a:t>
            </a:r>
            <a:r>
              <a:rPr lang="es-AR" sz="1200" b="1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s-AR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s-AR" sz="1200" dirty="0"/>
          </a:p>
        </p:txBody>
      </p:sp>
    </p:spTree>
    <p:extLst>
      <p:ext uri="{BB962C8B-B14F-4D97-AF65-F5344CB8AC3E}">
        <p14:creationId xmlns:p14="http://schemas.microsoft.com/office/powerpoint/2010/main" val="32444028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s-AR" dirty="0" smtClean="0"/>
              <a:t>Para chequear </a:t>
            </a:r>
            <a:r>
              <a:rPr lang="es-AR" dirty="0" err="1" smtClean="0"/>
              <a:t>correctitud</a:t>
            </a:r>
            <a:r>
              <a:rPr lang="es-AR" dirty="0" smtClean="0"/>
              <a:t> y ante la presencia de métodos </a:t>
            </a:r>
            <a:r>
              <a:rPr lang="es-AR" dirty="0" err="1" smtClean="0"/>
              <a:t>private</a:t>
            </a:r>
            <a:r>
              <a:rPr lang="es-AR" dirty="0"/>
              <a:t> </a:t>
            </a:r>
            <a:r>
              <a:rPr lang="es-AR" dirty="0" smtClean="0"/>
              <a:t>¿cómo hacemos?</a:t>
            </a:r>
          </a:p>
          <a:p>
            <a:pPr marL="0" indent="0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Si bien la idea de </a:t>
            </a:r>
            <a:r>
              <a:rPr lang="es-AR" dirty="0" err="1" smtClean="0"/>
              <a:t>Junit</a:t>
            </a:r>
            <a:r>
              <a:rPr lang="es-AR" dirty="0" smtClean="0"/>
              <a:t> es chequear métodos públicos (del contrato) si quisiéramos hacerlo con el método importante  </a:t>
            </a:r>
            <a:r>
              <a:rPr lang="es-AR" dirty="0" err="1" smtClean="0"/>
              <a:t>infijaToPostfija</a:t>
            </a:r>
            <a:r>
              <a:rPr lang="es-AR" dirty="0" smtClean="0"/>
              <a:t>()  lo podemos hacer con alguna licencia…</a:t>
            </a:r>
          </a:p>
          <a:p>
            <a:pPr marL="514350" indent="-514350" algn="just">
              <a:buAutoNum type="arabicParenR"/>
            </a:pPr>
            <a:r>
              <a:rPr lang="es-AR" dirty="0" err="1" smtClean="0"/>
              <a:t>public</a:t>
            </a:r>
            <a:r>
              <a:rPr lang="es-AR" dirty="0" smtClean="0"/>
              <a:t>?</a:t>
            </a:r>
          </a:p>
          <a:p>
            <a:pPr marL="514350" indent="-514350" algn="just">
              <a:buAutoNum type="arabicParenR"/>
            </a:pPr>
            <a:r>
              <a:rPr lang="es-AR" dirty="0" err="1" smtClean="0"/>
              <a:t>reflection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375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Sea la clase Sorpresa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/>
          <p:cNvSpPr>
            <a:spLocks noChangeArrowheads="1"/>
          </p:cNvSpPr>
          <p:nvPr/>
        </p:nvSpPr>
        <p:spPr bwMode="auto">
          <a:xfrm>
            <a:off x="571499" y="2479944"/>
            <a:ext cx="2533771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public class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7F99"/>
                </a:solidFill>
                <a:effectLst/>
              </a:rPr>
              <a:t>Sorpresa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    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private double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95E26"/>
                </a:solidFill>
                <a:effectLst/>
              </a:rPr>
              <a:t>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</a:rPr>
              <a:t>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F3BE2"/>
                </a:solidFill>
                <a:effectLst/>
              </a:rPr>
              <a:t>return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98658"/>
                </a:solidFill>
                <a:effectLst/>
              </a:rPr>
              <a:t>35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</a:rPr>
              <a:t>    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private double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95E26"/>
                </a:solidFill>
                <a:effectLst/>
              </a:rPr>
              <a:t>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double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1080"/>
                </a:solidFill>
                <a:effectLst/>
              </a:rPr>
              <a:t>param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</a:rPr>
              <a:t>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F3BE2"/>
                </a:solidFill>
                <a:effectLst/>
              </a:rPr>
              <a:t>return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1080"/>
                </a:solidFill>
                <a:effectLst/>
              </a:rPr>
              <a:t>param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" name="Rectangle 3"/>
          <p:cNvSpPr>
            <a:spLocks noChangeArrowheads="1"/>
          </p:cNvSpPr>
          <p:nvPr/>
        </p:nvSpPr>
        <p:spPr bwMode="auto">
          <a:xfrm>
            <a:off x="3181994" y="3277612"/>
            <a:ext cx="5439238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0000FF"/>
                </a:solidFill>
              </a:rPr>
              <a:t>class </a:t>
            </a:r>
            <a:r>
              <a:rPr lang="en-US" altLang="en-US" sz="1200" dirty="0">
                <a:solidFill>
                  <a:srgbClr val="277F99"/>
                </a:solidFill>
              </a:rPr>
              <a:t>Testing </a:t>
            </a:r>
            <a:r>
              <a:rPr lang="en-US" altLang="en-US" sz="1200" dirty="0" smtClean="0">
                <a:solidFill>
                  <a:srgbClr val="3F9101"/>
                </a:solidFill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rgbClr val="808000"/>
              </a:solidFill>
              <a:effectLst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200" dirty="0">
                <a:solidFill>
                  <a:srgbClr val="3F9101"/>
                </a:solidFill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</a:rPr>
              <a:t>@Test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</a:rPr>
            </a:br>
            <a:r>
              <a:rPr lang="en-US" altLang="en-US" sz="1200" dirty="0">
                <a:solidFill>
                  <a:srgbClr val="3F9101"/>
                </a:solidFill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void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95E26"/>
                </a:solidFill>
                <a:effectLst/>
              </a:rPr>
              <a:t>test1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()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throws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7F99"/>
                </a:solidFill>
                <a:effectLst/>
              </a:rPr>
              <a:t>NoSuchMethodException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7F99"/>
                </a:solidFill>
                <a:effectLst/>
              </a:rPr>
              <a:t>SecurityException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7F99"/>
                </a:solidFill>
                <a:effectLst/>
              </a:rPr>
              <a:t>IllegalAccessException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7F99"/>
                </a:solidFill>
                <a:effectLst/>
              </a:rPr>
              <a:t>IllegalArgumentException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   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7F99"/>
                </a:solidFill>
                <a:effectLst/>
              </a:rPr>
              <a:t>InvocationTargetException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    </a:t>
            </a:r>
            <a:r>
              <a:rPr lang="en-US" altLang="en-US" sz="1200" dirty="0">
                <a:solidFill>
                  <a:srgbClr val="3F9101"/>
                </a:solidFill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7F99"/>
                </a:solidFill>
                <a:effectLst/>
              </a:rPr>
              <a:t>Sorpresa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1080"/>
                </a:solidFill>
                <a:effectLst/>
              </a:rPr>
              <a:t>sorpresaInstance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F3BE2"/>
                </a:solidFill>
                <a:effectLst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95E26"/>
                </a:solidFill>
                <a:effectLst/>
              </a:rPr>
              <a:t>Sorpresa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r>
              <a:rPr lang="en-US" altLang="en-US" sz="1200" dirty="0">
                <a:solidFill>
                  <a:srgbClr val="3F9101"/>
                </a:solidFill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7F99"/>
                </a:solidFill>
                <a:effectLst/>
              </a:rPr>
              <a:t>Method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1080"/>
                </a:solidFill>
                <a:effectLst/>
              </a:rPr>
              <a:t>myMethod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7F99"/>
                </a:solidFill>
                <a:effectLst/>
              </a:rPr>
              <a:t>Sorpresa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95E26"/>
                </a:solidFill>
                <a:effectLst/>
              </a:rPr>
              <a:t>getDeclaredMethod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</a:rPr>
              <a:t>"f"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r>
              <a:rPr lang="en-US" altLang="en-US" sz="1200" dirty="0">
                <a:solidFill>
                  <a:srgbClr val="3F9101"/>
                </a:solidFill>
              </a:rPr>
              <a:t>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1080"/>
                </a:solidFill>
                <a:effectLst/>
              </a:rPr>
              <a:t>myMethod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.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795E26"/>
                </a:solidFill>
                <a:effectLst/>
              </a:rPr>
              <a:t>setAccessible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true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)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r>
              <a:rPr lang="en-US" altLang="en-US" sz="1200" dirty="0">
                <a:solidFill>
                  <a:srgbClr val="3F9101"/>
                </a:solidFill>
              </a:rPr>
              <a:t>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double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1080"/>
                </a:solidFill>
                <a:effectLst/>
              </a:rPr>
              <a:t>result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7F99"/>
                </a:solidFill>
                <a:effectLst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)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1080"/>
                </a:solidFill>
                <a:effectLst/>
              </a:rPr>
              <a:t>myMethod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95E26"/>
                </a:solidFill>
                <a:effectLst/>
              </a:rPr>
              <a:t>invoke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1080"/>
                </a:solidFill>
                <a:effectLst/>
              </a:rPr>
              <a:t>sorpresaInstance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r>
              <a:rPr lang="en-US" altLang="en-US" sz="1200" dirty="0">
                <a:solidFill>
                  <a:srgbClr val="3F9101"/>
                </a:solidFill>
              </a:rPr>
              <a:t>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assertEquals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(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98658"/>
                </a:solidFill>
                <a:effectLst/>
              </a:rPr>
              <a:t>35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1080"/>
                </a:solidFill>
                <a:effectLst/>
              </a:rPr>
              <a:t>result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lang="en-US" altLang="en-US" sz="1200" dirty="0">
                <a:solidFill>
                  <a:srgbClr val="3F9101"/>
                </a:solidFill>
              </a:rPr>
              <a:t>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68567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Sea la clase Sorpresa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>
            <a:off x="573610" y="2473720"/>
            <a:ext cx="2533771" cy="1938992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public class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7F99"/>
                </a:solidFill>
                <a:effectLst/>
              </a:rPr>
              <a:t>Sorpresa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    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private double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95E26"/>
                </a:solidFill>
                <a:effectLst/>
              </a:rPr>
              <a:t>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</a:rPr>
              <a:t>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F3BE2"/>
                </a:solidFill>
                <a:effectLst/>
              </a:rPr>
              <a:t>return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98658"/>
                </a:solidFill>
                <a:effectLst/>
              </a:rPr>
              <a:t>35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</a:rPr>
              <a:t>    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private double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95E26"/>
                </a:solidFill>
                <a:effectLst/>
              </a:rPr>
              <a:t>f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double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1080"/>
                </a:solidFill>
                <a:effectLst/>
              </a:rPr>
              <a:t>param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</a:rPr>
              <a:t>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F3BE2"/>
                </a:solidFill>
                <a:effectLst/>
              </a:rPr>
              <a:t>return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1080"/>
                </a:solidFill>
                <a:effectLst/>
              </a:rPr>
              <a:t>param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</a:rPr>
              <a:t>}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}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3250696" y="3831610"/>
            <a:ext cx="5436104" cy="249299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</a:rPr>
              <a:t>@Test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void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95E26"/>
                </a:solidFill>
                <a:effectLst/>
              </a:rPr>
              <a:t>test2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()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throws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7F99"/>
                </a:solidFill>
                <a:effectLst/>
              </a:rPr>
              <a:t>NoSuchMethodException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7F99"/>
                </a:solidFill>
                <a:effectLst/>
              </a:rPr>
              <a:t>SecurityException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7F99"/>
                </a:solidFill>
                <a:effectLst/>
              </a:rPr>
              <a:t>IllegalAccessException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7F99"/>
                </a:solidFill>
                <a:effectLst/>
              </a:rPr>
              <a:t>IllegalArgumentException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,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   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7F99"/>
                </a:solidFill>
                <a:effectLst/>
              </a:rPr>
              <a:t>InvocationTargetException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{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7F99"/>
                </a:solidFill>
                <a:effectLst/>
              </a:rPr>
              <a:t>Sorpresa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1080"/>
                </a:solidFill>
                <a:effectLst/>
              </a:rPr>
              <a:t>sorpresaInstance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BF3BE2"/>
                </a:solidFill>
                <a:effectLst/>
              </a:rPr>
              <a:t>new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95E26"/>
                </a:solidFill>
                <a:effectLst/>
              </a:rPr>
              <a:t>Sorpresa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()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7F99"/>
                </a:solidFill>
                <a:effectLst/>
              </a:rPr>
              <a:t>Method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1080"/>
                </a:solidFill>
                <a:effectLst/>
              </a:rPr>
              <a:t>myMethod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7F99"/>
                </a:solidFill>
                <a:effectLst/>
              </a:rPr>
              <a:t>Sorpresa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95E26"/>
                </a:solidFill>
                <a:effectLst/>
              </a:rPr>
              <a:t>getDeclaredMethod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</a:rPr>
              <a:t>"f"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class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1080"/>
                </a:solidFill>
                <a:effectLst/>
              </a:rPr>
              <a:t>myMethod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.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795E26"/>
                </a:solidFill>
                <a:effectLst/>
              </a:rPr>
              <a:t>setAccessible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(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true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)</a:t>
            </a:r>
            <a:r>
              <a:rPr kumimoji="0" lang="en-US" altLang="en-US" sz="1200" b="1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double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1080"/>
                </a:solidFill>
                <a:effectLst/>
              </a:rPr>
              <a:t>result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=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277F99"/>
                </a:solidFill>
                <a:effectLst/>
              </a:rPr>
              <a:t>Double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)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1080"/>
                </a:solidFill>
                <a:effectLst/>
              </a:rPr>
              <a:t>myMethod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.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795E26"/>
                </a:solidFill>
                <a:effectLst/>
              </a:rPr>
              <a:t>invoke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</a:rPr>
              <a:t>(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1080"/>
                </a:solidFill>
                <a:effectLst/>
              </a:rPr>
              <a:t>sorpresaInstance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98658"/>
                </a:solidFill>
                <a:effectLst/>
              </a:rPr>
              <a:t>34.5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/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r>
              <a:rPr kumimoji="0" lang="en-US" altLang="en-US" sz="1200" b="0" i="1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assertEquals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(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98658"/>
                </a:solidFill>
                <a:effectLst/>
              </a:rPr>
              <a:t>34.5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001080"/>
                </a:solidFill>
                <a:effectLst/>
              </a:rPr>
              <a:t>result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)</a:t>
            </a: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2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}</a:t>
            </a:r>
            <a:endParaRPr kumimoji="0" lang="en-US" altLang="en-US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2794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Por otro lado, cómo inyectar desde </a:t>
            </a:r>
            <a:r>
              <a:rPr lang="es-AR" dirty="0" err="1" smtClean="0"/>
              <a:t>Junit</a:t>
            </a:r>
            <a:r>
              <a:rPr lang="es-AR" dirty="0" smtClean="0"/>
              <a:t> algo en consola input?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934720" y="3111948"/>
            <a:ext cx="7752080" cy="304698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</a:rPr>
              <a:t>@Test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808000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void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795E26"/>
                </a:solidFill>
                <a:effectLst/>
              </a:rPr>
              <a:t>test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() {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  <a:t>//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inyecto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  <a:t> </a:t>
            </a:r>
            <a:r>
              <a:rPr kumimoji="0" lang="en-US" altLang="en-US" sz="1600" b="0" i="0" u="none" strike="noStrike" cap="none" normalizeH="0" baseline="0" dirty="0" err="1" smtClean="0">
                <a:ln>
                  <a:noFill/>
                </a:ln>
                <a:solidFill>
                  <a:srgbClr val="008000"/>
                </a:solidFill>
                <a:effectLst/>
              </a:rPr>
              <a:t>en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  <a:t> la standard input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8000"/>
                </a:solidFill>
                <a:effectLst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77F99"/>
                </a:solidFill>
                <a:effectLst/>
              </a:rPr>
              <a:t>String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1080"/>
                </a:solidFill>
                <a:effectLst/>
              </a:rPr>
              <a:t>input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A31515"/>
                </a:solidFill>
                <a:effectLst/>
              </a:rPr>
              <a:t>"15 + 3"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77F99"/>
                </a:solidFill>
                <a:effectLst/>
              </a:rPr>
              <a:t>InputStream 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1080"/>
                </a:solidFill>
                <a:effectLst/>
              </a:rPr>
              <a:t>inputStream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1080"/>
                </a:solidFill>
                <a:effectLst/>
              </a:rPr>
              <a:t>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=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BF3BE2"/>
                </a:solidFill>
                <a:effectLst/>
              </a:rPr>
              <a:t>new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795E26"/>
                </a:solidFill>
                <a:effectLst/>
              </a:rPr>
              <a:t>ByteArrayInputStream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(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001080"/>
                </a:solidFill>
                <a:effectLst/>
              </a:rPr>
              <a:t>input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3B3B3B"/>
                </a:solidFill>
                <a:effectLst/>
              </a:rPr>
              <a:t>.</a:t>
            </a:r>
            <a:r>
              <a:rPr kumimoji="0" lang="en-US" altLang="en-US" sz="1600" b="1" i="0" u="none" strike="noStrike" cap="none" normalizeH="0" baseline="0" dirty="0" err="1" smtClean="0">
                <a:ln>
                  <a:noFill/>
                </a:ln>
                <a:solidFill>
                  <a:srgbClr val="795E26"/>
                </a:solidFill>
                <a:effectLst/>
              </a:rPr>
              <a:t>getBytes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E4A8E"/>
                </a:solidFill>
                <a:effectLst/>
              </a:rPr>
              <a:t>()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)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277F99"/>
                </a:solidFill>
                <a:effectLst/>
              </a:rPr>
              <a:t>System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.</a:t>
            </a:r>
            <a:r>
              <a:rPr kumimoji="0" lang="en-US" altLang="en-US" sz="1600" b="1" i="1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setIn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(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001080"/>
                </a:solidFill>
                <a:effectLst/>
              </a:rPr>
              <a:t>inputStream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)</a:t>
            </a:r>
            <a:r>
              <a:rPr kumimoji="0" lang="en-US" altLang="en-US" sz="1600" b="1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    Evaluator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1080"/>
                </a:solidFill>
                <a:effectLst/>
              </a:rPr>
              <a:t>myEval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Evaluator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/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FF"/>
                </a:solidFill>
                <a:effectLst/>
              </a:rPr>
              <a:t>double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1080"/>
                </a:solidFill>
                <a:effectLst/>
              </a:rPr>
              <a:t>rta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</a:rPr>
              <a:t>=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1080"/>
                </a:solidFill>
                <a:effectLst/>
              </a:rPr>
              <a:t>myEval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.evaluate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()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    </a:t>
            </a:r>
            <a:r>
              <a:rPr kumimoji="0" lang="en-US" altLang="en-US" sz="1600" b="0" i="1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assertEquals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(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98658"/>
                </a:solidFill>
                <a:effectLst/>
              </a:rPr>
              <a:t>18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, 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001080"/>
                </a:solidFill>
                <a:effectLst/>
              </a:rPr>
              <a:t>rta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)</a:t>
            </a: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  <a:t>;</a:t>
            </a:r>
            <a:b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B3B3B"/>
                </a:solidFill>
                <a:effectLst/>
              </a:rPr>
            </a:br>
            <a:r>
              <a:rPr kumimoji="0" lang="en-US" altLang="en-US" sz="1600" b="0" i="0" u="none" strike="noStrike" cap="none" normalizeH="0" baseline="0" dirty="0" smtClean="0">
                <a:ln>
                  <a:noFill/>
                </a:ln>
                <a:solidFill>
                  <a:srgbClr val="3F9101"/>
                </a:solidFill>
                <a:effectLst/>
              </a:rPr>
              <a:t>}</a:t>
            </a:r>
            <a:endParaRPr kumimoji="0" lang="en-US" altLang="en-US" sz="3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0125119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30787</TotalTime>
  <Words>1014</Words>
  <Application>Microsoft Office PowerPoint</Application>
  <PresentationFormat>On-screen Show (4:3)</PresentationFormat>
  <Paragraphs>205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Calibri</vt:lpstr>
      <vt:lpstr>Century Gothic</vt:lpstr>
      <vt:lpstr>Consolas</vt:lpstr>
      <vt:lpstr>Palatino Linotype</vt:lpstr>
      <vt:lpstr>Wingdings 2</vt:lpstr>
      <vt:lpstr>Presentation on brainstorming</vt:lpstr>
      <vt:lpstr>Estructura de Datos y Algoritmos</vt:lpstr>
      <vt:lpstr>PowerPoint Presentation</vt:lpstr>
      <vt:lpstr>PowerPoint Presentation</vt:lpstr>
      <vt:lpstr>El algoritmo</vt:lpstr>
      <vt:lpstr>El algoritmo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El algoritmo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803</cp:revision>
  <dcterms:created xsi:type="dcterms:W3CDTF">2019-02-21T18:33:09Z</dcterms:created>
  <dcterms:modified xsi:type="dcterms:W3CDTF">2025-09-04T16:34:31Z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