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Century Gothic" panose="020B0502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Palatino Linotype" panose="0204050205050503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85609-7FED-4048-BDC2-D3F6C99A9042}">
  <a:tblStyle styleId="{EBE85609-7FED-4048-BDC2-D3F6C99A9042}" styleName="Table_0">
    <a:wholeTbl>
      <a:tcTxStyle b="off" i="off">
        <a:font>
          <a:latin typeface="Palatino Linotype"/>
          <a:ea typeface="Palatino Linotype"/>
          <a:cs typeface="Palatino Linotype"/>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f24b9e1ec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f24b9e1ec_0_1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f24b9e1e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ef24b9e1e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f24b9e1ec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ef24b9e1ec_0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f24b9e1ec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ef24b9e1ec_0_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f24b9e1ec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ef24b9e1ec_0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43fd42ef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1243fd42ef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f24b9e1ec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ef24b9e1ec_0_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f24b9e1ec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ef24b9e1ec_0_1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f24b9e1ec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ef24b9e1ec_0_1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3"/>
        <p:cNvGrpSpPr/>
        <p:nvPr/>
      </p:nvGrpSpPr>
      <p:grpSpPr>
        <a:xfrm>
          <a:off x="0" y="0"/>
          <a:ext cx="0" cy="0"/>
          <a:chOff x="0" y="0"/>
          <a:chExt cx="0" cy="0"/>
        </a:xfrm>
      </p:grpSpPr>
      <p:grpSp>
        <p:nvGrpSpPr>
          <p:cNvPr id="24" name="Google Shape;24;p2"/>
          <p:cNvGrpSpPr/>
          <p:nvPr/>
        </p:nvGrpSpPr>
        <p:grpSpPr>
          <a:xfrm>
            <a:off x="0" y="6208894"/>
            <a:ext cx="9144000" cy="649106"/>
            <a:chOff x="0" y="6208894"/>
            <a:chExt cx="12192000" cy="649106"/>
          </a:xfrm>
        </p:grpSpPr>
        <p:sp>
          <p:nvSpPr>
            <p:cNvPr id="25" name="Google Shape;25;p2"/>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6" name="Google Shape;26;p2"/>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cxnSp>
        <p:nvCxnSpPr>
          <p:cNvPr id="27" name="Google Shape;27;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cxnSp>
        <p:nvCxnSpPr>
          <p:cNvPr id="28" name="Google Shape;28;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sp>
        <p:nvSpPr>
          <p:cNvPr id="29" name="Google Shape;29;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chemeClr val="dk2"/>
              </a:buClr>
              <a:buSzPts val="5600"/>
              <a:buFont typeface="Century Gothic"/>
              <a:buNone/>
              <a:defRPr sz="5600" b="1">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1" name="Google Shape;31;p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2" name="Google Shape;92;p1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5052218"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861219" y="510384"/>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8" name="Google Shape;98;p1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37" name="Google Shape;37;p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2"/>
              </a:buClr>
              <a:buSzPts val="5600"/>
              <a:buFont typeface="Century Gothic"/>
              <a:buNone/>
              <a:defRPr sz="5600" b="1"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3" name="Google Shape;43;p4"/>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9" name="Google Shape;49;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0" name="Google Shape;50;p5"/>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6" name="Google Shape;56;p6"/>
          <p:cNvSpPr txBox="1">
            <a:spLocks noGrp="1"/>
          </p:cNvSpPr>
          <p:nvPr>
            <p:ph type="body" idx="2"/>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7" name="Google Shape;57;p6"/>
          <p:cNvSpPr txBox="1">
            <a:spLocks noGrp="1"/>
          </p:cNvSpPr>
          <p:nvPr>
            <p:ph type="body" idx="3"/>
          </p:nvPr>
        </p:nvSpPr>
        <p:spPr>
          <a:xfrm>
            <a:off x="4645026" y="1859759"/>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8" name="Google Shape;58;p6"/>
          <p:cNvSpPr txBox="1">
            <a:spLocks noGrp="1"/>
          </p:cNvSpPr>
          <p:nvPr>
            <p:ph type="body" idx="4"/>
          </p:nvPr>
        </p:nvSpPr>
        <p:spPr>
          <a:xfrm>
            <a:off x="4645026"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9" name="Google Shape;59;p6"/>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sz="50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entury Gothic"/>
              <a:buNone/>
              <a:defRPr sz="26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4" name="Google Shape;74;p9"/>
          <p:cNvSpPr txBox="1">
            <a:spLocks noGrp="1"/>
          </p:cNvSpPr>
          <p:nvPr>
            <p:ph type="body" idx="2"/>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5" name="Google Shape;75;p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miter lim="800000"/>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0" name="Google Shape;80;p10"/>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1" name="Google Shape;81;p10"/>
          <p:cNvSpPr txBox="1">
            <a:spLocks noGrp="1"/>
          </p:cNvSpPr>
          <p:nvPr>
            <p:ph type="title"/>
          </p:nvPr>
        </p:nvSpPr>
        <p:spPr>
          <a:xfrm>
            <a:off x="609600" y="1176998"/>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entury Gothic"/>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descr="An empty placeholder to add an image. Click on the placeholder and select the image that you wish to add"/>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83" name="Google Shape;83;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Palatino Linotype"/>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4" name="Google Shape;84;p10"/>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077200" y="6356352"/>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88" name="Google Shape;88;p10"/>
          <p:cNvSpPr/>
          <p:nvPr/>
        </p:nvSpPr>
        <p:spPr>
          <a:xfrm rot="10800000" flipH="1">
            <a:off x="4381500" y="621982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2048" y="-16113"/>
            <a:ext cx="9198255" cy="6888627"/>
            <a:chOff x="-13703" y="-30627"/>
            <a:chExt cx="12264340" cy="6888627"/>
          </a:xfrm>
        </p:grpSpPr>
        <p:sp>
          <p:nvSpPr>
            <p:cNvPr id="11" name="Google Shape;11;p1"/>
            <p:cNvSpPr/>
            <p:nvPr/>
          </p:nvSpPr>
          <p:spPr>
            <a:xfrm>
              <a:off x="31633"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Google Shape;12;p1"/>
            <p:cNvGrpSpPr/>
            <p:nvPr/>
          </p:nvGrpSpPr>
          <p:grpSpPr>
            <a:xfrm>
              <a:off x="-13703" y="-30627"/>
              <a:ext cx="12264340" cy="1086266"/>
              <a:chOff x="-39059" y="-16113"/>
              <a:chExt cx="12264340" cy="1086266"/>
            </a:xfrm>
          </p:grpSpPr>
          <p:sp>
            <p:nvSpPr>
              <p:cNvPr id="13" name="Google Shape;13;p1"/>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1"/>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Google Shape;15;p1"/>
              <p:cNvGrpSpPr/>
              <p:nvPr/>
            </p:nvGrpSpPr>
            <p:grpSpPr>
              <a:xfrm>
                <a:off x="-39059" y="-16113"/>
                <a:ext cx="12264340" cy="1086266"/>
                <a:chOff x="-29322" y="-1971"/>
                <a:chExt cx="9198255" cy="1086266"/>
              </a:xfrm>
            </p:grpSpPr>
            <p:sp>
              <p:nvSpPr>
                <p:cNvPr id="16" name="Google Shape;16;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A8B5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7" name="Google Shape;17;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grpSp>
        </p:grpSp>
      </p:grpSp>
      <p:sp>
        <p:nvSpPr>
          <p:cNvPr id="18" name="Google Shape;1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entury Gothic"/>
              <a:buNone/>
              <a:defRPr sz="50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rgbClr val="626A19"/>
              </a:buClr>
              <a:buSzPts val="247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21944"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828800" marR="0" lvl="3" indent="-311150"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11150"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20039"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09879"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1" name="Google Shape;21;p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u="none">
                <a:solidFill>
                  <a:schemeClr val="dk1"/>
                </a:solidFill>
                <a:latin typeface="Palatino Linotype"/>
                <a:ea typeface="Palatino Linotype"/>
                <a:cs typeface="Palatino Linotype"/>
                <a:sym typeface="Palatino Linotype"/>
              </a:defRPr>
            </a:lvl1pPr>
            <a:lvl2pPr marL="0" marR="0" lvl="1" indent="0" algn="r" rtl="0">
              <a:spcBef>
                <a:spcPts val="0"/>
              </a:spcBef>
              <a:buNone/>
              <a:defRPr sz="1100" b="0" u="none">
                <a:solidFill>
                  <a:schemeClr val="dk1"/>
                </a:solidFill>
                <a:latin typeface="Palatino Linotype"/>
                <a:ea typeface="Palatino Linotype"/>
                <a:cs typeface="Palatino Linotype"/>
                <a:sym typeface="Palatino Linotype"/>
              </a:defRPr>
            </a:lvl2pPr>
            <a:lvl3pPr marL="0" marR="0" lvl="2" indent="0" algn="r" rtl="0">
              <a:spcBef>
                <a:spcPts val="0"/>
              </a:spcBef>
              <a:buNone/>
              <a:defRPr sz="1100" b="0" u="none">
                <a:solidFill>
                  <a:schemeClr val="dk1"/>
                </a:solidFill>
                <a:latin typeface="Palatino Linotype"/>
                <a:ea typeface="Palatino Linotype"/>
                <a:cs typeface="Palatino Linotype"/>
                <a:sym typeface="Palatino Linotype"/>
              </a:defRPr>
            </a:lvl3pPr>
            <a:lvl4pPr marL="0" marR="0" lvl="3" indent="0" algn="r" rtl="0">
              <a:spcBef>
                <a:spcPts val="0"/>
              </a:spcBef>
              <a:buNone/>
              <a:defRPr sz="1100" b="0" u="none">
                <a:solidFill>
                  <a:schemeClr val="dk1"/>
                </a:solidFill>
                <a:latin typeface="Palatino Linotype"/>
                <a:ea typeface="Palatino Linotype"/>
                <a:cs typeface="Palatino Linotype"/>
                <a:sym typeface="Palatino Linotype"/>
              </a:defRPr>
            </a:lvl4pPr>
            <a:lvl5pPr marL="0" marR="0" lvl="4" indent="0" algn="r" rtl="0">
              <a:spcBef>
                <a:spcPts val="0"/>
              </a:spcBef>
              <a:buNone/>
              <a:defRPr sz="1100" b="0" u="none">
                <a:solidFill>
                  <a:schemeClr val="dk1"/>
                </a:solidFill>
                <a:latin typeface="Palatino Linotype"/>
                <a:ea typeface="Palatino Linotype"/>
                <a:cs typeface="Palatino Linotype"/>
                <a:sym typeface="Palatino Linotype"/>
              </a:defRPr>
            </a:lvl5pPr>
            <a:lvl6pPr marL="0" marR="0" lvl="5" indent="0" algn="r" rtl="0">
              <a:spcBef>
                <a:spcPts val="0"/>
              </a:spcBef>
              <a:buNone/>
              <a:defRPr sz="1100" b="0" u="none">
                <a:solidFill>
                  <a:schemeClr val="dk1"/>
                </a:solidFill>
                <a:latin typeface="Palatino Linotype"/>
                <a:ea typeface="Palatino Linotype"/>
                <a:cs typeface="Palatino Linotype"/>
                <a:sym typeface="Palatino Linotype"/>
              </a:defRPr>
            </a:lvl6pPr>
            <a:lvl7pPr marL="0" marR="0" lvl="6" indent="0" algn="r" rtl="0">
              <a:spcBef>
                <a:spcPts val="0"/>
              </a:spcBef>
              <a:buNone/>
              <a:defRPr sz="1100" b="0" u="none">
                <a:solidFill>
                  <a:schemeClr val="dk1"/>
                </a:solidFill>
                <a:latin typeface="Palatino Linotype"/>
                <a:ea typeface="Palatino Linotype"/>
                <a:cs typeface="Palatino Linotype"/>
                <a:sym typeface="Palatino Linotype"/>
              </a:defRPr>
            </a:lvl7pPr>
            <a:lvl8pPr marL="0" marR="0" lvl="7" indent="0" algn="r" rtl="0">
              <a:spcBef>
                <a:spcPts val="0"/>
              </a:spcBef>
              <a:buNone/>
              <a:defRPr sz="1100" b="0" u="none">
                <a:solidFill>
                  <a:schemeClr val="dk1"/>
                </a:solidFill>
                <a:latin typeface="Palatino Linotype"/>
                <a:ea typeface="Palatino Linotype"/>
                <a:cs typeface="Palatino Linotype"/>
                <a:sym typeface="Palatino Linotype"/>
              </a:defRPr>
            </a:lvl8pPr>
            <a:lvl9pPr marL="0" marR="0" lvl="8" indent="0" algn="r" rtl="0">
              <a:spcBef>
                <a:spcPts val="0"/>
              </a:spcBef>
              <a:buNone/>
              <a:defRPr sz="1100" b="0" u="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hg.openjdk.java.net/jdk8/jdk8/jdk/file/687fd7c7986d/src/share/classes/java/util/Queue.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07" name="Google Shape;107;p1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dirty="0">
                <a:solidFill>
                  <a:schemeClr val="dk2"/>
                </a:solidFill>
              </a:rPr>
              <a:t>ITBA     </a:t>
            </a:r>
            <a:r>
              <a:rPr lang="en-US" sz="3600" dirty="0" smtClean="0">
                <a:solidFill>
                  <a:schemeClr val="dk2"/>
                </a:solidFill>
              </a:rPr>
              <a:t>2025-Q2</a:t>
            </a:r>
            <a:endParaRPr sz="3600" dirty="0">
              <a:solidFill>
                <a:schemeClr val="dk2"/>
              </a:solidFill>
            </a:endParaRPr>
          </a:p>
        </p:txBody>
      </p:sp>
      <p:sp>
        <p:nvSpPr>
          <p:cNvPr id="108" name="Google Shape;108;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95" name="Google Shape;195;p22"/>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dirty="0" err="1"/>
              <a:t>En</a:t>
            </a:r>
            <a:r>
              <a:rPr lang="en-US" dirty="0"/>
              <a:t> Linux, </a:t>
            </a:r>
            <a:r>
              <a:rPr lang="en-US" dirty="0" err="1"/>
              <a:t>si</a:t>
            </a:r>
            <a:r>
              <a:rPr lang="en-US" dirty="0"/>
              <a:t> </a:t>
            </a:r>
            <a:r>
              <a:rPr lang="en-US" dirty="0" err="1"/>
              <a:t>tengo</a:t>
            </a:r>
            <a:r>
              <a:rPr lang="en-US" dirty="0"/>
              <a:t> 2 </a:t>
            </a:r>
            <a:r>
              <a:rPr lang="en-US" dirty="0" err="1"/>
              <a:t>archivos</a:t>
            </a:r>
            <a:r>
              <a:rPr lang="en-US" dirty="0"/>
              <a:t> a.txt y b.txt</a:t>
            </a:r>
            <a:endParaRPr dirty="0"/>
          </a:p>
          <a:p>
            <a:pPr marL="0" lvl="0" indent="0" algn="l" rtl="0">
              <a:spcBef>
                <a:spcPts val="481"/>
              </a:spcBef>
              <a:spcAft>
                <a:spcPts val="0"/>
              </a:spcAft>
              <a:buSzPts val="2470"/>
              <a:buNone/>
            </a:pPr>
            <a:endParaRPr dirty="0"/>
          </a:p>
          <a:p>
            <a:pPr marL="0" lvl="0" indent="0" algn="l" rtl="0">
              <a:spcBef>
                <a:spcPts val="481"/>
              </a:spcBef>
              <a:spcAft>
                <a:spcPts val="0"/>
              </a:spcAft>
              <a:buSzPts val="2470"/>
              <a:buNone/>
            </a:pPr>
            <a:endParaRPr dirty="0"/>
          </a:p>
          <a:p>
            <a:pPr marL="0" lvl="0" indent="0" algn="l" rtl="0">
              <a:spcBef>
                <a:spcPts val="481"/>
              </a:spcBef>
              <a:spcAft>
                <a:spcPts val="0"/>
              </a:spcAft>
              <a:buSzPts val="2470"/>
              <a:buNone/>
            </a:pPr>
            <a:endParaRPr dirty="0"/>
          </a:p>
          <a:p>
            <a:pPr marL="0" lvl="0" indent="0" algn="l" rtl="0">
              <a:spcBef>
                <a:spcPts val="481"/>
              </a:spcBef>
              <a:spcAft>
                <a:spcPts val="0"/>
              </a:spcAft>
              <a:buSzPts val="2470"/>
              <a:buNone/>
            </a:pPr>
            <a:endParaRPr dirty="0"/>
          </a:p>
          <a:p>
            <a:pPr marL="0" lvl="0" indent="0" algn="l" rtl="0">
              <a:spcBef>
                <a:spcPts val="481"/>
              </a:spcBef>
              <a:spcAft>
                <a:spcPts val="0"/>
              </a:spcAft>
              <a:buSzPts val="2470"/>
              <a:buNone/>
            </a:pPr>
            <a:r>
              <a:rPr lang="en-US" dirty="0"/>
              <a:t>$  cat  *.txt | </a:t>
            </a:r>
            <a:r>
              <a:rPr lang="en-US" dirty="0" err="1"/>
              <a:t>grep</a:t>
            </a:r>
            <a:r>
              <a:rPr lang="en-US" dirty="0"/>
              <a:t> "</a:t>
            </a:r>
            <a:r>
              <a:rPr lang="en-US" dirty="0" err="1"/>
              <a:t>hola</a:t>
            </a:r>
            <a:r>
              <a:rPr lang="en-US" dirty="0"/>
              <a:t>" | </a:t>
            </a:r>
            <a:r>
              <a:rPr lang="en-US" dirty="0" err="1"/>
              <a:t>wc</a:t>
            </a:r>
            <a:r>
              <a:rPr lang="en-US" dirty="0"/>
              <a:t> -c</a:t>
            </a:r>
            <a:endParaRPr dirty="0"/>
          </a:p>
          <a:p>
            <a:pPr marL="0" lvl="0" indent="0" algn="l" rtl="0">
              <a:spcBef>
                <a:spcPts val="481"/>
              </a:spcBef>
              <a:spcAft>
                <a:spcPts val="0"/>
              </a:spcAft>
              <a:buSzPts val="2470"/>
              <a:buNone/>
            </a:pPr>
            <a:endParaRPr dirty="0"/>
          </a:p>
        </p:txBody>
      </p:sp>
      <p:sp>
        <p:nvSpPr>
          <p:cNvPr id="196" name="Google Shape;196;p22"/>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97" name="Google Shape;197;p22"/>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err="1">
                <a:solidFill>
                  <a:schemeClr val="dk1"/>
                </a:solidFill>
                <a:latin typeface="Palatino Linotype"/>
                <a:ea typeface="Palatino Linotype"/>
                <a:cs typeface="Palatino Linotype"/>
                <a:sym typeface="Palatino Linotype"/>
              </a:rPr>
              <a:t>hola</a:t>
            </a:r>
            <a:r>
              <a:rPr lang="en-US" sz="1800" dirty="0">
                <a:solidFill>
                  <a:schemeClr val="dk1"/>
                </a:solidFill>
                <a:latin typeface="Palatino Linotype"/>
                <a:ea typeface="Palatino Linotype"/>
                <a:cs typeface="Palatino Linotype"/>
                <a:sym typeface="Palatino Linotype"/>
              </a:rPr>
              <a:t> que </a:t>
            </a:r>
            <a:r>
              <a:rPr lang="en-US" sz="1800" dirty="0" err="1">
                <a:solidFill>
                  <a:schemeClr val="dk1"/>
                </a:solidFill>
                <a:latin typeface="Palatino Linotype"/>
                <a:ea typeface="Palatino Linotype"/>
                <a:cs typeface="Palatino Linotype"/>
                <a:sym typeface="Palatino Linotype"/>
              </a:rPr>
              <a:t>tal</a:t>
            </a:r>
            <a:endParaRPr dirty="0"/>
          </a:p>
          <a:p>
            <a:pPr marL="0" marR="0" lvl="0" indent="0" algn="l" rtl="0">
              <a:spcBef>
                <a:spcPts val="0"/>
              </a:spcBef>
              <a:spcAft>
                <a:spcPts val="0"/>
              </a:spcAft>
              <a:buNone/>
            </a:pPr>
            <a:r>
              <a:rPr lang="en-US" sz="1800" dirty="0">
                <a:solidFill>
                  <a:schemeClr val="dk1"/>
                </a:solidFill>
                <a:latin typeface="Palatino Linotype"/>
                <a:ea typeface="Palatino Linotype"/>
                <a:cs typeface="Palatino Linotype"/>
                <a:sym typeface="Palatino Linotype"/>
              </a:rPr>
              <a:t>adios</a:t>
            </a:r>
            <a:endParaRPr sz="1800" dirty="0">
              <a:solidFill>
                <a:schemeClr val="dk1"/>
              </a:solidFill>
              <a:latin typeface="Palatino Linotype"/>
              <a:ea typeface="Palatino Linotype"/>
              <a:cs typeface="Palatino Linotype"/>
              <a:sym typeface="Palatino Linotype"/>
            </a:endParaRPr>
          </a:p>
        </p:txBody>
      </p:sp>
      <p:sp>
        <p:nvSpPr>
          <p:cNvPr id="198" name="Google Shape;198;p22"/>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99" name="Google Shape;199;p22"/>
          <p:cNvSpPr/>
          <p:nvPr/>
        </p:nvSpPr>
        <p:spPr>
          <a:xfrm>
            <a:off x="5481816" y="4303178"/>
            <a:ext cx="566082"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13</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205" name="Google Shape;205;p23"/>
          <p:cNvSpPr txBox="1">
            <a:spLocks noGrp="1"/>
          </p:cNvSpPr>
          <p:nvPr>
            <p:ph type="body" idx="1"/>
          </p:nvPr>
        </p:nvSpPr>
        <p:spPr>
          <a:xfrm>
            <a:off x="457200" y="1935480"/>
            <a:ext cx="8229600" cy="4389120"/>
          </a:xfrm>
          <a:prstGeom prst="rect">
            <a:avLst/>
          </a:prstGeom>
          <a:solidFill>
            <a:srgbClr val="BADB7C"/>
          </a:solidFill>
          <a:ln>
            <a:noFill/>
          </a:ln>
        </p:spPr>
        <p:txBody>
          <a:bodyPr spcFirstLastPara="1" wrap="square" lIns="91425" tIns="45700" rIns="91425" bIns="45700" anchor="t" anchorCtr="0">
            <a:normAutofit fontScale="55000" lnSpcReduction="20000"/>
          </a:bodyPr>
          <a:lstStyle/>
          <a:p>
            <a:pPr marL="0" lvl="0" indent="0" algn="just" rtl="0">
              <a:spcBef>
                <a:spcPts val="0"/>
              </a:spcBef>
              <a:spcAft>
                <a:spcPts val="0"/>
              </a:spcAft>
              <a:buSzPct val="95000"/>
              <a:buNone/>
            </a:pPr>
            <a:r>
              <a:rPr lang="en-US" b="1"/>
              <a:t>Definición</a:t>
            </a:r>
            <a:endParaRPr b="1"/>
          </a:p>
          <a:p>
            <a:pPr marL="0" lvl="0" indent="0" algn="just" rtl="0">
              <a:spcBef>
                <a:spcPts val="286"/>
              </a:spcBef>
              <a:spcAft>
                <a:spcPts val="0"/>
              </a:spcAft>
              <a:buSzPct val="95000"/>
              <a:buNone/>
            </a:pPr>
            <a:endParaRPr b="1"/>
          </a:p>
          <a:p>
            <a:pPr marL="0" lvl="0" indent="0" algn="just" rtl="0">
              <a:spcBef>
                <a:spcPts val="286"/>
              </a:spcBef>
              <a:spcAft>
                <a:spcPts val="0"/>
              </a:spcAft>
              <a:buSzPct val="95000"/>
              <a:buNone/>
            </a:pPr>
            <a:r>
              <a:rPr lang="en-US" b="1"/>
              <a:t>Colección de datos ordenada por orden de llegada. La única forma de acceso es por medio  de dos elementos distinguidos: FIRST indica cuál es el más antiguo de los elementos de la colección y tiene prioridad para salir, y LAST marca el elemento más reciente que ha llegado a la colección</a:t>
            </a:r>
            <a:endParaRPr b="1"/>
          </a:p>
          <a:p>
            <a:pPr marL="0" lvl="0" indent="0" algn="just" rtl="0">
              <a:spcBef>
                <a:spcPts val="286"/>
              </a:spcBef>
              <a:spcAft>
                <a:spcPts val="0"/>
              </a:spcAft>
              <a:buSzPct val="95000"/>
              <a:buNone/>
            </a:pPr>
            <a:endParaRPr/>
          </a:p>
          <a:p>
            <a:pPr marL="0" lvl="0" indent="0" algn="just" rtl="0">
              <a:spcBef>
                <a:spcPts val="286"/>
              </a:spcBef>
              <a:spcAft>
                <a:spcPts val="0"/>
              </a:spcAft>
              <a:buSzPct val="95000"/>
              <a:buNone/>
            </a:pPr>
            <a:r>
              <a:rPr lang="en-US"/>
              <a:t>Las operaciones que debe ofrecer son:</a:t>
            </a:r>
            <a:endParaRPr/>
          </a:p>
          <a:p>
            <a:pPr marL="274320" lvl="0" indent="-274320" algn="just" rtl="0">
              <a:spcBef>
                <a:spcPts val="286"/>
              </a:spcBef>
              <a:spcAft>
                <a:spcPts val="0"/>
              </a:spcAft>
              <a:buSzPct val="95000"/>
              <a:buChar char="⚫"/>
            </a:pPr>
            <a:r>
              <a:rPr lang="en-US" b="1"/>
              <a:t>queue(element)</a:t>
            </a:r>
            <a:r>
              <a:rPr lang="en-US"/>
              <a:t>: agrega un elemento a la colección conviertiéndolo en el más reciente o sea, se convierte en el nuevo LAST.</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deque()</a:t>
            </a:r>
            <a:r>
              <a:rPr lang="en-US"/>
              <a:t>: quita el elemento más antiguo de la colección (FIRST) y cambia el FIRST. Es una operación destructiva y solo puede usarse si la colección no está vacía.</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peek()</a:t>
            </a:r>
            <a:r>
              <a:rPr lang="en-US"/>
              <a:t>: devuelve el element más antiguo de la colección (FIRST) sin removerlo (sin cambiar el FIRST). No es destructiva. Solo puede usarse si la colección no está vacía.</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isEmpty()</a:t>
            </a:r>
            <a:r>
              <a:rPr lang="en-US"/>
              <a:t>: devuelve true/false según la colección tenga o no elementos.</a:t>
            </a:r>
            <a:endParaRPr/>
          </a:p>
          <a:p>
            <a:pPr marL="274320" lvl="0" indent="-188055" algn="just" rtl="0">
              <a:spcBef>
                <a:spcPts val="286"/>
              </a:spcBef>
              <a:spcAft>
                <a:spcPts val="0"/>
              </a:spcAft>
              <a:buSzPct val="95000"/>
              <a:buNone/>
            </a:pPr>
            <a:endParaRPr/>
          </a:p>
          <a:p>
            <a:pPr marL="274320" lvl="0" indent="-274320" algn="just" rtl="0">
              <a:spcBef>
                <a:spcPts val="286"/>
              </a:spcBef>
              <a:spcAft>
                <a:spcPts val="0"/>
              </a:spcAft>
              <a:buSzPct val="95000"/>
              <a:buChar char="⚫"/>
            </a:pPr>
            <a:r>
              <a:rPr lang="en-US" b="1"/>
              <a:t>size():</a:t>
            </a:r>
            <a:r>
              <a:rPr lang="en-US"/>
              <a:t> (opcional) devuelve la cantidad de elementos de la colección y es ideal para estimar cuánto hay que esperar por ser atendido.</a:t>
            </a:r>
            <a:endParaRPr/>
          </a:p>
          <a:p>
            <a:pPr marL="274320" lvl="0" indent="-188055" algn="l" rtl="0">
              <a:spcBef>
                <a:spcPts val="286"/>
              </a:spcBef>
              <a:spcAft>
                <a:spcPts val="0"/>
              </a:spcAft>
              <a:buSzPct val="95000"/>
              <a:buNone/>
            </a:pPr>
            <a:endParaRPr/>
          </a:p>
        </p:txBody>
      </p:sp>
      <p:sp>
        <p:nvSpPr>
          <p:cNvPr id="206" name="Google Shape;206;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212" name="Google Shape;212;p2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213" name="Google Shape;213;p24"/>
          <p:cNvSpPr/>
          <p:nvPr/>
        </p:nvSpPr>
        <p:spPr>
          <a:xfrm>
            <a:off x="506779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A</a:t>
            </a:r>
            <a:endParaRPr sz="1800">
              <a:solidFill>
                <a:schemeClr val="dk1"/>
              </a:solidFill>
              <a:latin typeface="Palatino Linotype"/>
              <a:ea typeface="Palatino Linotype"/>
              <a:cs typeface="Palatino Linotype"/>
              <a:sym typeface="Palatino Linotype"/>
            </a:endParaRPr>
          </a:p>
        </p:txBody>
      </p:sp>
      <p:sp>
        <p:nvSpPr>
          <p:cNvPr id="214" name="Google Shape;214;p24"/>
          <p:cNvSpPr/>
          <p:nvPr/>
        </p:nvSpPr>
        <p:spPr>
          <a:xfrm>
            <a:off x="615252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B</a:t>
            </a:r>
            <a:endParaRPr sz="1800">
              <a:solidFill>
                <a:schemeClr val="dk1"/>
              </a:solidFill>
              <a:latin typeface="Palatino Linotype"/>
              <a:ea typeface="Palatino Linotype"/>
              <a:cs typeface="Palatino Linotype"/>
              <a:sym typeface="Palatino Linotype"/>
            </a:endParaRPr>
          </a:p>
        </p:txBody>
      </p:sp>
      <p:sp>
        <p:nvSpPr>
          <p:cNvPr id="215" name="Google Shape;215;p24"/>
          <p:cNvSpPr/>
          <p:nvPr/>
        </p:nvSpPr>
        <p:spPr>
          <a:xfrm>
            <a:off x="7237251" y="3745918"/>
            <a:ext cx="940500" cy="457200"/>
          </a:xfrm>
          <a:prstGeom prst="rect">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C</a:t>
            </a:r>
            <a:endParaRPr sz="1800">
              <a:solidFill>
                <a:schemeClr val="dk1"/>
              </a:solidFill>
              <a:latin typeface="Palatino Linotype"/>
              <a:ea typeface="Palatino Linotype"/>
              <a:cs typeface="Palatino Linotype"/>
              <a:sym typeface="Palatino Linotype"/>
            </a:endParaRPr>
          </a:p>
        </p:txBody>
      </p:sp>
      <p:sp>
        <p:nvSpPr>
          <p:cNvPr id="216" name="Google Shape;216;p24"/>
          <p:cNvSpPr txBox="1"/>
          <p:nvPr/>
        </p:nvSpPr>
        <p:spPr>
          <a:xfrm>
            <a:off x="523175" y="22127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myQueue.queue(A)</a:t>
            </a:r>
            <a:endParaRPr>
              <a:latin typeface="Palatino Linotype"/>
              <a:ea typeface="Palatino Linotype"/>
              <a:cs typeface="Palatino Linotype"/>
              <a:sym typeface="Palatino Linotype"/>
            </a:endParaRPr>
          </a:p>
        </p:txBody>
      </p:sp>
      <p:sp>
        <p:nvSpPr>
          <p:cNvPr id="217" name="Google Shape;217;p24"/>
          <p:cNvSpPr txBox="1"/>
          <p:nvPr/>
        </p:nvSpPr>
        <p:spPr>
          <a:xfrm>
            <a:off x="523175" y="32795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myQueue.queue(B)</a:t>
            </a:r>
            <a:endParaRPr>
              <a:latin typeface="Palatino Linotype"/>
              <a:ea typeface="Palatino Linotype"/>
              <a:cs typeface="Palatino Linotype"/>
              <a:sym typeface="Palatino Linotype"/>
            </a:endParaRPr>
          </a:p>
        </p:txBody>
      </p:sp>
      <p:sp>
        <p:nvSpPr>
          <p:cNvPr id="218" name="Google Shape;218;p24"/>
          <p:cNvSpPr txBox="1"/>
          <p:nvPr/>
        </p:nvSpPr>
        <p:spPr>
          <a:xfrm>
            <a:off x="523175" y="42701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myQueue.queue(C)</a:t>
            </a:r>
            <a:endParaRPr>
              <a:latin typeface="Palatino Linotype"/>
              <a:ea typeface="Palatino Linotype"/>
              <a:cs typeface="Palatino Linotype"/>
              <a:sym typeface="Palatino Linotype"/>
            </a:endParaRPr>
          </a:p>
        </p:txBody>
      </p:sp>
      <p:sp>
        <p:nvSpPr>
          <p:cNvPr id="219" name="Google Shape;219;p24"/>
          <p:cNvSpPr txBox="1"/>
          <p:nvPr/>
        </p:nvSpPr>
        <p:spPr>
          <a:xfrm>
            <a:off x="523175" y="5260725"/>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myQueue.dequeue() → A</a:t>
            </a:r>
            <a:endParaRPr>
              <a:latin typeface="Palatino Linotype"/>
              <a:ea typeface="Palatino Linotype"/>
              <a:cs typeface="Palatino Linotype"/>
              <a:sym typeface="Palatino Linotype"/>
            </a:endParaRPr>
          </a:p>
        </p:txBody>
      </p:sp>
      <p:sp>
        <p:nvSpPr>
          <p:cNvPr id="220" name="Google Shape;220;p24"/>
          <p:cNvSpPr txBox="1"/>
          <p:nvPr/>
        </p:nvSpPr>
        <p:spPr>
          <a:xfrm>
            <a:off x="523175" y="6106000"/>
            <a:ext cx="28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Palatino Linotype"/>
                <a:ea typeface="Palatino Linotype"/>
                <a:cs typeface="Palatino Linotype"/>
                <a:sym typeface="Palatino Linotype"/>
              </a:rPr>
              <a:t>myQueue.peek() → B</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10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1000"/>
                                        <p:tgtEl>
                                          <p:spTgt spid="2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4"/>
                                        </p:tgtEl>
                                        <p:attrNameLst>
                                          <p:attrName>style.visibility</p:attrName>
                                        </p:attrNameLst>
                                      </p:cBhvr>
                                      <p:to>
                                        <p:strVal val="visible"/>
                                      </p:to>
                                    </p:set>
                                    <p:animEffect transition="in" filter="fade">
                                      <p:cBhvr>
                                        <p:cTn id="22" dur="1000"/>
                                        <p:tgtEl>
                                          <p:spTgt spid="2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gtEl>
                                        <p:attrNameLst>
                                          <p:attrName>style.visibility</p:attrName>
                                        </p:attrNameLst>
                                      </p:cBhvr>
                                      <p:to>
                                        <p:strVal val="visible"/>
                                      </p:to>
                                    </p:set>
                                    <p:animEffect transition="in" filter="fade">
                                      <p:cBhvr>
                                        <p:cTn id="32" dur="1000"/>
                                        <p:tgtEl>
                                          <p:spTgt spid="2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fade">
                                      <p:cBhvr>
                                        <p:cTn id="37" dur="1000"/>
                                        <p:tgtEl>
                                          <p:spTgt spid="2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213"/>
                                        </p:tgtEl>
                                      </p:cBhvr>
                                    </p:animEffect>
                                    <p:set>
                                      <p:cBhvr>
                                        <p:cTn id="42" dur="1" fill="hold">
                                          <p:stCondLst>
                                            <p:cond delay="1000"/>
                                          </p:stCondLst>
                                        </p:cTn>
                                        <p:tgtEl>
                                          <p:spTgt spid="2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0"/>
                                        </p:tgtEl>
                                        <p:attrNameLst>
                                          <p:attrName>style.visibility</p:attrName>
                                        </p:attrNameLst>
                                      </p:cBhvr>
                                      <p:to>
                                        <p:strVal val="visible"/>
                                      </p:to>
                                    </p:set>
                                    <p:animEffect transition="in" filter="fade">
                                      <p:cBhvr>
                                        <p:cTn id="47"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entury Gothic"/>
              <a:buNone/>
            </a:pPr>
            <a:r>
              <a:rPr lang="en-US"/>
              <a:t>Queue: su implementación</a:t>
            </a:r>
            <a:endParaRPr/>
          </a:p>
        </p:txBody>
      </p:sp>
      <p:sp>
        <p:nvSpPr>
          <p:cNvPr id="226" name="Google Shape;226;p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¿Puede implementarse con una lista simplemente encadenada? ¿ Con un arreglo?</a:t>
            </a:r>
            <a:endParaRPr/>
          </a:p>
        </p:txBody>
      </p:sp>
      <p:sp>
        <p:nvSpPr>
          <p:cNvPr id="227" name="Google Shape;227;p2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Lista</a:t>
            </a:r>
            <a:endParaRPr/>
          </a:p>
        </p:txBody>
      </p:sp>
      <p:sp>
        <p:nvSpPr>
          <p:cNvPr id="233" name="Google Shape;23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457200" lvl="0" indent="-337185" algn="just" rtl="0">
              <a:spcBef>
                <a:spcPts val="0"/>
              </a:spcBef>
              <a:spcAft>
                <a:spcPts val="0"/>
              </a:spcAft>
              <a:buSzPts val="1710"/>
              <a:buChar char="⚫"/>
            </a:pPr>
            <a:r>
              <a:rPr lang="en-US" dirty="0" err="1"/>
              <a:t>Opción</a:t>
            </a:r>
            <a:r>
              <a:rPr lang="en-US" dirty="0"/>
              <a:t> 1: Si la </a:t>
            </a:r>
            <a:r>
              <a:rPr lang="en-US" dirty="0" err="1"/>
              <a:t>estructura</a:t>
            </a:r>
            <a:r>
              <a:rPr lang="en-US" dirty="0"/>
              <a:t> </a:t>
            </a:r>
            <a:r>
              <a:rPr lang="en-US" dirty="0" err="1"/>
              <a:t>subyacente</a:t>
            </a:r>
            <a:r>
              <a:rPr lang="en-US" dirty="0"/>
              <a:t> </a:t>
            </a:r>
            <a:r>
              <a:rPr lang="en-US" dirty="0" err="1"/>
              <a:t>fuera</a:t>
            </a:r>
            <a:r>
              <a:rPr lang="en-US" dirty="0"/>
              <a:t> </a:t>
            </a:r>
            <a:r>
              <a:rPr lang="en-US" dirty="0" err="1"/>
              <a:t>una</a:t>
            </a:r>
            <a:r>
              <a:rPr lang="en-US" dirty="0"/>
              <a:t> </a:t>
            </a:r>
            <a:r>
              <a:rPr lang="en-US" dirty="0" err="1"/>
              <a:t>lista</a:t>
            </a:r>
            <a:r>
              <a:rPr lang="en-US" dirty="0"/>
              <a:t> lineal </a:t>
            </a:r>
            <a:r>
              <a:rPr lang="en-US" dirty="0" err="1"/>
              <a:t>simplemente</a:t>
            </a:r>
            <a:r>
              <a:rPr lang="en-US" dirty="0"/>
              <a:t> </a:t>
            </a:r>
            <a:r>
              <a:rPr lang="en-US" dirty="0" err="1"/>
              <a:t>encadenada</a:t>
            </a:r>
            <a:r>
              <a:rPr lang="en-US" dirty="0"/>
              <a:t>, ¿</a:t>
            </a:r>
            <a:r>
              <a:rPr lang="en-US" dirty="0" err="1"/>
              <a:t>Dónde</a:t>
            </a:r>
            <a:r>
              <a:rPr lang="en-US" dirty="0"/>
              <a:t> </a:t>
            </a:r>
            <a:r>
              <a:rPr lang="en-US" dirty="0" err="1"/>
              <a:t>conviene</a:t>
            </a:r>
            <a:r>
              <a:rPr lang="en-US" dirty="0"/>
              <a:t> </a:t>
            </a:r>
            <a:r>
              <a:rPr lang="en-US" dirty="0" err="1"/>
              <a:t>hacer</a:t>
            </a:r>
            <a:r>
              <a:rPr lang="en-US" dirty="0"/>
              <a:t> que se </a:t>
            </a:r>
            <a:r>
              <a:rPr lang="en-US" dirty="0" err="1"/>
              <a:t>encuentre</a:t>
            </a:r>
            <a:r>
              <a:rPr lang="en-US" dirty="0"/>
              <a:t> el First y el Last para que las </a:t>
            </a:r>
            <a:r>
              <a:rPr lang="en-US" dirty="0" err="1"/>
              <a:t>operaciones</a:t>
            </a:r>
            <a:r>
              <a:rPr lang="en-US" dirty="0"/>
              <a:t> </a:t>
            </a:r>
            <a:r>
              <a:rPr lang="en-US" dirty="0" err="1"/>
              <a:t>encolar</a:t>
            </a:r>
            <a:r>
              <a:rPr lang="en-US" dirty="0"/>
              <a:t> y </a:t>
            </a:r>
            <a:r>
              <a:rPr lang="en-US" dirty="0" err="1"/>
              <a:t>desencolar</a:t>
            </a:r>
            <a:r>
              <a:rPr lang="en-US" dirty="0"/>
              <a:t> </a:t>
            </a:r>
            <a:r>
              <a:rPr lang="en-US" dirty="0" err="1"/>
              <a:t>sean</a:t>
            </a:r>
            <a:r>
              <a:rPr lang="en-US" dirty="0"/>
              <a:t> O(1)?</a:t>
            </a:r>
            <a:endParaRPr dirty="0"/>
          </a:p>
          <a:p>
            <a:pPr marL="457200" lvl="0" indent="-337185" algn="just" rtl="0">
              <a:spcBef>
                <a:spcPts val="0"/>
              </a:spcBef>
              <a:spcAft>
                <a:spcPts val="0"/>
              </a:spcAft>
              <a:buSzPts val="1710"/>
              <a:buChar char="⚫"/>
            </a:pPr>
            <a:r>
              <a:rPr lang="en-US" dirty="0"/>
              <a:t>1-A)</a:t>
            </a:r>
            <a:endParaRPr dirty="0"/>
          </a:p>
          <a:p>
            <a:pPr marL="0" lvl="0" indent="0" algn="just" rtl="0">
              <a:spcBef>
                <a:spcPts val="520"/>
              </a:spcBef>
              <a:spcAft>
                <a:spcPts val="0"/>
              </a:spcAft>
              <a:buNone/>
            </a:pPr>
            <a:endParaRPr dirty="0"/>
          </a:p>
          <a:p>
            <a:pPr marL="0" lvl="0" indent="0" algn="just" rtl="0">
              <a:spcBef>
                <a:spcPts val="520"/>
              </a:spcBef>
              <a:spcAft>
                <a:spcPts val="0"/>
              </a:spcAft>
              <a:buNone/>
            </a:pPr>
            <a:endParaRPr dirty="0"/>
          </a:p>
          <a:p>
            <a:pPr marL="457200" lvl="0" indent="-337185" algn="just" rtl="0">
              <a:spcBef>
                <a:spcPts val="520"/>
              </a:spcBef>
              <a:spcAft>
                <a:spcPts val="0"/>
              </a:spcAft>
              <a:buSzPts val="1710"/>
              <a:buChar char="⚫"/>
            </a:pPr>
            <a:r>
              <a:rPr lang="en-US" dirty="0"/>
              <a:t>1-B)</a:t>
            </a:r>
            <a:endParaRPr dirty="0"/>
          </a:p>
          <a:p>
            <a:pPr marL="0" lvl="0" indent="0" algn="just" rtl="0">
              <a:spcBef>
                <a:spcPts val="520"/>
              </a:spcBef>
              <a:spcAft>
                <a:spcPts val="0"/>
              </a:spcAft>
              <a:buNone/>
            </a:pPr>
            <a:endParaRPr dirty="0"/>
          </a:p>
        </p:txBody>
      </p:sp>
      <p:sp>
        <p:nvSpPr>
          <p:cNvPr id="234" name="Google Shape;234;p2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235" name="Google Shape;235;p26"/>
          <p:cNvSpPr/>
          <p:nvPr/>
        </p:nvSpPr>
        <p:spPr>
          <a:xfrm>
            <a:off x="153356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6" name="Google Shape;236;p26"/>
          <p:cNvSpPr/>
          <p:nvPr/>
        </p:nvSpPr>
        <p:spPr>
          <a:xfrm>
            <a:off x="324044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7" name="Google Shape;237;p26"/>
          <p:cNvSpPr/>
          <p:nvPr/>
        </p:nvSpPr>
        <p:spPr>
          <a:xfrm>
            <a:off x="494732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8" name="Google Shape;238;p26"/>
          <p:cNvSpPr/>
          <p:nvPr/>
        </p:nvSpPr>
        <p:spPr>
          <a:xfrm>
            <a:off x="6654206" y="4310743"/>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39" name="Google Shape;239;p26"/>
          <p:cNvSpPr/>
          <p:nvPr/>
        </p:nvSpPr>
        <p:spPr>
          <a:xfrm>
            <a:off x="148307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0" name="Google Shape;240;p26"/>
          <p:cNvSpPr/>
          <p:nvPr/>
        </p:nvSpPr>
        <p:spPr>
          <a:xfrm>
            <a:off x="318995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1" name="Google Shape;241;p26"/>
          <p:cNvSpPr/>
          <p:nvPr/>
        </p:nvSpPr>
        <p:spPr>
          <a:xfrm>
            <a:off x="489683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42" name="Google Shape;242;p26"/>
          <p:cNvSpPr/>
          <p:nvPr/>
        </p:nvSpPr>
        <p:spPr>
          <a:xfrm>
            <a:off x="6603715" y="5769429"/>
            <a:ext cx="940525" cy="4572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43" name="Google Shape;243;p26"/>
          <p:cNvCxnSpPr>
            <a:endCxn id="236" idx="1"/>
          </p:cNvCxnSpPr>
          <p:nvPr/>
        </p:nvCxnSpPr>
        <p:spPr>
          <a:xfrm>
            <a:off x="2473946" y="4539343"/>
            <a:ext cx="7665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4" name="Google Shape;244;p26"/>
          <p:cNvCxnSpPr/>
          <p:nvPr/>
        </p:nvCxnSpPr>
        <p:spPr>
          <a:xfrm>
            <a:off x="4180971" y="4515395"/>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5" name="Google Shape;245;p26"/>
          <p:cNvCxnSpPr/>
          <p:nvPr/>
        </p:nvCxnSpPr>
        <p:spPr>
          <a:xfrm>
            <a:off x="5887851" y="4574177"/>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6" name="Google Shape;246;p26"/>
          <p:cNvCxnSpPr/>
          <p:nvPr/>
        </p:nvCxnSpPr>
        <p:spPr>
          <a:xfrm>
            <a:off x="2423600"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7" name="Google Shape;247;p26"/>
          <p:cNvCxnSpPr/>
          <p:nvPr/>
        </p:nvCxnSpPr>
        <p:spPr>
          <a:xfrm>
            <a:off x="4130479"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8" name="Google Shape;248;p26"/>
          <p:cNvCxnSpPr/>
          <p:nvPr/>
        </p:nvCxnSpPr>
        <p:spPr>
          <a:xfrm>
            <a:off x="5837359" y="5998029"/>
            <a:ext cx="76635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49" name="Google Shape;249;p26"/>
          <p:cNvCxnSpPr/>
          <p:nvPr/>
        </p:nvCxnSpPr>
        <p:spPr>
          <a:xfrm>
            <a:off x="984926" y="4127863"/>
            <a:ext cx="548640" cy="387532"/>
          </a:xfrm>
          <a:prstGeom prst="straightConnector1">
            <a:avLst/>
          </a:prstGeom>
          <a:noFill/>
          <a:ln w="9525" cap="flat" cmpd="sng">
            <a:solidFill>
              <a:schemeClr val="accent1"/>
            </a:solidFill>
            <a:prstDash val="solid"/>
            <a:miter lim="800000"/>
            <a:headEnd type="none" w="sm" len="sm"/>
            <a:tailEnd type="triangle" w="med" len="med"/>
          </a:ln>
        </p:spPr>
      </p:cxnSp>
      <p:cxnSp>
        <p:nvCxnSpPr>
          <p:cNvPr id="250" name="Google Shape;250;p26"/>
          <p:cNvCxnSpPr>
            <a:endCxn id="238" idx="3"/>
          </p:cNvCxnSpPr>
          <p:nvPr/>
        </p:nvCxnSpPr>
        <p:spPr>
          <a:xfrm flipH="1">
            <a:off x="7594731" y="4083643"/>
            <a:ext cx="339600" cy="455700"/>
          </a:xfrm>
          <a:prstGeom prst="straightConnector1">
            <a:avLst/>
          </a:prstGeom>
          <a:noFill/>
          <a:ln w="9525" cap="flat" cmpd="sng">
            <a:solidFill>
              <a:schemeClr val="accent1"/>
            </a:solidFill>
            <a:prstDash val="solid"/>
            <a:miter lim="800000"/>
            <a:headEnd type="none" w="sm" len="sm"/>
            <a:tailEnd type="triangle" w="med" len="med"/>
          </a:ln>
        </p:spPr>
      </p:cxnSp>
      <p:sp>
        <p:nvSpPr>
          <p:cNvPr id="251" name="Google Shape;251;p26"/>
          <p:cNvSpPr txBox="1"/>
          <p:nvPr/>
        </p:nvSpPr>
        <p:spPr>
          <a:xfrm>
            <a:off x="507691" y="4055738"/>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
        <p:nvSpPr>
          <p:cNvPr id="252" name="Google Shape;252;p26"/>
          <p:cNvSpPr txBox="1"/>
          <p:nvPr/>
        </p:nvSpPr>
        <p:spPr>
          <a:xfrm>
            <a:off x="7903591" y="4057915"/>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53" name="Google Shape;253;p26"/>
          <p:cNvCxnSpPr/>
          <p:nvPr/>
        </p:nvCxnSpPr>
        <p:spPr>
          <a:xfrm>
            <a:off x="934435" y="5589006"/>
            <a:ext cx="548640" cy="387532"/>
          </a:xfrm>
          <a:prstGeom prst="straightConnector1">
            <a:avLst/>
          </a:prstGeom>
          <a:noFill/>
          <a:ln w="9525" cap="flat" cmpd="sng">
            <a:solidFill>
              <a:schemeClr val="accent1"/>
            </a:solidFill>
            <a:prstDash val="solid"/>
            <a:miter lim="800000"/>
            <a:headEnd type="none" w="sm" len="sm"/>
            <a:tailEnd type="triangle" w="med" len="med"/>
          </a:ln>
        </p:spPr>
      </p:cxnSp>
      <p:sp>
        <p:nvSpPr>
          <p:cNvPr id="254" name="Google Shape;254;p26"/>
          <p:cNvSpPr txBox="1"/>
          <p:nvPr/>
        </p:nvSpPr>
        <p:spPr>
          <a:xfrm>
            <a:off x="457200" y="5516881"/>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55" name="Google Shape;255;p26"/>
          <p:cNvCxnSpPr/>
          <p:nvPr/>
        </p:nvCxnSpPr>
        <p:spPr>
          <a:xfrm flipH="1">
            <a:off x="7564274" y="5542353"/>
            <a:ext cx="339635" cy="455676"/>
          </a:xfrm>
          <a:prstGeom prst="straightConnector1">
            <a:avLst/>
          </a:prstGeom>
          <a:noFill/>
          <a:ln w="9525" cap="flat" cmpd="sng">
            <a:solidFill>
              <a:schemeClr val="accent1"/>
            </a:solidFill>
            <a:prstDash val="solid"/>
            <a:miter lim="800000"/>
            <a:headEnd type="none" w="sm" len="sm"/>
            <a:tailEnd type="triangle" w="med" len="med"/>
          </a:ln>
        </p:spPr>
      </p:cxnSp>
      <p:sp>
        <p:nvSpPr>
          <p:cNvPr id="256" name="Google Shape;256;p26"/>
          <p:cNvSpPr txBox="1"/>
          <p:nvPr/>
        </p:nvSpPr>
        <p:spPr>
          <a:xfrm>
            <a:off x="7873134" y="5516601"/>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Lista</a:t>
            </a:r>
            <a:endParaRPr/>
          </a:p>
        </p:txBody>
      </p:sp>
      <p:sp>
        <p:nvSpPr>
          <p:cNvPr id="262" name="Google Shape;262;p27"/>
          <p:cNvSpPr txBox="1">
            <a:spLocks noGrp="1"/>
          </p:cNvSpPr>
          <p:nvPr>
            <p:ph type="body" idx="1"/>
          </p:nvPr>
        </p:nvSpPr>
        <p:spPr>
          <a:xfrm>
            <a:off x="457200" y="1935479"/>
            <a:ext cx="8229600" cy="7512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¿Tenemos el problema de navegación?</a:t>
            </a:r>
            <a:endParaRPr/>
          </a:p>
        </p:txBody>
      </p:sp>
      <p:sp>
        <p:nvSpPr>
          <p:cNvPr id="263" name="Google Shape;263;p2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264" name="Google Shape;264;p27"/>
          <p:cNvSpPr txBox="1"/>
          <p:nvPr/>
        </p:nvSpPr>
        <p:spPr>
          <a:xfrm>
            <a:off x="494900" y="3026000"/>
            <a:ext cx="8191800" cy="1385400"/>
          </a:xfrm>
          <a:prstGeom prst="rect">
            <a:avLst/>
          </a:prstGeom>
          <a:noFill/>
          <a:ln>
            <a:noFill/>
          </a:ln>
        </p:spPr>
        <p:txBody>
          <a:bodyPr spcFirstLastPara="1" wrap="square" lIns="91425" tIns="91425" rIns="91425" bIns="91425" anchor="t" anchorCtr="0">
            <a:spAutoFit/>
          </a:bodyPr>
          <a:lstStyle/>
          <a:p>
            <a:pPr marL="0" lvl="0" indent="0" algn="just"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No. Los elementos en la lista solo se acceden por el FIRST o LAST. Es solo cuestión de “apuntarlos“ convenientemente. Ojo!</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Arreglo</a:t>
            </a:r>
            <a:endParaRPr/>
          </a:p>
        </p:txBody>
      </p:sp>
      <p:sp>
        <p:nvSpPr>
          <p:cNvPr id="270" name="Google Shape;270;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457200" lvl="0" indent="-337185" algn="just" rtl="0">
              <a:spcBef>
                <a:spcPts val="0"/>
              </a:spcBef>
              <a:spcAft>
                <a:spcPts val="0"/>
              </a:spcAft>
              <a:buSzPts val="1710"/>
              <a:buChar char="⚫"/>
            </a:pPr>
            <a:r>
              <a:rPr lang="en-US" dirty="0" err="1"/>
              <a:t>Opción</a:t>
            </a:r>
            <a:r>
              <a:rPr lang="en-US" dirty="0"/>
              <a:t> 2: Si la </a:t>
            </a:r>
            <a:r>
              <a:rPr lang="en-US" dirty="0" err="1"/>
              <a:t>estructura</a:t>
            </a:r>
            <a:r>
              <a:rPr lang="en-US" dirty="0"/>
              <a:t> </a:t>
            </a:r>
            <a:r>
              <a:rPr lang="en-US" dirty="0" err="1"/>
              <a:t>subyacente</a:t>
            </a:r>
            <a:r>
              <a:rPr lang="en-US" dirty="0"/>
              <a:t> </a:t>
            </a:r>
            <a:r>
              <a:rPr lang="en-US" dirty="0" err="1"/>
              <a:t>fuera</a:t>
            </a:r>
            <a:r>
              <a:rPr lang="en-US" dirty="0"/>
              <a:t> </a:t>
            </a:r>
            <a:r>
              <a:rPr lang="en-US" dirty="0" err="1"/>
              <a:t>una</a:t>
            </a:r>
            <a:r>
              <a:rPr lang="en-US" dirty="0"/>
              <a:t> </a:t>
            </a:r>
            <a:r>
              <a:rPr lang="en-US" dirty="0" err="1"/>
              <a:t>Arreglo</a:t>
            </a:r>
            <a:r>
              <a:rPr lang="en-US" dirty="0"/>
              <a:t>, ¿</a:t>
            </a:r>
            <a:r>
              <a:rPr lang="en-US" dirty="0" err="1"/>
              <a:t>Dónde</a:t>
            </a:r>
            <a:r>
              <a:rPr lang="en-US" dirty="0"/>
              <a:t> </a:t>
            </a:r>
            <a:r>
              <a:rPr lang="en-US" dirty="0" err="1"/>
              <a:t>conviene</a:t>
            </a:r>
            <a:r>
              <a:rPr lang="en-US" dirty="0"/>
              <a:t> </a:t>
            </a:r>
            <a:r>
              <a:rPr lang="en-US" dirty="0" err="1"/>
              <a:t>hacer</a:t>
            </a:r>
            <a:r>
              <a:rPr lang="en-US" dirty="0"/>
              <a:t> que se </a:t>
            </a:r>
            <a:r>
              <a:rPr lang="en-US" dirty="0" err="1"/>
              <a:t>encuentre</a:t>
            </a:r>
            <a:r>
              <a:rPr lang="en-US" dirty="0"/>
              <a:t> el First y el Last para que las </a:t>
            </a:r>
            <a:r>
              <a:rPr lang="en-US" dirty="0" err="1"/>
              <a:t>operaciones</a:t>
            </a:r>
            <a:r>
              <a:rPr lang="en-US" dirty="0"/>
              <a:t> </a:t>
            </a:r>
            <a:r>
              <a:rPr lang="en-US" dirty="0" err="1"/>
              <a:t>encolar</a:t>
            </a:r>
            <a:r>
              <a:rPr lang="en-US" dirty="0"/>
              <a:t> y </a:t>
            </a:r>
            <a:r>
              <a:rPr lang="en-US" dirty="0" err="1"/>
              <a:t>desencolar</a:t>
            </a:r>
            <a:r>
              <a:rPr lang="en-US" dirty="0"/>
              <a:t> </a:t>
            </a:r>
            <a:r>
              <a:rPr lang="en-US" dirty="0" err="1"/>
              <a:t>sean</a:t>
            </a:r>
            <a:r>
              <a:rPr lang="en-US" dirty="0"/>
              <a:t> O(1)? ¿</a:t>
            </a:r>
            <a:r>
              <a:rPr lang="en-US" dirty="0" err="1"/>
              <a:t>Observan</a:t>
            </a:r>
            <a:r>
              <a:rPr lang="en-US" dirty="0"/>
              <a:t> </a:t>
            </a:r>
            <a:r>
              <a:rPr lang="en-US" dirty="0" err="1"/>
              <a:t>algún</a:t>
            </a:r>
            <a:r>
              <a:rPr lang="en-US" dirty="0"/>
              <a:t> </a:t>
            </a:r>
            <a:r>
              <a:rPr lang="en-US" dirty="0" err="1"/>
              <a:t>problema</a:t>
            </a:r>
            <a:r>
              <a:rPr lang="en-US" dirty="0"/>
              <a:t>?</a:t>
            </a:r>
            <a:endParaRPr dirty="0"/>
          </a:p>
          <a:p>
            <a:pPr marL="274320" lvl="0" indent="-117475" algn="just" rtl="0">
              <a:spcBef>
                <a:spcPts val="520"/>
              </a:spcBef>
              <a:spcAft>
                <a:spcPts val="0"/>
              </a:spcAft>
              <a:buSzPts val="2470"/>
              <a:buNone/>
            </a:pPr>
            <a:endParaRPr dirty="0"/>
          </a:p>
          <a:p>
            <a:pPr marL="274320" lvl="0" indent="-117475" algn="just" rtl="0">
              <a:spcBef>
                <a:spcPts val="520"/>
              </a:spcBef>
              <a:spcAft>
                <a:spcPts val="0"/>
              </a:spcAft>
              <a:buSzPts val="2470"/>
              <a:buNone/>
            </a:pPr>
            <a:endParaRPr dirty="0"/>
          </a:p>
          <a:p>
            <a:pPr marL="274320" lvl="0" indent="-117475" algn="just" rtl="0">
              <a:spcBef>
                <a:spcPts val="520"/>
              </a:spcBef>
              <a:spcAft>
                <a:spcPts val="0"/>
              </a:spcAft>
              <a:buSzPts val="2470"/>
              <a:buNone/>
            </a:pPr>
            <a:endParaRPr dirty="0"/>
          </a:p>
          <a:p>
            <a:pPr marL="457200" lvl="0" indent="-337185" algn="just" rtl="0">
              <a:spcBef>
                <a:spcPts val="520"/>
              </a:spcBef>
              <a:spcAft>
                <a:spcPts val="0"/>
              </a:spcAft>
              <a:buSzPts val="1710"/>
              <a:buChar char="⚫"/>
            </a:pPr>
            <a:r>
              <a:rPr lang="en-US" dirty="0"/>
              <a:t>O </a:t>
            </a:r>
            <a:r>
              <a:rPr lang="en-US" dirty="0" err="1"/>
              <a:t>bien</a:t>
            </a:r>
            <a:endParaRPr dirty="0"/>
          </a:p>
          <a:p>
            <a:pPr marL="274320" lvl="0" indent="-117475" algn="l" rtl="0">
              <a:spcBef>
                <a:spcPts val="520"/>
              </a:spcBef>
              <a:spcAft>
                <a:spcPts val="0"/>
              </a:spcAft>
              <a:buSzPts val="2470"/>
              <a:buNone/>
            </a:pPr>
            <a:endParaRPr dirty="0"/>
          </a:p>
          <a:p>
            <a:pPr marL="274320" lvl="0" indent="-117475" algn="l" rtl="0">
              <a:spcBef>
                <a:spcPts val="520"/>
              </a:spcBef>
              <a:spcAft>
                <a:spcPts val="0"/>
              </a:spcAft>
              <a:buSzPts val="2470"/>
              <a:buNone/>
            </a:pPr>
            <a:endParaRPr dirty="0"/>
          </a:p>
        </p:txBody>
      </p:sp>
      <p:sp>
        <p:nvSpPr>
          <p:cNvPr id="271" name="Google Shape;271;p2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16</a:t>
            </a:fld>
            <a:endParaRPr/>
          </a:p>
        </p:txBody>
      </p:sp>
      <p:graphicFrame>
        <p:nvGraphicFramePr>
          <p:cNvPr id="272" name="Google Shape;272;p28"/>
          <p:cNvGraphicFramePr/>
          <p:nvPr/>
        </p:nvGraphicFramePr>
        <p:xfrm>
          <a:off x="1654629" y="3759200"/>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u="none" strike="noStrike" cap="none"/>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273" name="Google Shape;273;p28"/>
          <p:cNvCxnSpPr/>
          <p:nvPr/>
        </p:nvCxnSpPr>
        <p:spPr>
          <a:xfrm rot="10800000" flipH="1">
            <a:off x="984926" y="3944563"/>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274" name="Google Shape;274;p28"/>
          <p:cNvSpPr txBox="1"/>
          <p:nvPr/>
        </p:nvSpPr>
        <p:spPr>
          <a:xfrm>
            <a:off x="507691" y="4055738"/>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275" name="Google Shape;275;p28"/>
          <p:cNvCxnSpPr/>
          <p:nvPr/>
        </p:nvCxnSpPr>
        <p:spPr>
          <a:xfrm rot="10800000">
            <a:off x="6347890" y="4127863"/>
            <a:ext cx="765451" cy="428200"/>
          </a:xfrm>
          <a:prstGeom prst="straightConnector1">
            <a:avLst/>
          </a:prstGeom>
          <a:noFill/>
          <a:ln w="9525" cap="flat" cmpd="sng">
            <a:solidFill>
              <a:schemeClr val="accent1"/>
            </a:solidFill>
            <a:prstDash val="solid"/>
            <a:miter lim="800000"/>
            <a:headEnd type="none" w="sm" len="sm"/>
            <a:tailEnd type="triangle" w="med" len="med"/>
          </a:ln>
        </p:spPr>
      </p:cxnSp>
      <p:sp>
        <p:nvSpPr>
          <p:cNvPr id="276" name="Google Shape;276;p28"/>
          <p:cNvSpPr txBox="1"/>
          <p:nvPr/>
        </p:nvSpPr>
        <p:spPr>
          <a:xfrm>
            <a:off x="6761095" y="4588965"/>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277" name="Google Shape;277;p28"/>
          <p:cNvGraphicFramePr/>
          <p:nvPr/>
        </p:nvGraphicFramePr>
        <p:xfrm>
          <a:off x="1807029" y="5596709"/>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278" name="Google Shape;278;p28"/>
          <p:cNvCxnSpPr/>
          <p:nvPr/>
        </p:nvCxnSpPr>
        <p:spPr>
          <a:xfrm rot="10800000" flipH="1">
            <a:off x="1137326" y="57820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279" name="Google Shape;279;p28"/>
          <p:cNvSpPr txBox="1"/>
          <p:nvPr/>
        </p:nvSpPr>
        <p:spPr>
          <a:xfrm>
            <a:off x="660091" y="5893247"/>
            <a:ext cx="614271"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cxnSp>
        <p:nvCxnSpPr>
          <p:cNvPr id="280" name="Google Shape;280;p28"/>
          <p:cNvCxnSpPr/>
          <p:nvPr/>
        </p:nvCxnSpPr>
        <p:spPr>
          <a:xfrm rot="10800000">
            <a:off x="6536686" y="5928152"/>
            <a:ext cx="765451" cy="428200"/>
          </a:xfrm>
          <a:prstGeom prst="straightConnector1">
            <a:avLst/>
          </a:prstGeom>
          <a:noFill/>
          <a:ln w="9525" cap="flat" cmpd="sng">
            <a:solidFill>
              <a:schemeClr val="accent1"/>
            </a:solidFill>
            <a:prstDash val="solid"/>
            <a:miter lim="800000"/>
            <a:headEnd type="none" w="sm" len="sm"/>
            <a:tailEnd type="triangle" w="med" len="med"/>
          </a:ln>
        </p:spPr>
      </p:cxnSp>
      <p:sp>
        <p:nvSpPr>
          <p:cNvPr id="281" name="Google Shape;281;p28"/>
          <p:cNvSpPr txBox="1"/>
          <p:nvPr/>
        </p:nvSpPr>
        <p:spPr>
          <a:xfrm>
            <a:off x="7254927" y="6254987"/>
            <a:ext cx="644728"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Arreglo</a:t>
            </a:r>
            <a:endParaRPr/>
          </a:p>
        </p:txBody>
      </p:sp>
      <p:sp>
        <p:nvSpPr>
          <p:cNvPr id="287" name="Google Shape;287;p29"/>
          <p:cNvSpPr txBox="1">
            <a:spLocks noGrp="1"/>
          </p:cNvSpPr>
          <p:nvPr>
            <p:ph type="body" idx="1"/>
          </p:nvPr>
        </p:nvSpPr>
        <p:spPr>
          <a:xfrm>
            <a:off x="457200" y="1935479"/>
            <a:ext cx="8229600" cy="864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¿Tenemos el problema de “movimiento de datos”?</a:t>
            </a:r>
            <a:endParaRPr/>
          </a:p>
        </p:txBody>
      </p:sp>
      <p:sp>
        <p:nvSpPr>
          <p:cNvPr id="288" name="Google Shape;288;p2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89" name="Google Shape;289;p29"/>
          <p:cNvSpPr txBox="1"/>
          <p:nvPr/>
        </p:nvSpPr>
        <p:spPr>
          <a:xfrm>
            <a:off x="466625" y="2842175"/>
            <a:ext cx="8229600" cy="3427200"/>
          </a:xfrm>
          <a:prstGeom prst="rect">
            <a:avLst/>
          </a:prstGeom>
          <a:noFill/>
          <a:ln>
            <a:noFill/>
          </a:ln>
        </p:spPr>
        <p:txBody>
          <a:bodyPr spcFirstLastPara="1" wrap="square" lIns="91425" tIns="91425" rIns="91425" bIns="91425" anchor="b" anchorCtr="0">
            <a:spAutoFit/>
          </a:bodyPr>
          <a:lstStyle/>
          <a:p>
            <a:pPr marL="0" lvl="0" indent="0" algn="l" rtl="0">
              <a:spcBef>
                <a:spcPts val="520"/>
              </a:spcBef>
              <a:spcAft>
                <a:spcPts val="0"/>
              </a:spcAft>
              <a:buNone/>
            </a:pPr>
            <a:r>
              <a:rPr lang="en-US" sz="2500">
                <a:solidFill>
                  <a:schemeClr val="dk1"/>
                </a:solidFill>
                <a:latin typeface="Palatino Linotype"/>
                <a:ea typeface="Palatino Linotype"/>
                <a:cs typeface="Palatino Linotype"/>
                <a:sym typeface="Palatino Linotype"/>
              </a:rPr>
              <a:t>En un arreglo es un problema tener espacio  libre y no usarlo.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None/>
            </a:pPr>
            <a:r>
              <a:rPr lang="en-US" sz="2500">
                <a:solidFill>
                  <a:schemeClr val="dk1"/>
                </a:solidFill>
                <a:latin typeface="Palatino Linotype"/>
                <a:ea typeface="Palatino Linotype"/>
                <a:cs typeface="Palatino Linotype"/>
                <a:sym typeface="Palatino Linotype"/>
              </a:rPr>
              <a:t>Si se le acaba espacio, hay que realocar (se vuelve O(N)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500">
                <a:solidFill>
                  <a:schemeClr val="dk1"/>
                </a:solidFill>
                <a:latin typeface="Palatino Linotype"/>
                <a:ea typeface="Palatino Linotype"/>
                <a:cs typeface="Palatino Linotype"/>
                <a:sym typeface="Palatino Linotype"/>
              </a:rPr>
              <a:t>Eso ocurre en </a:t>
            </a:r>
            <a:r>
              <a:rPr lang="en-US" sz="2500">
                <a:solidFill>
                  <a:srgbClr val="FF0000"/>
                </a:solidFill>
                <a:latin typeface="Palatino Linotype"/>
                <a:ea typeface="Palatino Linotype"/>
                <a:cs typeface="Palatino Linotype"/>
                <a:sym typeface="Palatino Linotype"/>
              </a:rPr>
              <a:t>unbounded Queue</a:t>
            </a:r>
            <a:r>
              <a:rPr lang="en-US" sz="2500">
                <a:solidFill>
                  <a:schemeClr val="dk1"/>
                </a:solidFill>
                <a:latin typeface="Palatino Linotype"/>
                <a:ea typeface="Palatino Linotype"/>
                <a:cs typeface="Palatino Linotype"/>
                <a:sym typeface="Palatino Linotype"/>
              </a:rPr>
              <a:t>. </a:t>
            </a:r>
            <a:endParaRPr sz="25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500">
                <a:solidFill>
                  <a:schemeClr val="dk1"/>
                </a:solidFill>
                <a:latin typeface="Palatino Linotype"/>
                <a:ea typeface="Palatino Linotype"/>
                <a:cs typeface="Palatino Linotype"/>
                <a:sym typeface="Palatino Linotype"/>
              </a:rPr>
              <a:t>No ocurre en</a:t>
            </a:r>
            <a:r>
              <a:rPr lang="en-US" sz="2500">
                <a:solidFill>
                  <a:schemeClr val="accent1"/>
                </a:solidFill>
                <a:latin typeface="Palatino Linotype"/>
                <a:ea typeface="Palatino Linotype"/>
                <a:cs typeface="Palatino Linotype"/>
                <a:sym typeface="Palatino Linotype"/>
              </a:rPr>
              <a:t> bounded Queue</a:t>
            </a:r>
            <a:r>
              <a:rPr lang="en-US" sz="2500">
                <a:solidFill>
                  <a:schemeClr val="dk1"/>
                </a:solidFill>
                <a:latin typeface="Palatino Linotype"/>
                <a:ea typeface="Palatino Linotype"/>
                <a:cs typeface="Palatino Linotype"/>
                <a:sym typeface="Palatino Linotype"/>
              </a:rPr>
              <a:t>.</a:t>
            </a:r>
            <a:endParaRPr sz="2500">
              <a:solidFill>
                <a:schemeClr val="dk1"/>
              </a:solidFill>
              <a:latin typeface="Palatino Linotype"/>
              <a:ea typeface="Palatino Linotype"/>
              <a:cs typeface="Palatino Linotype"/>
              <a:sym typeface="Palatino Linotype"/>
            </a:endParaRPr>
          </a:p>
          <a:p>
            <a:pPr marL="0" lvl="0" indent="0" algn="l" rtl="0">
              <a:spcBef>
                <a:spcPts val="0"/>
              </a:spcBef>
              <a:spcAft>
                <a:spcPts val="0"/>
              </a:spcAft>
              <a:buNone/>
            </a:pP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animEffect transition="in" filter="fade">
                                      <p:cBhvr>
                                        <p:cTn id="7" dur="1000"/>
                                        <p:tgtEl>
                                          <p:spTgt spid="2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xEl>
                                              <p:pRg st="1" end="1"/>
                                            </p:txEl>
                                          </p:spTgt>
                                        </p:tgtEl>
                                        <p:attrNameLst>
                                          <p:attrName>style.visibility</p:attrName>
                                        </p:attrNameLst>
                                      </p:cBhvr>
                                      <p:to>
                                        <p:strVal val="visible"/>
                                      </p:to>
                                    </p:set>
                                    <p:animEffect transition="in" filter="fade">
                                      <p:cBhvr>
                                        <p:cTn id="12" dur="1000"/>
                                        <p:tgtEl>
                                          <p:spTgt spid="2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9">
                                            <p:txEl>
                                              <p:pRg st="2" end="2"/>
                                            </p:txEl>
                                          </p:spTgt>
                                        </p:tgtEl>
                                        <p:attrNameLst>
                                          <p:attrName>style.visibility</p:attrName>
                                        </p:attrNameLst>
                                      </p:cBhvr>
                                      <p:to>
                                        <p:strVal val="visible"/>
                                      </p:to>
                                    </p:set>
                                    <p:animEffect transition="in" filter="fade">
                                      <p:cBhvr>
                                        <p:cTn id="17" dur="1000"/>
                                        <p:tgtEl>
                                          <p:spTgt spid="2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
                                            <p:txEl>
                                              <p:pRg st="3" end="3"/>
                                            </p:txEl>
                                          </p:spTgt>
                                        </p:tgtEl>
                                        <p:attrNameLst>
                                          <p:attrName>style.visibility</p:attrName>
                                        </p:attrNameLst>
                                      </p:cBhvr>
                                      <p:to>
                                        <p:strVal val="visible"/>
                                      </p:to>
                                    </p:set>
                                    <p:animEffect transition="in" filter="fade">
                                      <p:cBhvr>
                                        <p:cTn id="22" dur="1000"/>
                                        <p:tgtEl>
                                          <p:spTgt spid="2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9">
                                            <p:txEl>
                                              <p:pRg st="4" end="4"/>
                                            </p:txEl>
                                          </p:spTgt>
                                        </p:tgtEl>
                                        <p:attrNameLst>
                                          <p:attrName>style.visibility</p:attrName>
                                        </p:attrNameLst>
                                      </p:cBhvr>
                                      <p:to>
                                        <p:strVal val="visible"/>
                                      </p:to>
                                    </p:set>
                                    <p:animEffect transition="in" filter="fade">
                                      <p:cBhvr>
                                        <p:cTn id="27" dur="1000"/>
                                        <p:tgtEl>
                                          <p:spTgt spid="2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xEl>
                                              <p:pRg st="5" end="5"/>
                                            </p:txEl>
                                          </p:spTgt>
                                        </p:tgtEl>
                                        <p:attrNameLst>
                                          <p:attrName>style.visibility</p:attrName>
                                        </p:attrNameLst>
                                      </p:cBhvr>
                                      <p:to>
                                        <p:strVal val="visible"/>
                                      </p:to>
                                    </p:set>
                                    <p:animEffect transition="in" filter="fade">
                                      <p:cBhvr>
                                        <p:cTn id="32" dur="1000"/>
                                        <p:tgtEl>
                                          <p:spTgt spid="2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9">
                                            <p:txEl>
                                              <p:pRg st="6" end="6"/>
                                            </p:txEl>
                                          </p:spTgt>
                                        </p:tgtEl>
                                        <p:attrNameLst>
                                          <p:attrName>style.visibility</p:attrName>
                                        </p:attrNameLst>
                                      </p:cBhvr>
                                      <p:to>
                                        <p:strVal val="visible"/>
                                      </p:to>
                                    </p:set>
                                    <p:animEffect transition="in" filter="fade">
                                      <p:cBhvr>
                                        <p:cTn id="37" dur="1000"/>
                                        <p:tgtEl>
                                          <p:spTgt spid="2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Observaciones</a:t>
            </a:r>
            <a:endParaRPr/>
          </a:p>
        </p:txBody>
      </p:sp>
      <p:sp>
        <p:nvSpPr>
          <p:cNvPr id="295" name="Google Shape;295;p3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96" name="Google Shape;296;p30"/>
          <p:cNvSpPr/>
          <p:nvPr/>
        </p:nvSpPr>
        <p:spPr>
          <a:xfrm>
            <a:off x="457200" y="1978061"/>
            <a:ext cx="8229600"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Si se tiene una </a:t>
            </a:r>
            <a:r>
              <a:rPr lang="en-US" sz="1800">
                <a:solidFill>
                  <a:srgbClr val="FF0000"/>
                </a:solidFill>
                <a:latin typeface="Palatino Linotype"/>
                <a:ea typeface="Palatino Linotype"/>
                <a:cs typeface="Palatino Linotype"/>
                <a:sym typeface="Palatino Linotype"/>
              </a:rPr>
              <a:t>unbounded Queue</a:t>
            </a:r>
            <a:r>
              <a:rPr lang="en-US" sz="1800">
                <a:solidFill>
                  <a:schemeClr val="dk1"/>
                </a:solidFill>
                <a:latin typeface="Palatino Linotype"/>
                <a:ea typeface="Palatino Linotype"/>
                <a:cs typeface="Palatino Linotype"/>
                <a:sym typeface="Palatino Linotype"/>
              </a:rPr>
              <a:t> (no hay límite en la cantidad de elementos que puede manejar), LinkedList es superior a ArrayList.</a:t>
            </a:r>
            <a:endParaRPr/>
          </a:p>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Pero… si se trata de un </a:t>
            </a:r>
            <a:r>
              <a:rPr lang="en-US" sz="1800">
                <a:solidFill>
                  <a:srgbClr val="00B050"/>
                </a:solidFill>
                <a:latin typeface="Palatino Linotype"/>
                <a:ea typeface="Palatino Linotype"/>
                <a:cs typeface="Palatino Linotype"/>
                <a:sym typeface="Palatino Linotype"/>
              </a:rPr>
              <a:t>bounded Queue </a:t>
            </a:r>
            <a:r>
              <a:rPr lang="en-US" sz="1800">
                <a:solidFill>
                  <a:schemeClr val="dk1"/>
                </a:solidFill>
                <a:latin typeface="Palatino Linotype"/>
                <a:ea typeface="Palatino Linotype"/>
                <a:cs typeface="Palatino Linotype"/>
                <a:sym typeface="Palatino Linotype"/>
              </a:rPr>
              <a:t>(hay límite y podría arrancar con ese tamaño pre alocado porque nunca crecerá) se puede realizar una implementación de las operaciones de encolar y desencolar en O(1) también. </a:t>
            </a:r>
            <a:endParaRPr/>
          </a:p>
          <a:p>
            <a:pPr marL="0" marR="0" lvl="0" indent="0" algn="just" rtl="0">
              <a:spcBef>
                <a:spcPts val="0"/>
              </a:spcBef>
              <a:spcAft>
                <a:spcPts val="0"/>
              </a:spcAft>
              <a:buNone/>
            </a:pPr>
            <a:endParaRPr sz="1800">
              <a:solidFill>
                <a:schemeClr val="dk1"/>
              </a:solidFill>
              <a:latin typeface="Palatino Linotype"/>
              <a:ea typeface="Palatino Linotype"/>
              <a:cs typeface="Palatino Linotype"/>
              <a:sym typeface="Palatino Linotype"/>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Hay que hacer un </a:t>
            </a:r>
            <a:r>
              <a:rPr lang="en-US" sz="1800">
                <a:solidFill>
                  <a:srgbClr val="00B050"/>
                </a:solidFill>
                <a:latin typeface="Palatino Linotype"/>
                <a:ea typeface="Palatino Linotype"/>
                <a:cs typeface="Palatino Linotype"/>
                <a:sym typeface="Palatino Linotype"/>
              </a:rPr>
              <a:t>tratamiento “circular” de un arreglo</a:t>
            </a:r>
            <a:r>
              <a:rPr lang="en-US" sz="1800">
                <a:solidFill>
                  <a:schemeClr val="dk1"/>
                </a:solidFill>
                <a:latin typeface="Palatino Linotype"/>
                <a:ea typeface="Palatino Linotype"/>
                <a:cs typeface="Palatino Linotype"/>
                <a:sym typeface="Palatino Linotype"/>
              </a:rPr>
              <a:t> para aprovechar al máximo ese espacio pre alocado. </a:t>
            </a:r>
            <a:endParaRPr/>
          </a:p>
          <a:p>
            <a:pPr marL="0" marR="0" lvl="0" indent="0" algn="just" rtl="0">
              <a:spcBef>
                <a:spcPts val="0"/>
              </a:spcBef>
              <a:spcAft>
                <a:spcPts val="0"/>
              </a:spcAft>
              <a:buNone/>
            </a:pPr>
            <a:r>
              <a:rPr lang="en-US" sz="1800">
                <a:solidFill>
                  <a:schemeClr val="dk1"/>
                </a:solidFill>
                <a:latin typeface="Palatino Linotype"/>
                <a:ea typeface="Palatino Linotype"/>
                <a:cs typeface="Palatino Linotype"/>
                <a:sym typeface="Palatino Linotype"/>
              </a:rPr>
              <a:t>Agregar el método private isFull() para chequear si se puede o no seguir encolando.</a:t>
            </a:r>
            <a:endParaRPr/>
          </a:p>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animEffect transition="in" filter="fade">
                                      <p:cBhvr>
                                        <p:cTn id="7" dur="1000"/>
                                        <p:tgtEl>
                                          <p:spTgt spid="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xEl>
                                              <p:pRg st="1" end="1"/>
                                            </p:txEl>
                                          </p:spTgt>
                                        </p:tgtEl>
                                        <p:attrNameLst>
                                          <p:attrName>style.visibility</p:attrName>
                                        </p:attrNameLst>
                                      </p:cBhvr>
                                      <p:to>
                                        <p:strVal val="visible"/>
                                      </p:to>
                                    </p:set>
                                    <p:animEffect transition="in" filter="fade">
                                      <p:cBhvr>
                                        <p:cTn id="12" dur="1000"/>
                                        <p:tgtEl>
                                          <p:spTgt spid="2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xEl>
                                              <p:pRg st="2" end="2"/>
                                            </p:txEl>
                                          </p:spTgt>
                                        </p:tgtEl>
                                        <p:attrNameLst>
                                          <p:attrName>style.visibility</p:attrName>
                                        </p:attrNameLst>
                                      </p:cBhvr>
                                      <p:to>
                                        <p:strVal val="visible"/>
                                      </p:to>
                                    </p:set>
                                    <p:animEffect transition="in" filter="fade">
                                      <p:cBhvr>
                                        <p:cTn id="17" dur="1000"/>
                                        <p:tgtEl>
                                          <p:spTgt spid="2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6">
                                            <p:txEl>
                                              <p:pRg st="3" end="3"/>
                                            </p:txEl>
                                          </p:spTgt>
                                        </p:tgtEl>
                                        <p:attrNameLst>
                                          <p:attrName>style.visibility</p:attrName>
                                        </p:attrNameLst>
                                      </p:cBhvr>
                                      <p:to>
                                        <p:strVal val="visible"/>
                                      </p:to>
                                    </p:set>
                                    <p:animEffect transition="in" filter="fade">
                                      <p:cBhvr>
                                        <p:cTn id="22" dur="1000"/>
                                        <p:tgtEl>
                                          <p:spTgt spid="2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6">
                                            <p:txEl>
                                              <p:pRg st="4" end="4"/>
                                            </p:txEl>
                                          </p:spTgt>
                                        </p:tgtEl>
                                        <p:attrNameLst>
                                          <p:attrName>style.visibility</p:attrName>
                                        </p:attrNameLst>
                                      </p:cBhvr>
                                      <p:to>
                                        <p:strVal val="visible"/>
                                      </p:to>
                                    </p:set>
                                    <p:animEffect transition="in" filter="fade">
                                      <p:cBhvr>
                                        <p:cTn id="27" dur="1000"/>
                                        <p:tgtEl>
                                          <p:spTgt spid="2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6">
                                            <p:txEl>
                                              <p:pRg st="5" end="5"/>
                                            </p:txEl>
                                          </p:spTgt>
                                        </p:tgtEl>
                                        <p:attrNameLst>
                                          <p:attrName>style.visibility</p:attrName>
                                        </p:attrNameLst>
                                      </p:cBhvr>
                                      <p:to>
                                        <p:strVal val="visible"/>
                                      </p:to>
                                    </p:set>
                                    <p:animEffect transition="in" filter="fade">
                                      <p:cBhvr>
                                        <p:cTn id="32" dur="1000"/>
                                        <p:tgtEl>
                                          <p:spTgt spid="2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6">
                                            <p:txEl>
                                              <p:pRg st="6" end="6"/>
                                            </p:txEl>
                                          </p:spTgt>
                                        </p:tgtEl>
                                        <p:attrNameLst>
                                          <p:attrName>style.visibility</p:attrName>
                                        </p:attrNameLst>
                                      </p:cBhvr>
                                      <p:to>
                                        <p:strVal val="visible"/>
                                      </p:to>
                                    </p:set>
                                    <p:animEffect transition="in" filter="fade">
                                      <p:cBhvr>
                                        <p:cTn id="37" dur="1000"/>
                                        <p:tgtEl>
                                          <p:spTgt spid="2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02" name="Google Shape;302;p31"/>
          <p:cNvSpPr txBox="1">
            <a:spLocks noGrp="1"/>
          </p:cNvSpPr>
          <p:nvPr>
            <p:ph type="body" idx="1"/>
          </p:nvPr>
        </p:nvSpPr>
        <p:spPr>
          <a:xfrm>
            <a:off x="457200" y="1935479"/>
            <a:ext cx="8229600" cy="1143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¿Cuál de las 2 implementaciones garantizar O(1) en las operaciones y por lo tanto, resulta más conveniente?</a:t>
            </a:r>
            <a:endParaRPr/>
          </a:p>
        </p:txBody>
      </p:sp>
      <p:sp>
        <p:nvSpPr>
          <p:cNvPr id="303" name="Google Shape;303;p3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304" name="Google Shape;304;p31"/>
          <p:cNvSpPr txBox="1"/>
          <p:nvPr/>
        </p:nvSpPr>
        <p:spPr>
          <a:xfrm>
            <a:off x="509050" y="3436075"/>
            <a:ext cx="8177700" cy="1918800"/>
          </a:xfrm>
          <a:prstGeom prst="rect">
            <a:avLst/>
          </a:prstGeom>
          <a:noFill/>
          <a:ln>
            <a:noFill/>
          </a:ln>
        </p:spPr>
        <p:txBody>
          <a:bodyPr spcFirstLastPara="1" wrap="square" lIns="91425" tIns="91425" rIns="91425" bIns="91425" anchor="t" anchorCtr="0">
            <a:spAutoFit/>
          </a:bodyPr>
          <a:lstStyle/>
          <a:p>
            <a:pPr marL="0" lvl="0" indent="0" algn="just"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Para unbounded queue: lista lineal simplemente encadenada.</a:t>
            </a:r>
            <a:endParaRPr sz="26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endParaRPr sz="2600">
              <a:solidFill>
                <a:schemeClr val="dk1"/>
              </a:solidFill>
              <a:latin typeface="Palatino Linotype"/>
              <a:ea typeface="Palatino Linotype"/>
              <a:cs typeface="Palatino Linotype"/>
              <a:sym typeface="Palatino Linotype"/>
            </a:endParaRPr>
          </a:p>
          <a:p>
            <a:pPr marL="0" lvl="0" indent="0" algn="l" rtl="0">
              <a:spcBef>
                <a:spcPts val="520"/>
              </a:spcBef>
              <a:spcAft>
                <a:spcPts val="0"/>
              </a:spcAft>
              <a:buClr>
                <a:schemeClr val="dk1"/>
              </a:buClr>
              <a:buSzPts val="2470"/>
              <a:buFont typeface="Arial"/>
              <a:buNone/>
            </a:pPr>
            <a:r>
              <a:rPr lang="en-US" sz="2600">
                <a:solidFill>
                  <a:schemeClr val="dk1"/>
                </a:solidFill>
                <a:latin typeface="Palatino Linotype"/>
                <a:ea typeface="Palatino Linotype"/>
                <a:cs typeface="Palatino Linotype"/>
                <a:sym typeface="Palatino Linotype"/>
              </a:rPr>
              <a:t>Para bounded queue es indistinto.</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10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14" name="Google Shape;114;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1:  Recursos compartidos</a:t>
            </a:r>
            <a:endParaRPr sz="2000" b="1"/>
          </a:p>
          <a:p>
            <a:pPr marL="0" lvl="0" indent="0" algn="just" rtl="0">
              <a:spcBef>
                <a:spcPts val="400"/>
              </a:spcBef>
              <a:spcAft>
                <a:spcPts val="0"/>
              </a:spcAft>
              <a:buSzPts val="1900"/>
              <a:buNone/>
            </a:pPr>
            <a:r>
              <a:rPr lang="en-US" sz="2000"/>
              <a:t>Hay un único recurso (impresora) y múltiples clientes que llegan asincrónicamente y precisan usarlo . A medida que el único recurso se libera, puede tomar otro pedido.</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a:p>
        </p:txBody>
      </p:sp>
      <p:sp>
        <p:nvSpPr>
          <p:cNvPr id="115" name="Google Shape;115;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116" name="Google Shape;116;p14"/>
          <p:cNvGrpSpPr/>
          <p:nvPr/>
        </p:nvGrpSpPr>
        <p:grpSpPr>
          <a:xfrm>
            <a:off x="3810001" y="3579223"/>
            <a:ext cx="2447107" cy="1681278"/>
            <a:chOff x="3783875" y="3331028"/>
            <a:chExt cx="2447107" cy="1681278"/>
          </a:xfrm>
        </p:grpSpPr>
        <p:pic>
          <p:nvPicPr>
            <p:cNvPr id="117" name="Google Shape;117;p14" descr="Configura tu Raspberry como servidor de impresión en tres ..."/>
            <p:cNvPicPr preferRelativeResize="0"/>
            <p:nvPr/>
          </p:nvPicPr>
          <p:blipFill rotWithShape="1">
            <a:blip r:embed="rId3">
              <a:alphaModFix/>
            </a:blip>
            <a:srcRect/>
            <a:stretch/>
          </p:blipFill>
          <p:spPr>
            <a:xfrm>
              <a:off x="3783875" y="3331028"/>
              <a:ext cx="2447107" cy="1223554"/>
            </a:xfrm>
            <a:prstGeom prst="rect">
              <a:avLst/>
            </a:prstGeom>
            <a:noFill/>
            <a:ln>
              <a:noFill/>
            </a:ln>
          </p:spPr>
        </p:pic>
        <p:sp>
          <p:nvSpPr>
            <p:cNvPr id="118" name="Google Shape;118;p14"/>
            <p:cNvSpPr txBox="1"/>
            <p:nvPr/>
          </p:nvSpPr>
          <p:spPr>
            <a:xfrm>
              <a:off x="3905794" y="4642974"/>
              <a:ext cx="2063385"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Cola de impresión</a:t>
              </a:r>
              <a:endParaRPr/>
            </a:p>
          </p:txBody>
        </p:sp>
      </p:grpSp>
      <p:grpSp>
        <p:nvGrpSpPr>
          <p:cNvPr id="119" name="Google Shape;119;p14"/>
          <p:cNvGrpSpPr/>
          <p:nvPr/>
        </p:nvGrpSpPr>
        <p:grpSpPr>
          <a:xfrm>
            <a:off x="4800129" y="4467497"/>
            <a:ext cx="3908442" cy="1979023"/>
            <a:chOff x="4800129" y="4467497"/>
            <a:chExt cx="3908442" cy="1979023"/>
          </a:xfrm>
        </p:grpSpPr>
        <p:pic>
          <p:nvPicPr>
            <p:cNvPr id="120" name="Google Shape;120;p14" descr="Landing page, una pista de aterrizaje para tu negocio"/>
            <p:cNvPicPr preferRelativeResize="0"/>
            <p:nvPr/>
          </p:nvPicPr>
          <p:blipFill rotWithShape="1">
            <a:blip r:embed="rId4">
              <a:alphaModFix/>
            </a:blip>
            <a:srcRect l="100000" t="100000" r="100000" b="100000"/>
            <a:stretch/>
          </p:blipFill>
          <p:spPr>
            <a:xfrm rot="10800000" flipH="1">
              <a:off x="6465387" y="4467497"/>
              <a:ext cx="2221413" cy="1666059"/>
            </a:xfrm>
            <a:prstGeom prst="rect">
              <a:avLst/>
            </a:prstGeom>
            <a:noFill/>
            <a:ln>
              <a:noFill/>
            </a:ln>
          </p:spPr>
        </p:pic>
        <p:sp>
          <p:nvSpPr>
            <p:cNvPr id="121" name="Google Shape;121;p14"/>
            <p:cNvSpPr txBox="1"/>
            <p:nvPr/>
          </p:nvSpPr>
          <p:spPr>
            <a:xfrm>
              <a:off x="4800129" y="6077188"/>
              <a:ext cx="3908442" cy="369332"/>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Pista de aterrizaje/pista de despegue</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10" name="Google Shape;310;p32"/>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16" name="Google Shape;316;p33"/>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17" name="Google Shape;317;p33"/>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318" name="Google Shape;318;p33"/>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19" name="Google Shape;319;p33"/>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20" name="Google Shape;320;p33"/>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21" name="Google Shape;321;p33"/>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22" name="Google Shape;322;p33"/>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28" name="Google Shape;328;p34"/>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29" name="Google Shape;329;p3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22</a:t>
            </a:fld>
            <a:endParaRPr/>
          </a:p>
        </p:txBody>
      </p:sp>
      <p:graphicFrame>
        <p:nvGraphicFramePr>
          <p:cNvPr id="330" name="Google Shape;330;p34"/>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31" name="Google Shape;331;p34"/>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32" name="Google Shape;332;p34"/>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33" name="Google Shape;333;p34"/>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34" name="Google Shape;334;p34"/>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35" name="Google Shape;335;p34"/>
          <p:cNvGraphicFramePr/>
          <p:nvPr/>
        </p:nvGraphicFramePr>
        <p:xfrm>
          <a:off x="1778580" y="4312378"/>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36" name="Google Shape;336;p34"/>
          <p:cNvCxnSpPr/>
          <p:nvPr/>
        </p:nvCxnSpPr>
        <p:spPr>
          <a:xfrm rot="10800000" flipH="1">
            <a:off x="2727521" y="47025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37" name="Google Shape;337;p34"/>
          <p:cNvSpPr txBox="1"/>
          <p:nvPr/>
        </p:nvSpPr>
        <p:spPr>
          <a:xfrm>
            <a:off x="2062661" y="4864272"/>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38" name="Google Shape;338;p34"/>
          <p:cNvCxnSpPr/>
          <p:nvPr/>
        </p:nvCxnSpPr>
        <p:spPr>
          <a:xfrm rot="10800000">
            <a:off x="6521940" y="4681699"/>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39" name="Google Shape;339;p34"/>
          <p:cNvSpPr txBox="1"/>
          <p:nvPr/>
        </p:nvSpPr>
        <p:spPr>
          <a:xfrm>
            <a:off x="7450871" y="4882003"/>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Ejercicio</a:t>
            </a:r>
            <a:endParaRPr/>
          </a:p>
        </p:txBody>
      </p:sp>
      <p:sp>
        <p:nvSpPr>
          <p:cNvPr id="345" name="Google Shape;345;p35"/>
          <p:cNvSpPr txBox="1">
            <a:spLocks noGrp="1"/>
          </p:cNvSpPr>
          <p:nvPr>
            <p:ph type="body" idx="1"/>
          </p:nvPr>
        </p:nvSpPr>
        <p:spPr>
          <a:xfrm>
            <a:off x="457200" y="1935479"/>
            <a:ext cx="8229600" cy="129150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2470"/>
              <a:buNone/>
            </a:pPr>
            <a:r>
              <a:rPr lang="en-US"/>
              <a:t>Implementar un bounded queue con un arreglo estático.</a:t>
            </a:r>
            <a:endParaRPr/>
          </a:p>
        </p:txBody>
      </p:sp>
      <p:sp>
        <p:nvSpPr>
          <p:cNvPr id="346" name="Google Shape;346;p35"/>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23</a:t>
            </a:fld>
            <a:endParaRPr/>
          </a:p>
        </p:txBody>
      </p:sp>
      <p:graphicFrame>
        <p:nvGraphicFramePr>
          <p:cNvPr id="347" name="Google Shape;347;p35"/>
          <p:cNvGraphicFramePr/>
          <p:nvPr/>
        </p:nvGraphicFramePr>
        <p:xfrm>
          <a:off x="1828800" y="3332272"/>
          <a:ext cx="6096000" cy="36577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a:t>Copy1</a:t>
                      </a: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48" name="Google Shape;348;p35"/>
          <p:cNvCxnSpPr/>
          <p:nvPr/>
        </p:nvCxnSpPr>
        <p:spPr>
          <a:xfrm rot="10800000" flipH="1">
            <a:off x="1133852" y="3517635"/>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49" name="Google Shape;349;p35"/>
          <p:cNvSpPr txBox="1"/>
          <p:nvPr/>
        </p:nvSpPr>
        <p:spPr>
          <a:xfrm>
            <a:off x="656617" y="3628810"/>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50" name="Google Shape;350;p35"/>
          <p:cNvCxnSpPr/>
          <p:nvPr/>
        </p:nvCxnSpPr>
        <p:spPr>
          <a:xfrm rot="10800000">
            <a:off x="6521912" y="3701035"/>
            <a:ext cx="765600" cy="428100"/>
          </a:xfrm>
          <a:prstGeom prst="straightConnector1">
            <a:avLst/>
          </a:prstGeom>
          <a:noFill/>
          <a:ln w="9525" cap="flat" cmpd="sng">
            <a:solidFill>
              <a:schemeClr val="accent1"/>
            </a:solidFill>
            <a:prstDash val="solid"/>
            <a:miter lim="800000"/>
            <a:headEnd type="none" w="sm" len="sm"/>
            <a:tailEnd type="triangle" w="med" len="med"/>
          </a:ln>
        </p:spPr>
      </p:cxnSp>
      <p:sp>
        <p:nvSpPr>
          <p:cNvPr id="351" name="Google Shape;351;p35"/>
          <p:cNvSpPr txBox="1"/>
          <p:nvPr/>
        </p:nvSpPr>
        <p:spPr>
          <a:xfrm>
            <a:off x="7280072" y="3808739"/>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52" name="Google Shape;352;p35"/>
          <p:cNvGraphicFramePr/>
          <p:nvPr/>
        </p:nvGraphicFramePr>
        <p:xfrm>
          <a:off x="1778580" y="4312378"/>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53" name="Google Shape;353;p35"/>
          <p:cNvCxnSpPr/>
          <p:nvPr/>
        </p:nvCxnSpPr>
        <p:spPr>
          <a:xfrm rot="10800000" flipH="1">
            <a:off x="2727521" y="4702572"/>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54" name="Google Shape;354;p35"/>
          <p:cNvSpPr txBox="1"/>
          <p:nvPr/>
        </p:nvSpPr>
        <p:spPr>
          <a:xfrm>
            <a:off x="2062661" y="4864272"/>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55" name="Google Shape;355;p35"/>
          <p:cNvCxnSpPr/>
          <p:nvPr/>
        </p:nvCxnSpPr>
        <p:spPr>
          <a:xfrm rot="10800000">
            <a:off x="6521940" y="4681699"/>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56" name="Google Shape;356;p35"/>
          <p:cNvSpPr txBox="1"/>
          <p:nvPr/>
        </p:nvSpPr>
        <p:spPr>
          <a:xfrm>
            <a:off x="7450871" y="4882003"/>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graphicFrame>
        <p:nvGraphicFramePr>
          <p:cNvPr id="357" name="Google Shape;357;p35"/>
          <p:cNvGraphicFramePr/>
          <p:nvPr/>
        </p:nvGraphicFramePr>
        <p:xfrm>
          <a:off x="1639570" y="5404384"/>
          <a:ext cx="6096000" cy="370850"/>
        </p:xfrm>
        <a:graphic>
          <a:graphicData uri="http://schemas.openxmlformats.org/drawingml/2006/table">
            <a:tbl>
              <a:tblPr firstRow="1" bandRow="1">
                <a:noFill/>
                <a:tableStyleId>{EBE85609-7FED-4048-BDC2-D3F6C99A9042}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Paste</a:t>
                      </a:r>
                      <a:endParaRPr sz="1800"/>
                    </a:p>
                  </a:txBody>
                  <a:tcPr marL="91450" marR="91450" marT="45725" marB="45725"/>
                </a:tc>
                <a:tc>
                  <a:txBody>
                    <a:bodyPr/>
                    <a:lstStyle/>
                    <a:p>
                      <a:pPr marL="0" marR="0" lvl="0" indent="0" algn="l" rtl="0">
                        <a:spcBef>
                          <a:spcPts val="0"/>
                        </a:spcBef>
                        <a:spcAft>
                          <a:spcPts val="0"/>
                        </a:spcAft>
                        <a:buNone/>
                      </a:pPr>
                      <a:r>
                        <a:rPr lang="en-US" sz="1800"/>
                        <a:t>Move1</a:t>
                      </a:r>
                      <a:endParaRPr sz="1800"/>
                    </a:p>
                  </a:txBody>
                  <a:tcPr marL="91450" marR="91450" marT="45725" marB="45725"/>
                </a:tc>
                <a:tc>
                  <a:txBody>
                    <a:bodyPr/>
                    <a:lstStyle/>
                    <a:p>
                      <a:pPr marL="0" marR="0" lvl="0" indent="0" algn="l" rtl="0">
                        <a:spcBef>
                          <a:spcPts val="0"/>
                        </a:spcBef>
                        <a:spcAft>
                          <a:spcPts val="0"/>
                        </a:spcAft>
                        <a:buNone/>
                      </a:pPr>
                      <a:r>
                        <a:rPr lang="en-US" sz="1800"/>
                        <a:t>Move2</a:t>
                      </a:r>
                      <a:endParaRPr sz="1800"/>
                    </a:p>
                  </a:txBody>
                  <a:tcPr marL="91450" marR="91450" marT="45725" marB="45725"/>
                </a:tc>
                <a:tc>
                  <a:txBody>
                    <a:bodyPr/>
                    <a:lstStyle/>
                    <a:p>
                      <a:pPr marL="0" marR="0" lvl="0" indent="0" algn="l" rtl="0">
                        <a:spcBef>
                          <a:spcPts val="0"/>
                        </a:spcBef>
                        <a:spcAft>
                          <a:spcPts val="0"/>
                        </a:spcAft>
                        <a:buNone/>
                      </a:pPr>
                      <a:r>
                        <a:rPr lang="en-US" sz="1800"/>
                        <a:t>Move3</a:t>
                      </a:r>
                      <a:endParaRPr sz="1800"/>
                    </a:p>
                  </a:txBody>
                  <a:tcPr marL="91450" marR="91450" marT="45725" marB="45725"/>
                </a:tc>
                <a:tc>
                  <a:txBody>
                    <a:bodyPr/>
                    <a:lstStyle/>
                    <a:p>
                      <a:pPr marL="0" marR="0" lvl="0" indent="0" algn="l" rtl="0">
                        <a:spcBef>
                          <a:spcPts val="0"/>
                        </a:spcBef>
                        <a:spcAft>
                          <a:spcPts val="0"/>
                        </a:spcAft>
                        <a:buNone/>
                      </a:pPr>
                      <a:r>
                        <a:rPr lang="en-US" sz="1800"/>
                        <a:t>Move4</a:t>
                      </a:r>
                      <a:endParaRPr sz="1800"/>
                    </a:p>
                  </a:txBody>
                  <a:tcPr marL="91450" marR="91450" marT="45725" marB="45725"/>
                </a:tc>
                <a:extLst>
                  <a:ext uri="{0D108BD9-81ED-4DB2-BD59-A6C34878D82A}">
                    <a16:rowId xmlns:a16="http://schemas.microsoft.com/office/drawing/2014/main" val="10000"/>
                  </a:ext>
                </a:extLst>
              </a:tr>
            </a:tbl>
          </a:graphicData>
        </a:graphic>
      </p:graphicFrame>
      <p:cxnSp>
        <p:nvCxnSpPr>
          <p:cNvPr id="358" name="Google Shape;358;p35"/>
          <p:cNvCxnSpPr/>
          <p:nvPr/>
        </p:nvCxnSpPr>
        <p:spPr>
          <a:xfrm rot="10800000" flipH="1">
            <a:off x="2588511" y="5794578"/>
            <a:ext cx="669600" cy="183300"/>
          </a:xfrm>
          <a:prstGeom prst="straightConnector1">
            <a:avLst/>
          </a:prstGeom>
          <a:noFill/>
          <a:ln w="9525" cap="flat" cmpd="sng">
            <a:solidFill>
              <a:schemeClr val="accent1"/>
            </a:solidFill>
            <a:prstDash val="solid"/>
            <a:miter lim="800000"/>
            <a:headEnd type="none" w="sm" len="sm"/>
            <a:tailEnd type="triangle" w="med" len="med"/>
          </a:ln>
        </p:spPr>
      </p:cxnSp>
      <p:sp>
        <p:nvSpPr>
          <p:cNvPr id="359" name="Google Shape;359;p35"/>
          <p:cNvSpPr txBox="1"/>
          <p:nvPr/>
        </p:nvSpPr>
        <p:spPr>
          <a:xfrm>
            <a:off x="1923651" y="5956278"/>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First</a:t>
            </a:r>
            <a:endParaRPr sz="1800">
              <a:solidFill>
                <a:schemeClr val="dk1"/>
              </a:solidFill>
              <a:latin typeface="Palatino Linotype"/>
              <a:ea typeface="Palatino Linotype"/>
              <a:cs typeface="Palatino Linotype"/>
              <a:sym typeface="Palatino Linotype"/>
            </a:endParaRPr>
          </a:p>
        </p:txBody>
      </p:sp>
      <p:cxnSp>
        <p:nvCxnSpPr>
          <p:cNvPr id="360" name="Google Shape;360;p35"/>
          <p:cNvCxnSpPr/>
          <p:nvPr/>
        </p:nvCxnSpPr>
        <p:spPr>
          <a:xfrm rot="10800000">
            <a:off x="7025398" y="5773410"/>
            <a:ext cx="884700" cy="306600"/>
          </a:xfrm>
          <a:prstGeom prst="straightConnector1">
            <a:avLst/>
          </a:prstGeom>
          <a:noFill/>
          <a:ln w="9525" cap="flat" cmpd="sng">
            <a:solidFill>
              <a:schemeClr val="accent1"/>
            </a:solidFill>
            <a:prstDash val="solid"/>
            <a:miter lim="800000"/>
            <a:headEnd type="none" w="sm" len="sm"/>
            <a:tailEnd type="triangle" w="med" len="med"/>
          </a:ln>
        </p:spPr>
      </p:cxnSp>
      <p:sp>
        <p:nvSpPr>
          <p:cNvPr id="361" name="Google Shape;361;p35"/>
          <p:cNvSpPr txBox="1"/>
          <p:nvPr/>
        </p:nvSpPr>
        <p:spPr>
          <a:xfrm>
            <a:off x="7954329" y="5973714"/>
            <a:ext cx="644700" cy="3693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Last</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Caso de uso</a:t>
            </a:r>
            <a:endParaRPr/>
          </a:p>
        </p:txBody>
      </p:sp>
      <p:sp>
        <p:nvSpPr>
          <p:cNvPr id="367" name="Google Shape;367;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325"/>
              </a:spcBef>
              <a:spcAft>
                <a:spcPts val="0"/>
              </a:spcAft>
              <a:buSzPct val="95000"/>
              <a:buNone/>
            </a:pPr>
            <a:r>
              <a:rPr lang="en-US"/>
              <a:t>BoundedQueue&lt;Integer&gt; myQueue = </a:t>
            </a:r>
            <a:r>
              <a:rPr lang="en-US" b="1"/>
              <a:t>new BoundedQueue&lt;&gt;(10);</a:t>
            </a:r>
            <a:endParaRPr b="1"/>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myQueue.enqueue(10);</a:t>
            </a:r>
            <a:endParaRPr/>
          </a:p>
          <a:p>
            <a:pPr marL="0" lvl="0" indent="0" algn="l" rtl="0">
              <a:spcBef>
                <a:spcPts val="325"/>
              </a:spcBef>
              <a:spcAft>
                <a:spcPts val="0"/>
              </a:spcAft>
              <a:buSzPct val="95000"/>
              <a:buNone/>
            </a:pPr>
            <a:r>
              <a:rPr lang="en-US"/>
              <a:t>myQueue.enqueue(20);</a:t>
            </a:r>
            <a:endParaRPr/>
          </a:p>
          <a:p>
            <a:pPr marL="0" lvl="0" indent="0" algn="l" rtl="0">
              <a:spcBef>
                <a:spcPts val="325"/>
              </a:spcBef>
              <a:spcAft>
                <a:spcPts val="0"/>
              </a:spcAft>
              <a:buSzPct val="95000"/>
              <a:buNone/>
            </a:pPr>
            <a:r>
              <a:rPr lang="en-US"/>
              <a:t>myQueue.enqueue(30);</a:t>
            </a:r>
            <a:endParaRPr/>
          </a:p>
          <a:p>
            <a:pPr marL="0" lvl="0" indent="0" algn="l" rtl="0">
              <a:spcBef>
                <a:spcPts val="325"/>
              </a:spcBef>
              <a:spcAft>
                <a:spcPts val="0"/>
              </a:spcAft>
              <a:buSzPct val="95000"/>
              <a:buNone/>
            </a:pPr>
            <a:r>
              <a:rPr lang="en-US"/>
              <a:t>myQueue.enqueue(40);</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System.</a:t>
            </a:r>
            <a:r>
              <a:rPr lang="en-US" b="1" i="1"/>
              <a:t>out.println(myQueue.dequeue() );</a:t>
            </a:r>
            <a:endParaRPr/>
          </a:p>
          <a:p>
            <a:pPr marL="0" lvl="0" indent="0" algn="l" rtl="0">
              <a:spcBef>
                <a:spcPts val="325"/>
              </a:spcBef>
              <a:spcAft>
                <a:spcPts val="0"/>
              </a:spcAft>
              <a:buSzPct val="95000"/>
              <a:buNone/>
            </a:pPr>
            <a:r>
              <a:rPr lang="en-US"/>
              <a:t>System.</a:t>
            </a:r>
            <a:r>
              <a:rPr lang="en-US" b="1" i="1"/>
              <a:t>out.println(myQueue.dequeue() );</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myQueue.enqueue(50);</a:t>
            </a:r>
            <a:endParaRPr/>
          </a:p>
          <a:p>
            <a:pPr marL="0" lvl="0" indent="0" algn="l" rtl="0">
              <a:spcBef>
                <a:spcPts val="325"/>
              </a:spcBef>
              <a:spcAft>
                <a:spcPts val="0"/>
              </a:spcAft>
              <a:buSzPct val="95000"/>
              <a:buNone/>
            </a:pPr>
            <a:r>
              <a:rPr lang="en-US"/>
              <a:t>myQueue.enqueue(60);</a:t>
            </a:r>
            <a:endParaRPr/>
          </a:p>
          <a:p>
            <a:pPr marL="0" lvl="0" indent="0" algn="l" rtl="0">
              <a:spcBef>
                <a:spcPts val="325"/>
              </a:spcBef>
              <a:spcAft>
                <a:spcPts val="0"/>
              </a:spcAft>
              <a:buSzPct val="95000"/>
              <a:buNone/>
            </a:pPr>
            <a:r>
              <a:rPr lang="en-US"/>
              <a:t>myQueue.enqueue(70);</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n-US"/>
              <a:t>System.</a:t>
            </a:r>
            <a:r>
              <a:rPr lang="en-US" b="1" i="1"/>
              <a:t>out.println("\nquedaron 5 elementos");</a:t>
            </a:r>
            <a:endParaRPr/>
          </a:p>
          <a:p>
            <a:pPr marL="0" lvl="0" indent="0" algn="l" rtl="0">
              <a:spcBef>
                <a:spcPts val="325"/>
              </a:spcBef>
              <a:spcAft>
                <a:spcPts val="0"/>
              </a:spcAft>
              <a:buSzPct val="95000"/>
              <a:buNone/>
            </a:pPr>
            <a:r>
              <a:rPr lang="en-US"/>
              <a:t>myQueue.dump();</a:t>
            </a:r>
            <a:endParaRPr/>
          </a:p>
        </p:txBody>
      </p:sp>
      <p:sp>
        <p:nvSpPr>
          <p:cNvPr id="368" name="Google Shape;368;p3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369" name="Google Shape;369;p36"/>
          <p:cNvSpPr/>
          <p:nvPr/>
        </p:nvSpPr>
        <p:spPr>
          <a:xfrm>
            <a:off x="4874623" y="3725091"/>
            <a:ext cx="313500" cy="731400"/>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370" name="Google Shape;370;p36"/>
          <p:cNvSpPr/>
          <p:nvPr/>
        </p:nvSpPr>
        <p:spPr>
          <a:xfrm>
            <a:off x="5514703" y="3725091"/>
            <a:ext cx="1293300" cy="7314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10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20</a:t>
            </a:r>
            <a:endParaRPr sz="1800">
              <a:solidFill>
                <a:schemeClr val="dk1"/>
              </a:solidFill>
              <a:latin typeface="Palatino Linotype"/>
              <a:ea typeface="Palatino Linotype"/>
              <a:cs typeface="Palatino Linotype"/>
              <a:sym typeface="Palatino Linotype"/>
            </a:endParaRPr>
          </a:p>
        </p:txBody>
      </p:sp>
      <p:sp>
        <p:nvSpPr>
          <p:cNvPr id="371" name="Google Shape;371;p36"/>
          <p:cNvSpPr/>
          <p:nvPr/>
        </p:nvSpPr>
        <p:spPr>
          <a:xfrm>
            <a:off x="5514703" y="5440679"/>
            <a:ext cx="313500" cy="731400"/>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372" name="Google Shape;372;p36"/>
          <p:cNvSpPr/>
          <p:nvPr/>
        </p:nvSpPr>
        <p:spPr>
          <a:xfrm>
            <a:off x="6154783" y="5107577"/>
            <a:ext cx="1293300" cy="1614000"/>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30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40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50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60</a:t>
            </a:r>
            <a:endParaRPr/>
          </a:p>
          <a:p>
            <a:pPr marL="0" marR="0" lvl="0" indent="0" algn="ctr" rtl="0">
              <a:spcBef>
                <a:spcPts val="0"/>
              </a:spcBef>
              <a:spcAft>
                <a:spcPts val="0"/>
              </a:spcAft>
              <a:buNone/>
            </a:pPr>
            <a:r>
              <a:rPr lang="en-US" sz="1800">
                <a:solidFill>
                  <a:schemeClr val="dk1"/>
                </a:solidFill>
                <a:latin typeface="Palatino Linotype"/>
                <a:ea typeface="Palatino Linotype"/>
                <a:cs typeface="Palatino Linotype"/>
                <a:sym typeface="Palatino Linotype"/>
              </a:rPr>
              <a:t>70</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Rectangle 1"/>
          <p:cNvSpPr>
            <a:spLocks noGrp="1" noChangeArrowheads="1"/>
          </p:cNvSpPr>
          <p:nvPr>
            <p:ph type="body" idx="1"/>
          </p:nvPr>
        </p:nvSpPr>
        <p:spPr bwMode="auto">
          <a:xfrm>
            <a:off x="2407298" y="810190"/>
            <a:ext cx="4062331"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JetBrains Mono"/>
              </a:rPr>
              <a:t>public class </a:t>
            </a:r>
            <a:r>
              <a:rPr kumimoji="0" lang="en-US" altLang="en-US" sz="1400" b="0" i="0" u="none" strike="noStrike" cap="none" normalizeH="0" baseline="0" dirty="0" err="1" smtClean="0">
                <a:ln>
                  <a:noFill/>
                </a:ln>
                <a:solidFill>
                  <a:srgbClr val="277F99"/>
                </a:solidFill>
                <a:effectLst/>
                <a:latin typeface="JetBrains Mono"/>
              </a:rPr>
              <a:t>BoundedQueue</a:t>
            </a:r>
            <a:r>
              <a:rPr kumimoji="0" lang="en-US" altLang="en-US" sz="1400" b="0" i="0" u="none" strike="noStrike" cap="none" normalizeH="0" baseline="0" dirty="0" smtClean="0">
                <a:ln>
                  <a:noFill/>
                </a:ln>
                <a:solidFill>
                  <a:srgbClr val="3F9101"/>
                </a:solidFill>
                <a:effectLst/>
                <a:latin typeface="JetBrains Mono"/>
              </a:rPr>
              <a:t>&lt;</a:t>
            </a:r>
            <a:r>
              <a:rPr kumimoji="0" lang="en-US" altLang="en-US" sz="1400" b="0" i="0" u="none" strike="noStrike" cap="none" normalizeH="0" baseline="0" dirty="0" smtClean="0">
                <a:ln>
                  <a:noFill/>
                </a:ln>
                <a:solidFill>
                  <a:srgbClr val="20999D"/>
                </a:solidFill>
                <a:effectLst/>
                <a:latin typeface="JetBrains Mono"/>
              </a:rPr>
              <a:t>T</a:t>
            </a:r>
            <a:r>
              <a:rPr kumimoji="0" lang="en-US" altLang="en-US" sz="1400" b="0" i="0" u="none" strike="noStrike" cap="none" normalizeH="0" baseline="0" dirty="0" smtClean="0">
                <a:ln>
                  <a:noFill/>
                </a:ln>
                <a:solidFill>
                  <a:srgbClr val="3F9101"/>
                </a:solidFill>
                <a:effectLst/>
                <a:latin typeface="JetBrains Mono"/>
              </a:rPr>
              <a:t>&gt; {</a:t>
            </a:r>
            <a:br>
              <a:rPr kumimoji="0" lang="en-US" altLang="en-US" sz="1400" b="0" i="0" u="none" strike="noStrike" cap="none" normalizeH="0" baseline="0" dirty="0" smtClean="0">
                <a:ln>
                  <a:noFill/>
                </a:ln>
                <a:solidFill>
                  <a:srgbClr val="3F9101"/>
                </a:solidFill>
                <a:effectLst/>
                <a:latin typeface="JetBrains Mono"/>
              </a:rPr>
            </a:br>
            <a:r>
              <a:rPr kumimoji="0" lang="en-US" altLang="en-US" sz="1400" b="0" i="0" u="none" strike="noStrike" cap="none" normalizeH="0" baseline="0" dirty="0" smtClean="0">
                <a:ln>
                  <a:noFill/>
                </a:ln>
                <a:solidFill>
                  <a:srgbClr val="3F9101"/>
                </a:solidFill>
                <a:effectLst/>
                <a:latin typeface="JetBrains Mono"/>
              </a:rPr>
              <a:t/>
            </a:r>
            <a:br>
              <a:rPr kumimoji="0" lang="en-US" altLang="en-US" sz="1400" b="0" i="0" u="none" strike="noStrike" cap="none" normalizeH="0" baseline="0" dirty="0" smtClean="0">
                <a:ln>
                  <a:noFill/>
                </a:ln>
                <a:solidFill>
                  <a:srgbClr val="3F9101"/>
                </a:solidFill>
                <a:effectLst/>
                <a:latin typeface="JetBrains Mono"/>
              </a:rPr>
            </a:b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private </a:t>
            </a:r>
            <a:r>
              <a:rPr kumimoji="0" lang="en-US" altLang="en-US" sz="1400" b="0" i="0" u="none" strike="noStrike" cap="none" normalizeH="0" baseline="0" dirty="0" smtClean="0">
                <a:ln>
                  <a:noFill/>
                </a:ln>
                <a:solidFill>
                  <a:srgbClr val="20999D"/>
                </a:solidFill>
                <a:effectLst/>
                <a:latin typeface="JetBrains Mono"/>
              </a:rPr>
              <a:t>T</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1" i="0" u="none" strike="noStrike" cap="none" normalizeH="0" baseline="0" dirty="0" smtClean="0">
                <a:ln>
                  <a:noFill/>
                </a:ln>
                <a:solidFill>
                  <a:srgbClr val="660E7A"/>
                </a:solidFill>
                <a:effectLst/>
                <a:latin typeface="JetBrains Mono"/>
              </a:rPr>
              <a:t>elements</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private </a:t>
            </a:r>
            <a:r>
              <a:rPr kumimoji="0" lang="en-US" altLang="en-US" sz="1400" b="0" i="0" u="none" strike="noStrike" cap="none" normalizeH="0" baseline="0" dirty="0" err="1" smtClean="0">
                <a:ln>
                  <a:noFill/>
                </a:ln>
                <a:solidFill>
                  <a:srgbClr val="0000FF"/>
                </a:solidFill>
                <a:effectLst/>
                <a:latin typeface="JetBrains Mono"/>
              </a:rPr>
              <a:t>int</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1" i="0" u="none" strike="noStrike" cap="none" normalizeH="0" baseline="0" dirty="0" smtClean="0">
                <a:ln>
                  <a:noFill/>
                </a:ln>
                <a:solidFill>
                  <a:srgbClr val="660E7A"/>
                </a:solidFill>
                <a:effectLst/>
                <a:latin typeface="JetBrains Mono"/>
              </a:rPr>
              <a:t>first</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private </a:t>
            </a:r>
            <a:r>
              <a:rPr kumimoji="0" lang="en-US" altLang="en-US" sz="1400" b="0" i="0" u="none" strike="noStrike" cap="none" normalizeH="0" baseline="0" dirty="0" err="1" smtClean="0">
                <a:ln>
                  <a:noFill/>
                </a:ln>
                <a:solidFill>
                  <a:srgbClr val="0000FF"/>
                </a:solidFill>
                <a:effectLst/>
                <a:latin typeface="JetBrains Mono"/>
              </a:rPr>
              <a:t>int</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1" i="0" u="none" strike="noStrike" cap="none" normalizeH="0" baseline="0" dirty="0" smtClean="0">
                <a:ln>
                  <a:noFill/>
                </a:ln>
                <a:solidFill>
                  <a:srgbClr val="660E7A"/>
                </a:solidFill>
                <a:effectLst/>
                <a:latin typeface="JetBrains Mono"/>
              </a:rPr>
              <a:t>last</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private </a:t>
            </a:r>
            <a:r>
              <a:rPr kumimoji="0" lang="en-US" altLang="en-US" sz="1400" b="0" i="0" u="none" strike="noStrike" cap="none" normalizeH="0" baseline="0" dirty="0" err="1" smtClean="0">
                <a:ln>
                  <a:noFill/>
                </a:ln>
                <a:solidFill>
                  <a:srgbClr val="0000FF"/>
                </a:solidFill>
                <a:effectLst/>
                <a:latin typeface="JetBrains Mono"/>
              </a:rPr>
              <a:t>int</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1" i="0" u="none" strike="noStrike" cap="none" normalizeH="0" baseline="0" dirty="0" err="1" smtClean="0">
                <a:ln>
                  <a:noFill/>
                </a:ln>
                <a:solidFill>
                  <a:srgbClr val="660E7A"/>
                </a:solidFill>
                <a:effectLst/>
                <a:latin typeface="JetBrains Mono"/>
              </a:rPr>
              <a:t>qty</a:t>
            </a:r>
            <a:r>
              <a:rPr kumimoji="0" lang="en-US" altLang="en-US" sz="1400" b="0" i="0" u="none" strike="noStrike" cap="none" normalizeH="0" baseline="0" dirty="0" smtClean="0">
                <a:ln>
                  <a:noFill/>
                </a:ln>
                <a:solidFill>
                  <a:srgbClr val="000000"/>
                </a:solidFill>
                <a:effectLst/>
                <a:latin typeface="JetBrains Mono"/>
              </a:rPr>
              <a:t>= </a:t>
            </a:r>
            <a:r>
              <a:rPr kumimoji="0" lang="en-US" altLang="en-US" sz="1400" b="0" i="0" u="none" strike="noStrike" cap="none" normalizeH="0" baseline="0" dirty="0" smtClean="0">
                <a:ln>
                  <a:noFill/>
                </a:ln>
                <a:solidFill>
                  <a:srgbClr val="098658"/>
                </a:solidFill>
                <a:effectLst/>
                <a:latin typeface="JetBrains Mono"/>
              </a:rPr>
              <a:t>0</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public </a:t>
            </a:r>
            <a:r>
              <a:rPr kumimoji="0" lang="en-US" altLang="en-US" sz="1400" b="0" i="0" u="none" strike="noStrike" cap="none" normalizeH="0" baseline="0" dirty="0" err="1" smtClean="0">
                <a:ln>
                  <a:noFill/>
                </a:ln>
                <a:solidFill>
                  <a:srgbClr val="795E26"/>
                </a:solidFill>
                <a:effectLst/>
                <a:latin typeface="JetBrains Mono"/>
              </a:rPr>
              <a:t>BoundedQueue</a:t>
            </a:r>
            <a:r>
              <a:rPr kumimoji="0" lang="en-US" altLang="en-US" sz="1400" b="0" i="0" u="none" strike="noStrike" cap="none" normalizeH="0" baseline="0" dirty="0" smtClean="0">
                <a:ln>
                  <a:noFill/>
                </a:ln>
                <a:solidFill>
                  <a:srgbClr val="3F9101"/>
                </a:solidFill>
                <a:effectLst/>
                <a:latin typeface="JetBrains Mono"/>
              </a:rPr>
              <a:t>(</a:t>
            </a:r>
            <a:r>
              <a:rPr kumimoji="0" lang="en-US" altLang="en-US" sz="1400" b="0" i="0" u="none" strike="noStrike" cap="none" normalizeH="0" baseline="0" dirty="0" err="1" smtClean="0">
                <a:ln>
                  <a:noFill/>
                </a:ln>
                <a:solidFill>
                  <a:srgbClr val="0000FF"/>
                </a:solidFill>
                <a:effectLst/>
                <a:latin typeface="JetBrains Mono"/>
              </a:rPr>
              <a:t>int</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smtClean="0">
                <a:ln>
                  <a:noFill/>
                </a:ln>
                <a:solidFill>
                  <a:srgbClr val="001080"/>
                </a:solidFill>
                <a:effectLst/>
                <a:latin typeface="JetBrains Mono"/>
              </a:rPr>
              <a:t>limit</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8000"/>
                </a:solidFill>
                <a:effectLst/>
                <a:latin typeface="JetBrains Mono"/>
              </a:rPr>
              <a:t>// </a:t>
            </a:r>
            <a:r>
              <a:rPr kumimoji="0" lang="en-US" altLang="en-US" sz="1400" b="1" i="1" u="none" strike="noStrike" cap="none" normalizeH="0" baseline="0" dirty="0" smtClean="0">
                <a:ln>
                  <a:noFill/>
                </a:ln>
                <a:solidFill>
                  <a:srgbClr val="0000FF"/>
                </a:solidFill>
                <a:effectLst/>
                <a:latin typeface="JetBrains Mono"/>
              </a:rPr>
              <a:t>TODO</a:t>
            </a:r>
            <a:br>
              <a:rPr kumimoji="0" lang="en-US" altLang="en-US" sz="1400" b="1" i="1" u="none" strike="noStrike" cap="none" normalizeH="0" baseline="0" dirty="0" smtClean="0">
                <a:ln>
                  <a:noFill/>
                </a:ln>
                <a:solidFill>
                  <a:srgbClr val="0000FF"/>
                </a:solidFill>
                <a:effectLst/>
                <a:latin typeface="JetBrains Mono"/>
              </a:rPr>
            </a:br>
            <a:r>
              <a:rPr kumimoji="0" lang="en-US" altLang="en-US" sz="1400" b="1" i="1"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public </a:t>
            </a:r>
            <a:r>
              <a:rPr kumimoji="0" lang="en-US" altLang="en-US" sz="1400" b="0" i="0" u="none" strike="noStrike" cap="none" normalizeH="0" baseline="0" dirty="0" err="1" smtClean="0">
                <a:ln>
                  <a:noFill/>
                </a:ln>
                <a:solidFill>
                  <a:srgbClr val="0000FF"/>
                </a:solidFill>
                <a:effectLst/>
                <a:latin typeface="JetBrains Mono"/>
              </a:rPr>
              <a:t>boolean</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err="1" smtClean="0">
                <a:ln>
                  <a:noFill/>
                </a:ln>
                <a:solidFill>
                  <a:srgbClr val="795E26"/>
                </a:solidFill>
                <a:effectLst/>
                <a:latin typeface="JetBrains Mono"/>
              </a:rPr>
              <a:t>isEmpty</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BF3BE2"/>
                </a:solidFill>
                <a:effectLst/>
                <a:latin typeface="JetBrains Mono"/>
              </a:rPr>
              <a:t>return </a:t>
            </a:r>
            <a:r>
              <a:rPr kumimoji="0" lang="en-US" altLang="en-US" sz="1400" b="1" i="0" u="none" strike="noStrike" cap="none" normalizeH="0" baseline="0" dirty="0" err="1" smtClean="0">
                <a:ln>
                  <a:noFill/>
                </a:ln>
                <a:solidFill>
                  <a:srgbClr val="660E7A"/>
                </a:solidFill>
                <a:effectLst/>
                <a:latin typeface="JetBrains Mono"/>
              </a:rPr>
              <a:t>qty</a:t>
            </a:r>
            <a:r>
              <a:rPr kumimoji="0" lang="en-US" altLang="en-US" sz="1400" b="0" i="0" u="none" strike="noStrike" cap="none" normalizeH="0" baseline="0" dirty="0" smtClean="0">
                <a:ln>
                  <a:noFill/>
                </a:ln>
                <a:solidFill>
                  <a:srgbClr val="000000"/>
                </a:solidFill>
                <a:effectLst/>
                <a:latin typeface="JetBrains Mono"/>
              </a:rPr>
              <a:t>==</a:t>
            </a:r>
            <a:r>
              <a:rPr kumimoji="0" lang="en-US" altLang="en-US" sz="1400" b="0" i="0" u="none" strike="noStrike" cap="none" normalizeH="0" baseline="0" dirty="0" smtClean="0">
                <a:ln>
                  <a:noFill/>
                </a:ln>
                <a:solidFill>
                  <a:srgbClr val="098658"/>
                </a:solidFill>
                <a:effectLst/>
                <a:latin typeface="JetBrains Mono"/>
              </a:rPr>
              <a:t>0</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public </a:t>
            </a:r>
            <a:r>
              <a:rPr kumimoji="0" lang="en-US" altLang="en-US" sz="1400" b="0" i="0" u="none" strike="noStrike" cap="none" normalizeH="0" baseline="0" dirty="0" err="1" smtClean="0">
                <a:ln>
                  <a:noFill/>
                </a:ln>
                <a:solidFill>
                  <a:srgbClr val="0000FF"/>
                </a:solidFill>
                <a:effectLst/>
                <a:latin typeface="JetBrains Mono"/>
              </a:rPr>
              <a:t>boolean</a:t>
            </a:r>
            <a:r>
              <a:rPr kumimoji="0" lang="en-US" altLang="en-US" sz="1400" b="0" i="0"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err="1" smtClean="0">
                <a:ln>
                  <a:noFill/>
                </a:ln>
                <a:solidFill>
                  <a:srgbClr val="795E26"/>
                </a:solidFill>
                <a:effectLst/>
                <a:latin typeface="JetBrains Mono"/>
              </a:rPr>
              <a:t>isFull</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BF3BE2"/>
                </a:solidFill>
                <a:effectLst/>
                <a:latin typeface="JetBrains Mono"/>
              </a:rPr>
              <a:t>return </a:t>
            </a:r>
            <a:r>
              <a:rPr kumimoji="0" lang="en-US" altLang="en-US" sz="1400" b="1" i="0" u="none" strike="noStrike" cap="none" normalizeH="0" baseline="0" dirty="0" err="1" smtClean="0">
                <a:ln>
                  <a:noFill/>
                </a:ln>
                <a:solidFill>
                  <a:srgbClr val="660E7A"/>
                </a:solidFill>
                <a:effectLst/>
                <a:latin typeface="JetBrains Mono"/>
              </a:rPr>
              <a:t>qty</a:t>
            </a:r>
            <a:r>
              <a:rPr kumimoji="0" lang="en-US" altLang="en-US" sz="1400" b="0" i="0" u="none" strike="noStrike" cap="none" normalizeH="0" baseline="0" dirty="0" smtClean="0">
                <a:ln>
                  <a:noFill/>
                </a:ln>
                <a:solidFill>
                  <a:srgbClr val="000000"/>
                </a:solidFill>
                <a:effectLst/>
                <a:latin typeface="JetBrains Mono"/>
              </a:rPr>
              <a:t>==</a:t>
            </a:r>
            <a:r>
              <a:rPr kumimoji="0" lang="en-US" altLang="en-US" sz="1400" b="1" i="0" u="none" strike="noStrike" cap="none" normalizeH="0" baseline="0" dirty="0" err="1" smtClean="0">
                <a:ln>
                  <a:noFill/>
                </a:ln>
                <a:solidFill>
                  <a:srgbClr val="660E7A"/>
                </a:solidFill>
                <a:effectLst/>
                <a:latin typeface="JetBrains Mono"/>
              </a:rPr>
              <a:t>elements</a:t>
            </a:r>
            <a:r>
              <a:rPr kumimoji="0" lang="en-US" altLang="en-US" sz="1400" b="0" i="0" u="none" strike="noStrike" cap="none" normalizeH="0" baseline="0" dirty="0" err="1" smtClean="0">
                <a:ln>
                  <a:noFill/>
                </a:ln>
                <a:solidFill>
                  <a:srgbClr val="3B3B3B"/>
                </a:solidFill>
                <a:effectLst/>
                <a:latin typeface="JetBrains Mono"/>
              </a:rPr>
              <a:t>.</a:t>
            </a:r>
            <a:r>
              <a:rPr kumimoji="0" lang="en-US" altLang="en-US" sz="1400" b="1" i="0" u="none" strike="noStrike" cap="none" normalizeH="0" baseline="0" dirty="0" err="1" smtClean="0">
                <a:ln>
                  <a:noFill/>
                </a:ln>
                <a:solidFill>
                  <a:srgbClr val="660E7A"/>
                </a:solidFill>
                <a:effectLst/>
                <a:latin typeface="JetBrains Mono"/>
              </a:rPr>
              <a:t>length</a:t>
            </a:r>
            <a:r>
              <a:rPr kumimoji="0" lang="en-US" altLang="en-US" sz="1400" b="0" i="0" u="none" strike="noStrike" cap="none" normalizeH="0" baseline="0" dirty="0" smtClean="0">
                <a:ln>
                  <a:noFill/>
                </a:ln>
                <a:solidFill>
                  <a:srgbClr val="3B3B3B"/>
                </a:solidFill>
                <a:effectLst/>
                <a:latin typeface="JetBrains Mono"/>
              </a:rPr>
              <a:t>;</a:t>
            </a:r>
            <a:br>
              <a:rPr kumimoji="0" lang="en-US" altLang="en-US" sz="1400" b="0" i="0" u="none" strike="noStrike" cap="none" normalizeH="0" baseline="0" dirty="0" smtClean="0">
                <a:ln>
                  <a:noFill/>
                </a:ln>
                <a:solidFill>
                  <a:srgbClr val="3B3B3B"/>
                </a:solidFill>
                <a:effectLst/>
                <a:latin typeface="JetBrains Mono"/>
              </a:rPr>
            </a:br>
            <a:r>
              <a:rPr kumimoji="0" lang="en-US" altLang="en-US" sz="1400" b="0" i="0" u="none" strike="noStrike" cap="none" normalizeH="0" baseline="0" dirty="0" smtClean="0">
                <a:ln>
                  <a:noFill/>
                </a:ln>
                <a:solidFill>
                  <a:srgbClr val="3B3B3B"/>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public void </a:t>
            </a:r>
            <a:r>
              <a:rPr kumimoji="0" lang="en-US" altLang="en-US" sz="1400" b="0" i="0" u="none" strike="noStrike" cap="none" normalizeH="0" baseline="0" dirty="0" err="1" smtClean="0">
                <a:ln>
                  <a:noFill/>
                </a:ln>
                <a:solidFill>
                  <a:srgbClr val="795E26"/>
                </a:solidFill>
                <a:effectLst/>
                <a:latin typeface="JetBrains Mono"/>
              </a:rPr>
              <a:t>enqueue</a:t>
            </a:r>
            <a:r>
              <a:rPr kumimoji="0" lang="en-US" altLang="en-US" sz="1400" b="0" i="0" u="none" strike="noStrike" cap="none" normalizeH="0" baseline="0" dirty="0" smtClean="0">
                <a:ln>
                  <a:noFill/>
                </a:ln>
                <a:solidFill>
                  <a:srgbClr val="3F9101"/>
                </a:solidFill>
                <a:effectLst/>
                <a:latin typeface="JetBrains Mono"/>
              </a:rPr>
              <a:t>(</a:t>
            </a:r>
            <a:r>
              <a:rPr kumimoji="0" lang="en-US" altLang="en-US" sz="1400" b="0" i="0" u="none" strike="noStrike" cap="none" normalizeH="0" baseline="0" dirty="0" smtClean="0">
                <a:ln>
                  <a:noFill/>
                </a:ln>
                <a:solidFill>
                  <a:srgbClr val="20999D"/>
                </a:solidFill>
                <a:effectLst/>
                <a:latin typeface="JetBrains Mono"/>
              </a:rPr>
              <a:t>T </a:t>
            </a:r>
            <a:r>
              <a:rPr kumimoji="0" lang="en-US" altLang="en-US" sz="1400" b="0" i="0" u="none" strike="noStrike" cap="none" normalizeH="0" baseline="0" dirty="0" smtClean="0">
                <a:ln>
                  <a:noFill/>
                </a:ln>
                <a:solidFill>
                  <a:srgbClr val="001080"/>
                </a:solidFill>
                <a:effectLst/>
                <a:latin typeface="JetBrains Mono"/>
              </a:rPr>
              <a:t>element</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8000"/>
                </a:solidFill>
                <a:effectLst/>
                <a:latin typeface="JetBrains Mono"/>
              </a:rPr>
              <a:t>// </a:t>
            </a:r>
            <a:r>
              <a:rPr kumimoji="0" lang="en-US" altLang="en-US" sz="1400" b="1" i="1" u="none" strike="noStrike" cap="none" normalizeH="0" baseline="0" dirty="0" smtClean="0">
                <a:ln>
                  <a:noFill/>
                </a:ln>
                <a:solidFill>
                  <a:srgbClr val="0000FF"/>
                </a:solidFill>
                <a:effectLst/>
                <a:latin typeface="JetBrains Mono"/>
              </a:rPr>
              <a:t>TODO</a:t>
            </a:r>
            <a:br>
              <a:rPr kumimoji="0" lang="en-US" altLang="en-US" sz="1400" b="1" i="1" u="none" strike="noStrike" cap="none" normalizeH="0" baseline="0" dirty="0" smtClean="0">
                <a:ln>
                  <a:noFill/>
                </a:ln>
                <a:solidFill>
                  <a:srgbClr val="0000FF"/>
                </a:solidFill>
                <a:effectLst/>
                <a:latin typeface="JetBrains Mono"/>
              </a:rPr>
            </a:br>
            <a:r>
              <a:rPr kumimoji="0" lang="en-US" altLang="en-US" sz="1400" b="1" i="1"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public </a:t>
            </a:r>
            <a:r>
              <a:rPr kumimoji="0" lang="en-US" altLang="en-US" sz="1400" b="0" i="0" u="none" strike="noStrike" cap="none" normalizeH="0" baseline="0" dirty="0" smtClean="0">
                <a:ln>
                  <a:noFill/>
                </a:ln>
                <a:solidFill>
                  <a:srgbClr val="20999D"/>
                </a:solidFill>
                <a:effectLst/>
                <a:latin typeface="JetBrains Mono"/>
              </a:rPr>
              <a:t>T </a:t>
            </a:r>
            <a:r>
              <a:rPr kumimoji="0" lang="en-US" altLang="en-US" sz="1400" b="0" i="0" u="none" strike="noStrike" cap="none" normalizeH="0" baseline="0" dirty="0" err="1" smtClean="0">
                <a:ln>
                  <a:noFill/>
                </a:ln>
                <a:solidFill>
                  <a:srgbClr val="795E26"/>
                </a:solidFill>
                <a:effectLst/>
                <a:latin typeface="JetBrains Mono"/>
              </a:rPr>
              <a:t>dequeue</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8000"/>
                </a:solidFill>
                <a:effectLst/>
                <a:latin typeface="JetBrains Mono"/>
              </a:rPr>
              <a:t>// </a:t>
            </a:r>
            <a:r>
              <a:rPr kumimoji="0" lang="en-US" altLang="en-US" sz="1400" b="1" i="1" u="none" strike="noStrike" cap="none" normalizeH="0" baseline="0" dirty="0" smtClean="0">
                <a:ln>
                  <a:noFill/>
                </a:ln>
                <a:solidFill>
                  <a:srgbClr val="0000FF"/>
                </a:solidFill>
                <a:effectLst/>
                <a:latin typeface="JetBrains Mono"/>
              </a:rPr>
              <a:t>TODO</a:t>
            </a:r>
            <a:br>
              <a:rPr kumimoji="0" lang="en-US" altLang="en-US" sz="1400" b="1" i="1" u="none" strike="noStrike" cap="none" normalizeH="0" baseline="0" dirty="0" smtClean="0">
                <a:ln>
                  <a:noFill/>
                </a:ln>
                <a:solidFill>
                  <a:srgbClr val="0000FF"/>
                </a:solidFill>
                <a:effectLst/>
                <a:latin typeface="JetBrains Mono"/>
              </a:rPr>
            </a:br>
            <a:r>
              <a:rPr kumimoji="0" lang="en-US" altLang="en-US" sz="1400" b="1" i="1"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00FF"/>
                </a:solidFill>
                <a:effectLst/>
                <a:latin typeface="JetBrains Mono"/>
              </a:rPr>
              <a:t>private void </a:t>
            </a:r>
            <a:r>
              <a:rPr kumimoji="0" lang="en-US" altLang="en-US" sz="1400" b="0" i="0" u="none" strike="noStrike" cap="none" normalizeH="0" baseline="0" dirty="0" smtClean="0">
                <a:ln>
                  <a:noFill/>
                </a:ln>
                <a:solidFill>
                  <a:srgbClr val="795E26"/>
                </a:solidFill>
                <a:effectLst/>
                <a:latin typeface="JetBrains Mono"/>
              </a:rPr>
              <a:t>dump</a:t>
            </a:r>
            <a:r>
              <a:rPr kumimoji="0" lang="en-US" altLang="en-US" sz="1400" b="0" i="0" u="none" strike="noStrike" cap="none" normalizeH="0" baseline="0" dirty="0" smtClean="0">
                <a:ln>
                  <a:noFill/>
                </a:ln>
                <a:solidFill>
                  <a:srgbClr val="3F9101"/>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  </a:t>
            </a:r>
            <a:r>
              <a:rPr kumimoji="0" lang="en-US" altLang="en-US" sz="1400" b="0" i="0" u="none" strike="noStrike" cap="none" normalizeH="0" baseline="0" dirty="0" smtClean="0">
                <a:ln>
                  <a:noFill/>
                </a:ln>
                <a:solidFill>
                  <a:srgbClr val="008000"/>
                </a:solidFill>
                <a:effectLst/>
                <a:latin typeface="JetBrains Mono"/>
              </a:rPr>
              <a:t>// </a:t>
            </a:r>
            <a:r>
              <a:rPr kumimoji="0" lang="en-US" altLang="en-US" sz="1400" b="1" i="1" u="none" strike="noStrike" cap="none" normalizeH="0" baseline="0" dirty="0" smtClean="0">
                <a:ln>
                  <a:noFill/>
                </a:ln>
                <a:solidFill>
                  <a:srgbClr val="0000FF"/>
                </a:solidFill>
                <a:effectLst/>
                <a:latin typeface="JetBrains Mono"/>
              </a:rPr>
              <a:t>TODO</a:t>
            </a:r>
            <a:br>
              <a:rPr kumimoji="0" lang="en-US" altLang="en-US" sz="1400" b="1" i="1" u="none" strike="noStrike" cap="none" normalizeH="0" baseline="0" dirty="0" smtClean="0">
                <a:ln>
                  <a:noFill/>
                </a:ln>
                <a:solidFill>
                  <a:srgbClr val="0000FF"/>
                </a:solidFill>
                <a:effectLst/>
                <a:latin typeface="JetBrains Mono"/>
              </a:rPr>
            </a:br>
            <a:r>
              <a:rPr kumimoji="0" lang="en-US" altLang="en-US" sz="1400" b="1" i="1" u="none" strike="noStrike" cap="none" normalizeH="0" baseline="0" dirty="0" smtClean="0">
                <a:ln>
                  <a:noFill/>
                </a:ln>
                <a:solidFill>
                  <a:srgbClr val="0000FF"/>
                </a:solidFill>
                <a:effectLst/>
                <a:latin typeface="JetBrains Mono"/>
              </a:rPr>
              <a:t>    </a:t>
            </a:r>
            <a:r>
              <a:rPr kumimoji="0" lang="en-US" altLang="en-US" sz="1400" b="0" i="0" u="none" strike="noStrike" cap="none" normalizeH="0" baseline="0" dirty="0" smtClean="0">
                <a:ln>
                  <a:noFill/>
                </a:ln>
                <a:solidFill>
                  <a:srgbClr val="0E4A8E"/>
                </a:solidFill>
                <a:effectLst/>
                <a:latin typeface="JetBrains Mono"/>
              </a:rPr>
              <a:t>}</a:t>
            </a:r>
            <a:br>
              <a:rPr kumimoji="0" lang="en-US" altLang="en-US" sz="1400" b="0" i="0" u="none" strike="noStrike" cap="none" normalizeH="0" baseline="0" dirty="0" smtClean="0">
                <a:ln>
                  <a:noFill/>
                </a:ln>
                <a:solidFill>
                  <a:srgbClr val="0E4A8E"/>
                </a:solidFill>
                <a:effectLst/>
                <a:latin typeface="JetBrains Mono"/>
              </a:rPr>
            </a:br>
            <a:r>
              <a:rPr kumimoji="0" lang="en-US" altLang="en-US" sz="1400" b="0" i="0" u="none" strike="noStrike" cap="none" normalizeH="0" baseline="0" dirty="0" smtClean="0">
                <a:ln>
                  <a:noFill/>
                </a:ln>
                <a:solidFill>
                  <a:srgbClr val="3F9101"/>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83" name="Google Shape;383;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dirty="0"/>
              <a:t>Java no </a:t>
            </a:r>
            <a:r>
              <a:rPr lang="en-US" dirty="0" err="1"/>
              <a:t>viene</a:t>
            </a:r>
            <a:r>
              <a:rPr lang="en-US" dirty="0"/>
              <a:t> </a:t>
            </a:r>
            <a:r>
              <a:rPr lang="en-US" dirty="0" err="1"/>
              <a:t>equipada</a:t>
            </a:r>
            <a:r>
              <a:rPr lang="en-US" dirty="0"/>
              <a:t> con </a:t>
            </a:r>
            <a:r>
              <a:rPr lang="en-US" dirty="0" err="1"/>
              <a:t>una</a:t>
            </a:r>
            <a:r>
              <a:rPr lang="en-US" dirty="0"/>
              <a:t> </a:t>
            </a:r>
            <a:r>
              <a:rPr lang="en-US" dirty="0" err="1"/>
              <a:t>clase</a:t>
            </a:r>
            <a:r>
              <a:rPr lang="en-US" dirty="0"/>
              <a:t> Queue </a:t>
            </a:r>
            <a:r>
              <a:rPr lang="en-US" dirty="0" err="1"/>
              <a:t>sino</a:t>
            </a:r>
            <a:r>
              <a:rPr lang="en-US" dirty="0"/>
              <a:t> que </a:t>
            </a:r>
            <a:r>
              <a:rPr lang="en-US" dirty="0" err="1"/>
              <a:t>es</a:t>
            </a:r>
            <a:r>
              <a:rPr lang="en-US" dirty="0"/>
              <a:t> </a:t>
            </a:r>
            <a:r>
              <a:rPr lang="en-US" dirty="0" err="1"/>
              <a:t>una</a:t>
            </a:r>
            <a:r>
              <a:rPr lang="en-US" dirty="0"/>
              <a:t> interface que </a:t>
            </a:r>
            <a:r>
              <a:rPr lang="en-US" dirty="0" err="1"/>
              <a:t>limita</a:t>
            </a:r>
            <a:r>
              <a:rPr lang="en-US" dirty="0"/>
              <a:t> las </a:t>
            </a:r>
            <a:r>
              <a:rPr lang="en-US" dirty="0" err="1"/>
              <a:t>operaciones</a:t>
            </a:r>
            <a:r>
              <a:rPr lang="en-US" dirty="0"/>
              <a:t> de la </a:t>
            </a:r>
            <a:r>
              <a:rPr lang="en-US" dirty="0" err="1"/>
              <a:t>clase</a:t>
            </a:r>
            <a:r>
              <a:rPr lang="en-US" dirty="0"/>
              <a:t> </a:t>
            </a:r>
            <a:r>
              <a:rPr lang="en-US" dirty="0" err="1"/>
              <a:t>LinkedList</a:t>
            </a:r>
            <a:endParaRPr dirty="0"/>
          </a:p>
          <a:p>
            <a:pPr marL="0" lvl="0" indent="0" algn="l" rtl="0">
              <a:spcBef>
                <a:spcPts val="520"/>
              </a:spcBef>
              <a:spcAft>
                <a:spcPts val="0"/>
              </a:spcAft>
              <a:buSzPts val="2470"/>
              <a:buNone/>
            </a:pPr>
            <a:r>
              <a:rPr lang="en-US" u="sng" dirty="0">
                <a:solidFill>
                  <a:schemeClr val="hlink"/>
                </a:solidFill>
                <a:hlinkClick r:id="rId3"/>
              </a:rPr>
              <a:t>http://hg.openjdk.java.net/jdk8/jdk8/jdk/file/687fd7c7986d/src/share/classes/java/util/Queue.java</a:t>
            </a: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r>
              <a:rPr lang="en-US" dirty="0"/>
              <a:t>Las </a:t>
            </a:r>
            <a:r>
              <a:rPr lang="en-US" dirty="0" err="1"/>
              <a:t>operaciones</a:t>
            </a:r>
            <a:r>
              <a:rPr lang="en-US" dirty="0"/>
              <a:t> </a:t>
            </a:r>
            <a:r>
              <a:rPr lang="en-US" dirty="0" err="1"/>
              <a:t>ofrecidas</a:t>
            </a:r>
            <a:r>
              <a:rPr lang="en-US" dirty="0"/>
              <a:t> son </a:t>
            </a:r>
            <a:r>
              <a:rPr lang="en-US" dirty="0" err="1"/>
              <a:t>similares</a:t>
            </a:r>
            <a:r>
              <a:rPr lang="en-US" dirty="0"/>
              <a:t> a las </a:t>
            </a:r>
            <a:r>
              <a:rPr lang="en-US" dirty="0" err="1"/>
              <a:t>discutidas</a:t>
            </a:r>
            <a:r>
              <a:rPr lang="en-US" dirty="0"/>
              <a:t> y son las </a:t>
            </a:r>
            <a:r>
              <a:rPr lang="en-US" dirty="0" err="1"/>
              <a:t>esperadas</a:t>
            </a:r>
            <a:r>
              <a:rPr lang="en-US" dirty="0"/>
              <a:t> para </a:t>
            </a:r>
            <a:r>
              <a:rPr lang="en-US" dirty="0" err="1"/>
              <a:t>una</a:t>
            </a:r>
            <a:r>
              <a:rPr lang="en-US" dirty="0"/>
              <a:t> Queue. </a:t>
            </a:r>
            <a:endParaRPr dirty="0"/>
          </a:p>
        </p:txBody>
      </p:sp>
      <p:sp>
        <p:nvSpPr>
          <p:cNvPr id="384" name="Google Shape;384;p3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Queue</a:t>
            </a:r>
            <a:endParaRPr/>
          </a:p>
        </p:txBody>
      </p:sp>
      <p:sp>
        <p:nvSpPr>
          <p:cNvPr id="390" name="Google Shape;390;p39"/>
          <p:cNvSpPr txBox="1">
            <a:spLocks noGrp="1"/>
          </p:cNvSpPr>
          <p:nvPr>
            <p:ph type="body" idx="1"/>
          </p:nvPr>
        </p:nvSpPr>
        <p:spPr>
          <a:xfrm>
            <a:off x="457200" y="1935480"/>
            <a:ext cx="8229600" cy="49981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n-US" dirty="0" err="1"/>
              <a:t>Típico</a:t>
            </a:r>
            <a:r>
              <a:rPr lang="en-US" dirty="0"/>
              <a:t> </a:t>
            </a:r>
            <a:r>
              <a:rPr lang="en-US" dirty="0" err="1"/>
              <a:t>uso</a:t>
            </a:r>
            <a:r>
              <a:rPr lang="en-US" dirty="0"/>
              <a:t> </a:t>
            </a:r>
            <a:r>
              <a:rPr lang="en-US" dirty="0" err="1"/>
              <a:t>en</a:t>
            </a:r>
            <a:r>
              <a:rPr lang="en-US" dirty="0"/>
              <a:t> Java</a:t>
            </a:r>
            <a:endParaRPr dirty="0"/>
          </a:p>
          <a:p>
            <a:pPr marL="0" lvl="0" indent="0" algn="l" rtl="0">
              <a:spcBef>
                <a:spcPts val="247"/>
              </a:spcBef>
              <a:spcAft>
                <a:spcPts val="0"/>
              </a:spcAft>
              <a:buSzPct val="95000"/>
              <a:buNone/>
            </a:pPr>
            <a:endParaRPr b="1" dirty="0"/>
          </a:p>
        </p:txBody>
      </p:sp>
      <p:sp>
        <p:nvSpPr>
          <p:cNvPr id="391" name="Google Shape;391;p3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2" name="Rectangle 1"/>
          <p:cNvSpPr>
            <a:spLocks noChangeArrowheads="1"/>
          </p:cNvSpPr>
          <p:nvPr/>
        </p:nvSpPr>
        <p:spPr bwMode="auto">
          <a:xfrm>
            <a:off x="2575249" y="2471739"/>
            <a:ext cx="4187365"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JetBrains Mono"/>
              </a:rPr>
              <a:t>public static void </a:t>
            </a:r>
            <a:r>
              <a:rPr kumimoji="0" lang="en-US" altLang="en-US" b="0" i="0" u="none" strike="noStrike" cap="none" normalizeH="0" baseline="0" dirty="0" smtClean="0">
                <a:ln>
                  <a:noFill/>
                </a:ln>
                <a:solidFill>
                  <a:srgbClr val="795E26"/>
                </a:solidFill>
                <a:effectLst/>
                <a:latin typeface="JetBrains Mono"/>
              </a:rPr>
              <a:t>main</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277F99"/>
                </a:solidFill>
                <a:effectLst/>
                <a:latin typeface="JetBrains Mono"/>
              </a:rPr>
              <a:t>String</a:t>
            </a:r>
            <a:r>
              <a:rPr kumimoji="0" lang="en-US" altLang="en-US" b="0" i="0" u="none" strike="noStrike" cap="none" normalizeH="0" baseline="0" dirty="0" smtClean="0">
                <a:ln>
                  <a:noFill/>
                </a:ln>
                <a:solidFill>
                  <a:srgbClr val="0000FF"/>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args</a:t>
            </a:r>
            <a:r>
              <a:rPr kumimoji="0" lang="en-US" altLang="en-US" b="0" i="0" u="none" strike="noStrike" cap="none" normalizeH="0" baseline="0" dirty="0" smtClean="0">
                <a:ln>
                  <a:noFill/>
                </a:ln>
                <a:solidFill>
                  <a:srgbClr val="3F9101"/>
                </a:solidFill>
                <a:effectLst/>
                <a:latin typeface="JetBrains Mono"/>
              </a:rPr>
              <a:t>) {</a:t>
            </a:r>
            <a:br>
              <a:rPr kumimoji="0" lang="en-US" altLang="en-US" b="0" i="0" u="none" strike="noStrike" cap="none" normalizeH="0" baseline="0" dirty="0" smtClean="0">
                <a:ln>
                  <a:noFill/>
                </a:ln>
                <a:solidFill>
                  <a:srgbClr val="3F9101"/>
                </a:solidFill>
                <a:effectLst/>
                <a:latin typeface="JetBrains Mono"/>
              </a:rPr>
            </a:br>
            <a:r>
              <a:rPr kumimoji="0" lang="en-US" altLang="en-US" b="0" i="0" u="none" strike="noStrike" cap="none" normalizeH="0" baseline="0" dirty="0" smtClean="0">
                <a:ln>
                  <a:noFill/>
                </a:ln>
                <a:solidFill>
                  <a:srgbClr val="3F9101"/>
                </a:solidFill>
                <a:effectLst/>
                <a:latin typeface="JetBrains Mono"/>
              </a:rPr>
              <a:t/>
            </a:r>
            <a:br>
              <a:rPr kumimoji="0" lang="en-US" altLang="en-US" b="0" i="0" u="none" strike="noStrike" cap="none" normalizeH="0" baseline="0" dirty="0" smtClean="0">
                <a:ln>
                  <a:noFill/>
                </a:ln>
                <a:solidFill>
                  <a:srgbClr val="3F9101"/>
                </a:solidFill>
                <a:effectLst/>
                <a:latin typeface="JetBrains Mono"/>
              </a:rPr>
            </a:b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8000"/>
                </a:solidFill>
                <a:effectLst/>
                <a:latin typeface="JetBrains Mono"/>
              </a:rPr>
              <a:t>Queu</a:t>
            </a: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8000"/>
                </a:solidFill>
                <a:effectLst/>
                <a:latin typeface="JetBrains Mono"/>
              </a:rPr>
              <a:t>es</a:t>
            </a:r>
            <a:r>
              <a:rPr kumimoji="0" lang="en-US" altLang="en-US" b="0" i="0" u="none" strike="noStrike" cap="none" normalizeH="0" baseline="0" dirty="0" smtClean="0">
                <a:ln>
                  <a:noFill/>
                </a:ln>
                <a:solidFill>
                  <a:srgbClr val="008000"/>
                </a:solidFill>
                <a:effectLst/>
                <a:latin typeface="JetBrains Mono"/>
              </a:rPr>
              <a:t> interface</a:t>
            </a:r>
            <a:br>
              <a:rPr kumimoji="0" lang="en-US" altLang="en-US" b="0" i="0" u="none" strike="noStrike" cap="none" normalizeH="0" baseline="0" dirty="0" smtClean="0">
                <a:ln>
                  <a:noFill/>
                </a:ln>
                <a:solidFill>
                  <a:srgbClr val="008000"/>
                </a:solidFill>
                <a:effectLst/>
                <a:latin typeface="JetBrains Mono"/>
              </a:rPr>
            </a:b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8000"/>
                </a:solidFill>
                <a:effectLst/>
                <a:latin typeface="JetBrains Mono"/>
              </a:rPr>
              <a:t>LinkedList</a:t>
            </a: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8000"/>
                </a:solidFill>
                <a:effectLst/>
                <a:latin typeface="JetBrains Mono"/>
              </a:rPr>
              <a:t>es</a:t>
            </a: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8000"/>
                </a:solidFill>
                <a:effectLst/>
                <a:latin typeface="JetBrains Mono"/>
              </a:rPr>
              <a:t>clase</a:t>
            </a:r>
            <a:r>
              <a:rPr kumimoji="0" lang="en-US" altLang="en-US" b="0" i="0" u="none" strike="noStrike" cap="none" normalizeH="0" baseline="0" dirty="0" smtClean="0">
                <a:ln>
                  <a:noFill/>
                </a:ln>
                <a:solidFill>
                  <a:srgbClr val="008000"/>
                </a:solidFill>
                <a:effectLst/>
                <a:latin typeface="JetBrains Mono"/>
              </a:rPr>
              <a:t/>
            </a:r>
            <a:br>
              <a:rPr kumimoji="0" lang="en-US" altLang="en-US" b="0" i="0" u="none" strike="noStrike" cap="none" normalizeH="0" baseline="0" dirty="0" smtClean="0">
                <a:ln>
                  <a:noFill/>
                </a:ln>
                <a:solidFill>
                  <a:srgbClr val="008000"/>
                </a:solidFill>
                <a:effectLst/>
                <a:latin typeface="JetBrains Mono"/>
              </a:rPr>
            </a:b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smtClean="0">
                <a:ln>
                  <a:noFill/>
                </a:ln>
                <a:solidFill>
                  <a:srgbClr val="3B3B3B"/>
                </a:solidFill>
                <a:effectLst/>
                <a:latin typeface="JetBrains Mono"/>
              </a:rPr>
              <a:t>Queue</a:t>
            </a:r>
            <a:r>
              <a:rPr kumimoji="0" lang="en-US" altLang="en-US" b="0" i="0" u="none" strike="noStrike" cap="none" normalizeH="0" baseline="0" dirty="0" smtClean="0">
                <a:ln>
                  <a:noFill/>
                </a:ln>
                <a:solidFill>
                  <a:srgbClr val="3F9101"/>
                </a:solidFill>
                <a:effectLst/>
                <a:latin typeface="JetBrains Mono"/>
              </a:rPr>
              <a:t>&lt;</a:t>
            </a:r>
            <a:r>
              <a:rPr kumimoji="0" lang="en-US" altLang="en-US" b="0" i="0" u="none" strike="noStrike" cap="none" normalizeH="0" baseline="0" dirty="0" smtClean="0">
                <a:ln>
                  <a:noFill/>
                </a:ln>
                <a:solidFill>
                  <a:srgbClr val="277F99"/>
                </a:solidFill>
                <a:effectLst/>
                <a:latin typeface="JetBrains Mono"/>
              </a:rPr>
              <a:t>String</a:t>
            </a:r>
            <a:r>
              <a:rPr kumimoji="0" lang="en-US" altLang="en-US" b="0" i="0" u="none" strike="noStrike" cap="none" normalizeH="0" baseline="0" dirty="0" smtClean="0">
                <a:ln>
                  <a:noFill/>
                </a:ln>
                <a:solidFill>
                  <a:srgbClr val="3F9101"/>
                </a:solidFill>
                <a:effectLst/>
                <a:latin typeface="JetBrains Mono"/>
              </a:rPr>
              <a:t>&gt;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smtClean="0">
                <a:ln>
                  <a:noFill/>
                </a:ln>
                <a:solidFill>
                  <a:srgbClr val="001080"/>
                </a:solidFill>
                <a:effectLst/>
                <a:latin typeface="JetBrains Mono"/>
              </a:rPr>
              <a:t> </a:t>
            </a:r>
            <a:r>
              <a:rPr kumimoji="0" lang="en-US" altLang="en-US" b="0" i="0" u="none" strike="noStrike" cap="none" normalizeH="0" baseline="0" dirty="0" smtClean="0">
                <a:ln>
                  <a:noFill/>
                </a:ln>
                <a:solidFill>
                  <a:srgbClr val="000000"/>
                </a:solidFill>
                <a:effectLst/>
                <a:latin typeface="JetBrains Mono"/>
              </a:rPr>
              <a:t>= </a:t>
            </a:r>
            <a:r>
              <a:rPr kumimoji="0" lang="en-US" altLang="en-US" b="0" i="0" u="none" strike="noStrike" cap="none" normalizeH="0" baseline="0" dirty="0" smtClean="0">
                <a:ln>
                  <a:noFill/>
                </a:ln>
                <a:solidFill>
                  <a:srgbClr val="BF3BE2"/>
                </a:solidFill>
                <a:effectLst/>
                <a:latin typeface="JetBrains Mono"/>
              </a:rPr>
              <a:t>new </a:t>
            </a:r>
            <a:r>
              <a:rPr kumimoji="0" lang="en-US" altLang="en-US" b="0" i="0" u="none" strike="noStrike" cap="none" normalizeH="0" baseline="0" dirty="0" err="1" smtClean="0">
                <a:ln>
                  <a:noFill/>
                </a:ln>
                <a:solidFill>
                  <a:srgbClr val="3B3B3B"/>
                </a:solidFill>
                <a:effectLst/>
                <a:latin typeface="JetBrains Mono"/>
              </a:rPr>
              <a:t>LinkedList</a:t>
            </a:r>
            <a:r>
              <a:rPr kumimoji="0" lang="en-US" altLang="en-US" b="0" i="0" u="none" strike="noStrike" cap="none" normalizeH="0" baseline="0" dirty="0" smtClean="0">
                <a:ln>
                  <a:noFill/>
                </a:ln>
                <a:solidFill>
                  <a:srgbClr val="3F9101"/>
                </a:solidFill>
                <a:effectLst/>
                <a:latin typeface="JetBrains Mono"/>
              </a:rPr>
              <a:t>&lt;&gt;()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smtClean="0">
                <a:ln>
                  <a:noFill/>
                </a:ln>
                <a:solidFill>
                  <a:srgbClr val="008000"/>
                </a:solidFill>
                <a:effectLst/>
                <a:latin typeface="JetBrains Mono"/>
              </a:rPr>
              <a:t>// add() instead of queue()</a:t>
            </a:r>
            <a:br>
              <a:rPr kumimoji="0" lang="en-US" altLang="en-US" b="0" i="0" u="none" strike="noStrike" cap="none" normalizeH="0" baseline="0" dirty="0" smtClean="0">
                <a:ln>
                  <a:noFill/>
                </a:ln>
                <a:solidFill>
                  <a:srgbClr val="008000"/>
                </a:solidFill>
                <a:effectLst/>
                <a:latin typeface="JetBrains Mono"/>
              </a:rPr>
            </a:b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.add</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A31515"/>
                </a:solidFill>
                <a:effectLst/>
                <a:latin typeface="JetBrains Mono"/>
              </a:rPr>
              <a:t>"copy 1"</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.add</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A31515"/>
                </a:solidFill>
                <a:effectLst/>
                <a:latin typeface="JetBrains Mono"/>
              </a:rPr>
              <a:t>"paste 1"</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.add</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A31515"/>
                </a:solidFill>
                <a:effectLst/>
                <a:latin typeface="JetBrains Mono"/>
              </a:rPr>
              <a:t>"move 1"</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.add</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A31515"/>
                </a:solidFill>
                <a:effectLst/>
                <a:latin typeface="JetBrains Mono"/>
              </a:rPr>
              <a:t>"move 2"</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.add</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A31515"/>
                </a:solidFill>
                <a:effectLst/>
                <a:latin typeface="JetBrains Mono"/>
              </a:rPr>
              <a:t>"move 3"</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smtClean="0">
                <a:ln>
                  <a:noFill/>
                </a:ln>
                <a:solidFill>
                  <a:srgbClr val="008000"/>
                </a:solidFill>
                <a:effectLst/>
                <a:latin typeface="JetBrains Mono"/>
              </a:rPr>
              <a:t>// remove() o </a:t>
            </a:r>
            <a:r>
              <a:rPr kumimoji="0" lang="en-US" altLang="en-US" b="0" i="0" u="none" strike="noStrike" cap="none" normalizeH="0" baseline="0" dirty="0" err="1" smtClean="0">
                <a:ln>
                  <a:noFill/>
                </a:ln>
                <a:solidFill>
                  <a:srgbClr val="008000"/>
                </a:solidFill>
                <a:effectLst/>
                <a:latin typeface="JetBrains Mono"/>
              </a:rPr>
              <a:t>bien</a:t>
            </a:r>
            <a:r>
              <a:rPr kumimoji="0" lang="en-US" altLang="en-US" b="0" i="0" u="none" strike="noStrike" cap="none" normalizeH="0" baseline="0" dirty="0" smtClean="0">
                <a:ln>
                  <a:noFill/>
                </a:ln>
                <a:solidFill>
                  <a:srgbClr val="008000"/>
                </a:solidFill>
                <a:effectLst/>
                <a:latin typeface="JetBrains Mono"/>
              </a:rPr>
              <a:t> poll()    </a:t>
            </a:r>
            <a:r>
              <a:rPr kumimoji="0" lang="en-US" altLang="en-US" b="0" i="0" u="none" strike="noStrike" cap="none" normalizeH="0" baseline="0" dirty="0" err="1" smtClean="0">
                <a:ln>
                  <a:noFill/>
                </a:ln>
                <a:solidFill>
                  <a:srgbClr val="008000"/>
                </a:solidFill>
                <a:effectLst/>
                <a:latin typeface="JetBrains Mono"/>
              </a:rPr>
              <a:t>insetad</a:t>
            </a:r>
            <a:r>
              <a:rPr kumimoji="0" lang="en-US" altLang="en-US" b="0" i="0" u="none" strike="noStrike" cap="none" normalizeH="0" baseline="0" dirty="0" smtClean="0">
                <a:ln>
                  <a:noFill/>
                </a:ln>
                <a:solidFill>
                  <a:srgbClr val="008000"/>
                </a:solidFill>
                <a:effectLst/>
                <a:latin typeface="JetBrains Mono"/>
              </a:rPr>
              <a:t> of </a:t>
            </a:r>
            <a:r>
              <a:rPr kumimoji="0" lang="en-US" altLang="en-US" b="0" i="0" u="none" strike="noStrike" cap="none" normalizeH="0" baseline="0" dirty="0" err="1" smtClean="0">
                <a:ln>
                  <a:noFill/>
                </a:ln>
                <a:solidFill>
                  <a:srgbClr val="008000"/>
                </a:solidFill>
                <a:effectLst/>
                <a:latin typeface="JetBrains Mono"/>
              </a:rPr>
              <a:t>dequeue</a:t>
            </a:r>
            <a:r>
              <a:rPr kumimoji="0" lang="en-US" altLang="en-US" b="0" i="0" u="none" strike="noStrike" cap="none" normalizeH="0" baseline="0" dirty="0" smtClean="0">
                <a:ln>
                  <a:noFill/>
                </a:ln>
                <a:solidFill>
                  <a:srgbClr val="008000"/>
                </a:solidFill>
                <a:effectLst/>
                <a:latin typeface="JetBrains Mono"/>
              </a:rPr>
              <a:t>();</a:t>
            </a:r>
            <a:br>
              <a:rPr kumimoji="0" lang="en-US" altLang="en-US" b="0" i="0" u="none" strike="noStrike" cap="none" normalizeH="0" baseline="0" dirty="0" smtClean="0">
                <a:ln>
                  <a:noFill/>
                </a:ln>
                <a:solidFill>
                  <a:srgbClr val="008000"/>
                </a:solidFill>
                <a:effectLst/>
                <a:latin typeface="JetBrains Mono"/>
              </a:rPr>
            </a:br>
            <a:r>
              <a:rPr kumimoji="0" lang="en-US" altLang="en-US" b="0" i="0" u="none" strike="noStrike" cap="none" normalizeH="0" baseline="0" dirty="0" smtClean="0">
                <a:ln>
                  <a:noFill/>
                </a:ln>
                <a:solidFill>
                  <a:srgbClr val="008000"/>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.remove</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t>
            </a:r>
            <a:r>
              <a:rPr kumimoji="0" lang="en-US" altLang="en-US" b="0" i="0" u="none" strike="noStrike" cap="none" normalizeH="0" baseline="0" dirty="0" err="1" smtClean="0">
                <a:ln>
                  <a:noFill/>
                </a:ln>
                <a:solidFill>
                  <a:srgbClr val="001080"/>
                </a:solidFill>
                <a:effectLst/>
                <a:latin typeface="JetBrains Mono"/>
              </a:rPr>
              <a:t>myQueue</a:t>
            </a:r>
            <a:r>
              <a:rPr kumimoji="0" lang="en-US" altLang="en-US" b="0" i="0" u="none" strike="noStrike" cap="none" normalizeH="0" baseline="0" dirty="0" err="1" smtClean="0">
                <a:ln>
                  <a:noFill/>
                </a:ln>
                <a:solidFill>
                  <a:srgbClr val="3B3B3B"/>
                </a:solidFill>
                <a:effectLst/>
                <a:latin typeface="JetBrains Mono"/>
              </a:rPr>
              <a:t>.forEach</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err="1" smtClean="0">
                <a:ln>
                  <a:noFill/>
                </a:ln>
                <a:solidFill>
                  <a:srgbClr val="277F99"/>
                </a:solidFill>
                <a:effectLst/>
                <a:latin typeface="JetBrains Mono"/>
              </a:rPr>
              <a:t>System</a:t>
            </a:r>
            <a:r>
              <a:rPr kumimoji="0" lang="en-US" altLang="en-US" b="0" i="0" u="none" strike="noStrike" cap="none" normalizeH="0" baseline="0" dirty="0" err="1" smtClean="0">
                <a:ln>
                  <a:noFill/>
                </a:ln>
                <a:solidFill>
                  <a:srgbClr val="3B3B3B"/>
                </a:solidFill>
                <a:effectLst/>
                <a:latin typeface="JetBrains Mono"/>
              </a:rPr>
              <a:t>.</a:t>
            </a:r>
            <a:r>
              <a:rPr kumimoji="0" lang="en-US" altLang="en-US" b="1" i="1" u="none" strike="noStrike" cap="none" normalizeH="0" baseline="0" dirty="0" err="1" smtClean="0">
                <a:ln>
                  <a:noFill/>
                </a:ln>
                <a:solidFill>
                  <a:srgbClr val="660E7A"/>
                </a:solidFill>
                <a:effectLst/>
                <a:latin typeface="JetBrains Mono"/>
              </a:rPr>
              <a:t>out</a:t>
            </a:r>
            <a:r>
              <a:rPr kumimoji="0" lang="en-US" altLang="en-US" b="0" i="0" u="none" strike="noStrike" cap="none" normalizeH="0" baseline="0" dirty="0" smtClean="0">
                <a:ln>
                  <a:noFill/>
                </a:ln>
                <a:solidFill>
                  <a:srgbClr val="3B3B3B"/>
                </a:solidFill>
                <a:effectLst/>
                <a:latin typeface="JetBrains Mono"/>
              </a:rPr>
              <a:t>::</a:t>
            </a:r>
            <a:r>
              <a:rPr kumimoji="0" lang="en-US" altLang="en-US" b="0" i="0" u="none" strike="noStrike" cap="none" normalizeH="0" baseline="0" dirty="0" err="1" smtClean="0">
                <a:ln>
                  <a:noFill/>
                </a:ln>
                <a:solidFill>
                  <a:srgbClr val="3B3B3B"/>
                </a:solidFill>
                <a:effectLst/>
                <a:latin typeface="JetBrains Mono"/>
              </a:rPr>
              <a:t>println</a:t>
            </a:r>
            <a:r>
              <a:rPr kumimoji="0" lang="en-US" altLang="en-US" b="0" i="0" u="none" strike="noStrike" cap="none" normalizeH="0" baseline="0" dirty="0" smtClean="0">
                <a:ln>
                  <a:noFill/>
                </a:ln>
                <a:solidFill>
                  <a:srgbClr val="3F9101"/>
                </a:solidFill>
                <a:effectLst/>
                <a:latin typeface="JetBrains Mono"/>
              </a:rPr>
              <a:t>)</a:t>
            </a:r>
            <a:r>
              <a:rPr kumimoji="0" lang="en-US" altLang="en-US" b="0" i="0" u="none" strike="noStrike" cap="none" normalizeH="0" baseline="0" dirty="0" smtClean="0">
                <a:ln>
                  <a:noFill/>
                </a:ln>
                <a:solidFill>
                  <a:srgbClr val="3B3B3B"/>
                </a:solidFill>
                <a:effectLst/>
                <a:latin typeface="JetBrains Mono"/>
              </a:rPr>
              <a:t>;</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B3B3B"/>
                </a:solidFill>
                <a:effectLst/>
                <a:latin typeface="JetBrains Mono"/>
              </a:rPr>
              <a:t/>
            </a:r>
            <a:br>
              <a:rPr kumimoji="0" lang="en-US" altLang="en-US" b="0" i="0" u="none" strike="noStrike" cap="none" normalizeH="0" baseline="0" dirty="0" smtClean="0">
                <a:ln>
                  <a:noFill/>
                </a:ln>
                <a:solidFill>
                  <a:srgbClr val="3B3B3B"/>
                </a:solidFill>
                <a:effectLst/>
                <a:latin typeface="JetBrains Mono"/>
              </a:rPr>
            </a:br>
            <a:r>
              <a:rPr kumimoji="0" lang="en-US" altLang="en-US" b="0" i="0" u="none" strike="noStrike" cap="none" normalizeH="0" baseline="0" dirty="0" smtClean="0">
                <a:ln>
                  <a:noFill/>
                </a:ln>
                <a:solidFill>
                  <a:srgbClr val="3F9101"/>
                </a:solidFill>
                <a:effectLst/>
                <a:latin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27" name="Google Shape;127;p15"/>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15"/>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2: Múltiples Recursos compartidos</a:t>
            </a:r>
            <a:endParaRPr sz="2000" b="1"/>
          </a:p>
          <a:p>
            <a:pPr marL="0" lvl="0" indent="0" algn="just" rtl="0">
              <a:spcBef>
                <a:spcPts val="400"/>
              </a:spcBef>
              <a:spcAft>
                <a:spcPts val="0"/>
              </a:spcAft>
              <a:buSzPts val="1900"/>
              <a:buNone/>
            </a:pPr>
            <a:r>
              <a:rPr lang="en-US" sz="2000"/>
              <a:t>Similar al anterior, pero con múltiples recursos compartidos </a:t>
            </a:r>
            <a:r>
              <a:rPr lang="en-US" sz="2000" b="1"/>
              <a:t>administrados centralizadamente</a:t>
            </a:r>
            <a:r>
              <a:rPr lang="en-US" sz="2000"/>
              <a:t>. Ej: una solo lugar para acceder a las múltiples cajas para cobrar.</a:t>
            </a:r>
            <a:endParaRPr/>
          </a:p>
          <a:p>
            <a:pPr marL="0" lvl="0" indent="0" algn="l"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pic>
        <p:nvPicPr>
          <p:cNvPr id="129" name="Google Shape;129;p15" descr="Pescao, Boquerones y Calamares: ¿Haces cola o haces fila?"/>
          <p:cNvPicPr preferRelativeResize="0"/>
          <p:nvPr/>
        </p:nvPicPr>
        <p:blipFill rotWithShape="1">
          <a:blip r:embed="rId3">
            <a:alphaModFix/>
          </a:blip>
          <a:srcRect/>
          <a:stretch/>
        </p:blipFill>
        <p:spPr>
          <a:xfrm>
            <a:off x="4572000" y="3629432"/>
            <a:ext cx="3048000" cy="2028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35" name="Google Shape;135;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Algoritmos en Grafos</a:t>
            </a:r>
            <a:endParaRPr sz="2000" b="1"/>
          </a:p>
          <a:p>
            <a:pPr marL="0" lvl="0" indent="0" algn="just" rtl="0">
              <a:spcBef>
                <a:spcPts val="400"/>
              </a:spcBef>
              <a:spcAft>
                <a:spcPts val="0"/>
              </a:spcAft>
              <a:buSzPts val="1900"/>
              <a:buNone/>
            </a:pPr>
            <a:r>
              <a:rPr lang="en-US" sz="2000"/>
              <a:t>Algoritmos como BFS precisan estructuras auxiliares para posponer  los momentos de procesamiento mientras se visitan los elementos del grafos.</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sp>
        <p:nvSpPr>
          <p:cNvPr id="136" name="Google Shape;136;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pic>
        <p:nvPicPr>
          <p:cNvPr id="137" name="Google Shape;137;p16" descr="Grafo línea - Wikipedia, la enciclopedia libre"/>
          <p:cNvPicPr preferRelativeResize="0"/>
          <p:nvPr/>
        </p:nvPicPr>
        <p:blipFill rotWithShape="1">
          <a:blip r:embed="rId3">
            <a:alphaModFix/>
          </a:blip>
          <a:srcRect/>
          <a:stretch/>
        </p:blipFill>
        <p:spPr>
          <a:xfrm>
            <a:off x="5238206" y="3465805"/>
            <a:ext cx="2831171" cy="2399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Problemas</a:t>
            </a:r>
            <a:endParaRPr/>
          </a:p>
        </p:txBody>
      </p:sp>
      <p:sp>
        <p:nvSpPr>
          <p:cNvPr id="143" name="Google Shape;143;p1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900"/>
              <a:buNone/>
            </a:pPr>
            <a:r>
              <a:rPr lang="en-US" sz="2000" b="1"/>
              <a:t>Ejemplo: Pipes</a:t>
            </a:r>
            <a:endParaRPr sz="2000" b="1"/>
          </a:p>
          <a:p>
            <a:pPr marL="0" lvl="0" indent="0" algn="just" rtl="0">
              <a:spcBef>
                <a:spcPts val="400"/>
              </a:spcBef>
              <a:spcAft>
                <a:spcPts val="0"/>
              </a:spcAft>
              <a:buSzPts val="1900"/>
              <a:buNone/>
            </a:pPr>
            <a:r>
              <a:rPr lang="en-US" sz="2000"/>
              <a:t>Un Pipe es un mecanismo para comunicar 2 procesos donde un proceso escribe en el pipe y otro proceso lee la información en el orden en que fue escrita, en forma secuencial. Ambos procesos abren su canal de comunicación en ambos extremos simultáneamente. Son procesos independientes (asincrónicos) con su propia velocidad (de producción o lectura) por eso se precisa de una estructura auxiliar.</a:t>
            </a:r>
            <a:endParaRPr/>
          </a:p>
          <a:p>
            <a:pPr marL="0" lvl="0" indent="0" algn="just" rtl="0">
              <a:spcBef>
                <a:spcPts val="400"/>
              </a:spcBef>
              <a:spcAft>
                <a:spcPts val="0"/>
              </a:spcAft>
              <a:buSzPts val="1900"/>
              <a:buNone/>
            </a:pPr>
            <a:endParaRPr sz="2000"/>
          </a:p>
          <a:p>
            <a:pPr marL="0" lvl="0" indent="0" algn="just" rtl="0">
              <a:spcBef>
                <a:spcPts val="400"/>
              </a:spcBef>
              <a:spcAft>
                <a:spcPts val="0"/>
              </a:spcAft>
              <a:buSzPts val="1900"/>
              <a:buNone/>
            </a:pPr>
            <a:r>
              <a:rPr lang="en-US" sz="2000"/>
              <a:t>¿Qué estructura auxiliar</a:t>
            </a:r>
            <a:endParaRPr sz="2000"/>
          </a:p>
          <a:p>
            <a:pPr marL="0" lvl="0" indent="0" algn="just" rtl="0">
              <a:spcBef>
                <a:spcPts val="400"/>
              </a:spcBef>
              <a:spcAft>
                <a:spcPts val="0"/>
              </a:spcAft>
              <a:buSzPts val="1900"/>
              <a:buNone/>
            </a:pPr>
            <a:r>
              <a:rPr lang="en-US" sz="2000"/>
              <a:t>nos permite implementar </a:t>
            </a:r>
            <a:endParaRPr/>
          </a:p>
          <a:p>
            <a:pPr marL="0" lvl="0" indent="0" algn="just" rtl="0">
              <a:spcBef>
                <a:spcPts val="400"/>
              </a:spcBef>
              <a:spcAft>
                <a:spcPts val="0"/>
              </a:spcAft>
              <a:buSzPts val="1900"/>
              <a:buNone/>
            </a:pPr>
            <a:r>
              <a:rPr lang="en-US" sz="2000"/>
              <a:t>esta característica?</a:t>
            </a:r>
            <a:endParaRPr sz="2000"/>
          </a:p>
        </p:txBody>
      </p:sp>
      <p:sp>
        <p:nvSpPr>
          <p:cNvPr id="144" name="Google Shape;144;p1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45" name="Google Shape;145;p17"/>
          <p:cNvSpPr/>
          <p:nvPr/>
        </p:nvSpPr>
        <p:spPr>
          <a:xfrm rot="5400000">
            <a:off x="5800670" y="3730208"/>
            <a:ext cx="914400" cy="2628464"/>
          </a:xfrm>
          <a:prstGeom prst="can">
            <a:avLst>
              <a:gd name="adj"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46" name="Google Shape;146;p17"/>
          <p:cNvSpPr/>
          <p:nvPr/>
        </p:nvSpPr>
        <p:spPr>
          <a:xfrm>
            <a:off x="4284617" y="4239985"/>
            <a:ext cx="574765" cy="694509"/>
          </a:xfrm>
          <a:prstGeom prst="curvedRightArrow">
            <a:avLst>
              <a:gd name="adj1" fmla="val 25000"/>
              <a:gd name="adj2" fmla="val 50000"/>
              <a:gd name="adj3"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47" name="Google Shape;147;p17"/>
          <p:cNvSpPr/>
          <p:nvPr/>
        </p:nvSpPr>
        <p:spPr>
          <a:xfrm>
            <a:off x="5726650" y="4594186"/>
            <a:ext cx="646331"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X</a:t>
            </a:r>
            <a:endParaRPr sz="5400" b="0" cap="none">
              <a:solidFill>
                <a:schemeClr val="dk1"/>
              </a:solidFill>
              <a:latin typeface="Palatino Linotype"/>
              <a:ea typeface="Palatino Linotype"/>
              <a:cs typeface="Palatino Linotype"/>
              <a:sym typeface="Palatino Linotype"/>
            </a:endParaRPr>
          </a:p>
        </p:txBody>
      </p:sp>
      <p:sp>
        <p:nvSpPr>
          <p:cNvPr id="148" name="Google Shape;148;p17"/>
          <p:cNvSpPr/>
          <p:nvPr/>
        </p:nvSpPr>
        <p:spPr>
          <a:xfrm>
            <a:off x="5015720" y="4576457"/>
            <a:ext cx="68480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V</a:t>
            </a:r>
            <a:endParaRPr sz="5400" b="0" cap="none">
              <a:solidFill>
                <a:schemeClr val="dk1"/>
              </a:solidFill>
              <a:latin typeface="Palatino Linotype"/>
              <a:ea typeface="Palatino Linotype"/>
              <a:cs typeface="Palatino Linotype"/>
              <a:sym typeface="Palatino Linotype"/>
            </a:endParaRPr>
          </a:p>
        </p:txBody>
      </p:sp>
      <p:sp>
        <p:nvSpPr>
          <p:cNvPr id="149" name="Google Shape;149;p17"/>
          <p:cNvSpPr/>
          <p:nvPr/>
        </p:nvSpPr>
        <p:spPr>
          <a:xfrm>
            <a:off x="4509375" y="4397555"/>
            <a:ext cx="56938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cap="none">
                <a:solidFill>
                  <a:schemeClr val="dk1"/>
                </a:solidFill>
                <a:latin typeface="Palatino Linotype"/>
                <a:ea typeface="Palatino Linotype"/>
                <a:cs typeface="Palatino Linotype"/>
                <a:sym typeface="Palatino Linotype"/>
              </a:rPr>
              <a:t>F</a:t>
            </a:r>
            <a:endParaRPr sz="5400" b="0" cap="none">
              <a:solidFill>
                <a:schemeClr val="dk1"/>
              </a:solidFill>
              <a:latin typeface="Palatino Linotype"/>
              <a:ea typeface="Palatino Linotype"/>
              <a:cs typeface="Palatino Linotype"/>
              <a:sym typeface="Palatino Linotype"/>
            </a:endParaRPr>
          </a:p>
        </p:txBody>
      </p:sp>
      <p:sp>
        <p:nvSpPr>
          <p:cNvPr id="150" name="Google Shape;150;p17"/>
          <p:cNvSpPr/>
          <p:nvPr/>
        </p:nvSpPr>
        <p:spPr>
          <a:xfrm>
            <a:off x="7353223" y="4934494"/>
            <a:ext cx="653142" cy="1008034"/>
          </a:xfrm>
          <a:prstGeom prst="curvedLeftArrow">
            <a:avLst>
              <a:gd name="adj1" fmla="val 25000"/>
              <a:gd name="adj2" fmla="val 50000"/>
              <a:gd name="adj3" fmla="val 25000"/>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56" name="Google Shape;156;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p:txBody>
      </p:sp>
      <p:sp>
        <p:nvSpPr>
          <p:cNvPr id="157" name="Google Shape;157;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58" name="Google Shape;158;p18"/>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59" name="Google Shape;159;p18"/>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65" name="Google Shape;165;p19"/>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a:t>
            </a:r>
            <a:endParaRPr/>
          </a:p>
          <a:p>
            <a:pPr marL="0" lvl="0" indent="0" algn="l" rtl="0">
              <a:spcBef>
                <a:spcPts val="481"/>
              </a:spcBef>
              <a:spcAft>
                <a:spcPts val="0"/>
              </a:spcAft>
              <a:buSzPts val="2470"/>
              <a:buNone/>
            </a:pPr>
            <a:endParaRPr/>
          </a:p>
        </p:txBody>
      </p:sp>
      <p:sp>
        <p:nvSpPr>
          <p:cNvPr id="166" name="Google Shape;166;p19"/>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67" name="Google Shape;167;p19"/>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68" name="Google Shape;168;p19"/>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69" name="Google Shape;169;p19"/>
          <p:cNvSpPr/>
          <p:nvPr/>
        </p:nvSpPr>
        <p:spPr>
          <a:xfrm>
            <a:off x="2755718" y="4093518"/>
            <a:ext cx="1881036" cy="953586"/>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75" name="Google Shape;175;p20"/>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 wc -l  </a:t>
            </a:r>
            <a:endParaRPr/>
          </a:p>
          <a:p>
            <a:pPr marL="0" lvl="0" indent="0" algn="l" rtl="0">
              <a:spcBef>
                <a:spcPts val="481"/>
              </a:spcBef>
              <a:spcAft>
                <a:spcPts val="0"/>
              </a:spcAft>
              <a:buSzPts val="2470"/>
              <a:buNone/>
            </a:pPr>
            <a:endParaRPr/>
          </a:p>
        </p:txBody>
      </p:sp>
      <p:sp>
        <p:nvSpPr>
          <p:cNvPr id="176" name="Google Shape;176;p2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77" name="Google Shape;177;p20"/>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78" name="Google Shape;178;p20"/>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79" name="Google Shape;179;p20"/>
          <p:cNvSpPr/>
          <p:nvPr/>
        </p:nvSpPr>
        <p:spPr>
          <a:xfrm>
            <a:off x="3460335" y="4314289"/>
            <a:ext cx="566082"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3</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Ejemplo</a:t>
            </a:r>
            <a:endParaRPr/>
          </a:p>
        </p:txBody>
      </p:sp>
      <p:sp>
        <p:nvSpPr>
          <p:cNvPr id="185" name="Google Shape;185;p2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En Linux, si tengo 2 archivos a.txt y b.txt</a:t>
            </a: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endParaRPr/>
          </a:p>
          <a:p>
            <a:pPr marL="0" lvl="0" indent="0" algn="l" rtl="0">
              <a:spcBef>
                <a:spcPts val="481"/>
              </a:spcBef>
              <a:spcAft>
                <a:spcPts val="0"/>
              </a:spcAft>
              <a:buSzPts val="2470"/>
              <a:buNone/>
            </a:pPr>
            <a:r>
              <a:rPr lang="en-US"/>
              <a:t>$  cat  *.txt | grep "hola"  </a:t>
            </a:r>
            <a:endParaRPr/>
          </a:p>
          <a:p>
            <a:pPr marL="0" lvl="0" indent="0" algn="l" rtl="0">
              <a:spcBef>
                <a:spcPts val="481"/>
              </a:spcBef>
              <a:spcAft>
                <a:spcPts val="0"/>
              </a:spcAft>
              <a:buSzPts val="2470"/>
              <a:buNone/>
            </a:pPr>
            <a:endParaRPr/>
          </a:p>
        </p:txBody>
      </p:sp>
      <p:sp>
        <p:nvSpPr>
          <p:cNvPr id="186" name="Google Shape;186;p21"/>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87" name="Google Shape;187;p21"/>
          <p:cNvSpPr/>
          <p:nvPr/>
        </p:nvSpPr>
        <p:spPr>
          <a:xfrm>
            <a:off x="1371600" y="2501539"/>
            <a:ext cx="19464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a:p>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adios</a:t>
            </a:r>
            <a:endParaRPr sz="1800">
              <a:solidFill>
                <a:schemeClr val="dk1"/>
              </a:solidFill>
              <a:latin typeface="Palatino Linotype"/>
              <a:ea typeface="Palatino Linotype"/>
              <a:cs typeface="Palatino Linotype"/>
              <a:sym typeface="Palatino Linotype"/>
            </a:endParaRPr>
          </a:p>
        </p:txBody>
      </p:sp>
      <p:sp>
        <p:nvSpPr>
          <p:cNvPr id="188" name="Google Shape;188;p21"/>
          <p:cNvSpPr/>
          <p:nvPr/>
        </p:nvSpPr>
        <p:spPr>
          <a:xfrm>
            <a:off x="5220788" y="2501539"/>
            <a:ext cx="1846200" cy="757500"/>
          </a:xfrm>
          <a:prstGeom prst="snip1Rect">
            <a:avLst>
              <a:gd name="adj" fmla="val 16667"/>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No se</a:t>
            </a:r>
            <a:endParaRPr sz="1800">
              <a:solidFill>
                <a:schemeClr val="dk1"/>
              </a:solidFill>
              <a:latin typeface="Palatino Linotype"/>
              <a:ea typeface="Palatino Linotype"/>
              <a:cs typeface="Palatino Linotype"/>
              <a:sym typeface="Palatino Linotype"/>
            </a:endParaRPr>
          </a:p>
        </p:txBody>
      </p:sp>
      <p:sp>
        <p:nvSpPr>
          <p:cNvPr id="189" name="Google Shape;189;p21"/>
          <p:cNvSpPr/>
          <p:nvPr/>
        </p:nvSpPr>
        <p:spPr>
          <a:xfrm>
            <a:off x="4438820" y="4303782"/>
            <a:ext cx="1776546" cy="444150"/>
          </a:xfrm>
          <a:prstGeom prst="flowChartDocument">
            <a:avLst/>
          </a:prstGeom>
          <a:gradFill>
            <a:gsLst>
              <a:gs pos="0">
                <a:srgbClr val="A8D7DE"/>
              </a:gs>
              <a:gs pos="50000">
                <a:srgbClr val="9ACFD9"/>
              </a:gs>
              <a:gs pos="100000">
                <a:srgbClr val="88CBD7"/>
              </a:gs>
            </a:gsLst>
            <a:lin ang="5400012"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Palatino Linotype"/>
                <a:ea typeface="Palatino Linotype"/>
                <a:cs typeface="Palatino Linotype"/>
                <a:sym typeface="Palatino Linotype"/>
              </a:rPr>
              <a:t>hola que tal</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1561</TotalTime>
  <Words>1338</Words>
  <Application>Microsoft Office PowerPoint</Application>
  <PresentationFormat>On-screen Show (4:3)</PresentationFormat>
  <Paragraphs>276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Century Gothic</vt:lpstr>
      <vt:lpstr>Calibri</vt:lpstr>
      <vt:lpstr>Arial</vt:lpstr>
      <vt:lpstr>JetBrains Mono</vt:lpstr>
      <vt:lpstr>Palatino Linotype</vt:lpstr>
      <vt:lpstr>Noto Sans Symbols</vt:lpstr>
      <vt:lpstr>Presentation on brainstorming</vt:lpstr>
      <vt:lpstr>Estructura de Datos y Algoritmos</vt:lpstr>
      <vt:lpstr>Problemas</vt:lpstr>
      <vt:lpstr>Problemas</vt:lpstr>
      <vt:lpstr>Problemas</vt:lpstr>
      <vt:lpstr>Problemas</vt:lpstr>
      <vt:lpstr>Ejemplo</vt:lpstr>
      <vt:lpstr>Ejemplo</vt:lpstr>
      <vt:lpstr>Ejemplo</vt:lpstr>
      <vt:lpstr>Ejemplo</vt:lpstr>
      <vt:lpstr>Ejemplo</vt:lpstr>
      <vt:lpstr>Queue</vt:lpstr>
      <vt:lpstr>Queue</vt:lpstr>
      <vt:lpstr>Queue: su implementación</vt:lpstr>
      <vt:lpstr>Lista</vt:lpstr>
      <vt:lpstr>Lista</vt:lpstr>
      <vt:lpstr>Arreglo</vt:lpstr>
      <vt:lpstr>Arreglo</vt:lpstr>
      <vt:lpstr>Observaciones</vt:lpstr>
      <vt:lpstr>Queue</vt:lpstr>
      <vt:lpstr>Ejercicio</vt:lpstr>
      <vt:lpstr>Ejercicio</vt:lpstr>
      <vt:lpstr>Ejercicio</vt:lpstr>
      <vt:lpstr>Ejercicio</vt:lpstr>
      <vt:lpstr>Caso de uso</vt:lpstr>
      <vt:lpstr>PowerPoint Presentation</vt:lpstr>
      <vt:lpstr>Queue</vt:lpstr>
      <vt:lpstr>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dc:title>
  <cp:lastModifiedBy>Leticia Irene Gómez</cp:lastModifiedBy>
  <cp:revision>6</cp:revision>
  <dcterms:modified xsi:type="dcterms:W3CDTF">2025-09-04T13:43:56Z</dcterms:modified>
</cp:coreProperties>
</file>