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3"/>
  </p:notesMasterIdLst>
  <p:sldIdLst>
    <p:sldId id="272" r:id="rId2"/>
    <p:sldId id="532" r:id="rId3"/>
    <p:sldId id="533" r:id="rId4"/>
    <p:sldId id="534" r:id="rId5"/>
    <p:sldId id="535" r:id="rId6"/>
    <p:sldId id="536" r:id="rId7"/>
    <p:sldId id="566" r:id="rId8"/>
    <p:sldId id="538" r:id="rId9"/>
    <p:sldId id="539" r:id="rId10"/>
    <p:sldId id="540" r:id="rId11"/>
    <p:sldId id="541" r:id="rId12"/>
    <p:sldId id="543" r:id="rId13"/>
    <p:sldId id="544" r:id="rId14"/>
    <p:sldId id="549" r:id="rId15"/>
    <p:sldId id="550" r:id="rId16"/>
    <p:sldId id="551" r:id="rId17"/>
    <p:sldId id="552" r:id="rId18"/>
    <p:sldId id="553" r:id="rId19"/>
    <p:sldId id="554" r:id="rId20"/>
    <p:sldId id="555" r:id="rId21"/>
    <p:sldId id="556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711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0770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9/10/2025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4928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9/10/2025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st.github.com/savulchik/3410480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Posible Problema!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878840"/>
            <a:ext cx="7629525" cy="3429000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600891" y="2860766"/>
            <a:ext cx="7453585" cy="7053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ectángulo 6"/>
          <p:cNvSpPr/>
          <p:nvPr/>
        </p:nvSpPr>
        <p:spPr>
          <a:xfrm>
            <a:off x="1431607" y="4138749"/>
            <a:ext cx="6622869" cy="2242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828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O bien, este otro problema</a:t>
            </a:r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935480"/>
            <a:ext cx="7724775" cy="3638550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1547335" y="4267201"/>
            <a:ext cx="6622869" cy="224245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16619" y="2927713"/>
            <a:ext cx="7453585" cy="705394"/>
          </a:xfrm>
          <a:prstGeom prst="rect">
            <a:avLst/>
          </a:prstGeom>
          <a:solidFill>
            <a:schemeClr val="accent1">
              <a:alpha val="3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MX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1165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Importante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	No invocar en el </a:t>
            </a:r>
            <a:r>
              <a:rPr lang="es-AR" dirty="0" err="1" smtClean="0"/>
              <a:t>remove</a:t>
            </a:r>
            <a:r>
              <a:rPr lang="es-AR" dirty="0"/>
              <a:t> </a:t>
            </a:r>
            <a:r>
              <a:rPr lang="es-AR" dirty="0" smtClean="0"/>
              <a:t>del cursor: 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MX" dirty="0" err="1"/>
              <a:t>delete</a:t>
            </a:r>
            <a:r>
              <a:rPr lang="es-MX" dirty="0"/>
              <a:t>(</a:t>
            </a:r>
            <a:r>
              <a:rPr lang="es-MX" dirty="0" err="1"/>
              <a:t>current.value</a:t>
            </a:r>
            <a:r>
              <a:rPr lang="es-MX" dirty="0" smtClean="0"/>
              <a:t>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Con el objetivo de reusar código porque en ese caso se pierde O(1)!!!</a:t>
            </a:r>
          </a:p>
          <a:p>
            <a:pPr marL="0" indent="0">
              <a:buNone/>
            </a:pPr>
            <a:r>
              <a:rPr lang="es-AR" dirty="0" smtClean="0"/>
              <a:t>Estaría recorriendo desde el </a:t>
            </a:r>
            <a:r>
              <a:rPr lang="es-AR" dirty="0" err="1" smtClean="0"/>
              <a:t>header</a:t>
            </a:r>
            <a:r>
              <a:rPr lang="es-AR" dirty="0" smtClean="0"/>
              <a:t>. Atención! </a:t>
            </a:r>
            <a:endParaRPr lang="es-AR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543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Aclaraciones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La implementación de </a:t>
            </a:r>
            <a:r>
              <a:rPr lang="es-AR" dirty="0" err="1" smtClean="0">
                <a:solidFill>
                  <a:schemeClr val="accent4"/>
                </a:solidFill>
              </a:rPr>
              <a:t>iterador</a:t>
            </a:r>
            <a:r>
              <a:rPr lang="es-AR" dirty="0" smtClean="0">
                <a:solidFill>
                  <a:schemeClr val="accent4"/>
                </a:solidFill>
              </a:rPr>
              <a:t> con </a:t>
            </a:r>
            <a:r>
              <a:rPr lang="es-AR" dirty="0" err="1" smtClean="0">
                <a:solidFill>
                  <a:schemeClr val="accent4"/>
                </a:solidFill>
              </a:rPr>
              <a:t>remove</a:t>
            </a:r>
            <a:r>
              <a:rPr lang="es-AR" dirty="0" smtClean="0">
                <a:solidFill>
                  <a:schemeClr val="accent4"/>
                </a:solidFill>
              </a:rPr>
              <a:t>() en O(1) no es algo trivial</a:t>
            </a:r>
            <a:r>
              <a:rPr lang="es-AR" dirty="0" smtClean="0"/>
              <a:t>. Es mucho más complicado que con </a:t>
            </a:r>
            <a:r>
              <a:rPr lang="es-AR" dirty="0" err="1" smtClean="0"/>
              <a:t>iterador</a:t>
            </a:r>
            <a:r>
              <a:rPr lang="es-AR" dirty="0" smtClean="0"/>
              <a:t> </a:t>
            </a:r>
            <a:r>
              <a:rPr lang="es-AR" dirty="0" err="1" smtClean="0"/>
              <a:t>readonly</a:t>
            </a:r>
            <a:r>
              <a:rPr lang="es-AR" dirty="0" smtClean="0"/>
              <a:t>.  Implícitamente hay muchos casos que resolver. Es un autómata con estados por los que se va pasando frente a las operaciones invocadas sobre el </a:t>
            </a:r>
            <a:r>
              <a:rPr lang="es-AR" dirty="0" err="1" smtClean="0"/>
              <a:t>iterador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r>
              <a:rPr lang="es-AR" dirty="0" smtClean="0"/>
              <a:t>Típicamente se resuelve:</a:t>
            </a:r>
          </a:p>
          <a:p>
            <a:pPr marL="514350" indent="-514350" algn="just">
              <a:buAutoNum type="arabicParenR"/>
            </a:pPr>
            <a:r>
              <a:rPr lang="es-AR" dirty="0" smtClean="0"/>
              <a:t>Tres variables: </a:t>
            </a:r>
            <a:r>
              <a:rPr lang="es-AR" dirty="0" err="1" smtClean="0"/>
              <a:t>prev</a:t>
            </a:r>
            <a:r>
              <a:rPr lang="es-AR" dirty="0" smtClean="0"/>
              <a:t>, </a:t>
            </a:r>
            <a:r>
              <a:rPr lang="es-AR" dirty="0" err="1" smtClean="0"/>
              <a:t>current</a:t>
            </a:r>
            <a:r>
              <a:rPr lang="es-AR" dirty="0" smtClean="0"/>
              <a:t>, forward que se van moviendo “casi siempre” paralelamente y a un elemento de distancia. </a:t>
            </a:r>
          </a:p>
          <a:p>
            <a:pPr marL="514350" indent="-514350" algn="just">
              <a:buAutoNum type="arabicParenR"/>
            </a:pPr>
            <a:endParaRPr lang="es-AR" dirty="0" smtClean="0"/>
          </a:p>
          <a:p>
            <a:pPr marL="514350" indent="-514350" algn="just">
              <a:buAutoNum type="arabicParenR"/>
            </a:pPr>
            <a:r>
              <a:rPr lang="es-AR" dirty="0" smtClean="0"/>
              <a:t>También se puede hacer con dos variables: </a:t>
            </a:r>
            <a:r>
              <a:rPr lang="es-AR" dirty="0" err="1" smtClean="0"/>
              <a:t>prev</a:t>
            </a:r>
            <a:r>
              <a:rPr lang="es-AR" dirty="0" smtClean="0"/>
              <a:t> y </a:t>
            </a:r>
            <a:r>
              <a:rPr lang="es-AR" dirty="0" err="1" smtClean="0"/>
              <a:t>current</a:t>
            </a:r>
            <a:endParaRPr lang="es-AR" dirty="0" smtClean="0"/>
          </a:p>
          <a:p>
            <a:pPr marL="514350" indent="-514350" algn="just">
              <a:buAutoNum type="arabicParenR"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En cualquier caso: NO COPIAR A UNA ESTRUCTURA </a:t>
            </a:r>
            <a:r>
              <a:rPr lang="es-AR" smtClean="0"/>
              <a:t>(colección ) PARALELA.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3513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7954662"/>
              </p:ext>
            </p:extLst>
          </p:nvPr>
        </p:nvGraphicFramePr>
        <p:xfrm>
          <a:off x="613954" y="2072703"/>
          <a:ext cx="8229600" cy="3916162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371600">
                  <a:extLst>
                    <a:ext uri="{9D8B030D-6E8A-4147-A177-3AD203B41FA5}">
                      <a16:colId xmlns:a16="http://schemas.microsoft.com/office/drawing/2014/main" val="871866026"/>
                    </a:ext>
                  </a:extLst>
                </a:gridCol>
                <a:gridCol w="1126435">
                  <a:extLst>
                    <a:ext uri="{9D8B030D-6E8A-4147-A177-3AD203B41FA5}">
                      <a16:colId xmlns:a16="http://schemas.microsoft.com/office/drawing/2014/main" val="2904755049"/>
                    </a:ext>
                  </a:extLst>
                </a:gridCol>
                <a:gridCol w="1404730">
                  <a:extLst>
                    <a:ext uri="{9D8B030D-6E8A-4147-A177-3AD203B41FA5}">
                      <a16:colId xmlns:a16="http://schemas.microsoft.com/office/drawing/2014/main" val="858387021"/>
                    </a:ext>
                  </a:extLst>
                </a:gridCol>
                <a:gridCol w="1583635">
                  <a:extLst>
                    <a:ext uri="{9D8B030D-6E8A-4147-A177-3AD203B41FA5}">
                      <a16:colId xmlns:a16="http://schemas.microsoft.com/office/drawing/2014/main" val="2130592548"/>
                    </a:ext>
                  </a:extLst>
                </a:gridCol>
                <a:gridCol w="1199322">
                  <a:extLst>
                    <a:ext uri="{9D8B030D-6E8A-4147-A177-3AD203B41FA5}">
                      <a16:colId xmlns:a16="http://schemas.microsoft.com/office/drawing/2014/main" val="3862695068"/>
                    </a:ext>
                  </a:extLst>
                </a:gridCol>
                <a:gridCol w="1543878">
                  <a:extLst>
                    <a:ext uri="{9D8B030D-6E8A-4147-A177-3AD203B41FA5}">
                      <a16:colId xmlns:a16="http://schemas.microsoft.com/office/drawing/2014/main" val="2701132395"/>
                    </a:ext>
                  </a:extLst>
                </a:gridCol>
              </a:tblGrid>
              <a:tr h="845276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baseline="0" dirty="0"/>
                        <a:t> el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iterador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baseline="0" dirty="0"/>
                        <a:t> el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desde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iterador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56261"/>
                  </a:ext>
                </a:extLst>
              </a:tr>
              <a:tr h="986156">
                <a:tc>
                  <a:txBody>
                    <a:bodyPr/>
                    <a:lstStyle/>
                    <a:p>
                      <a:r>
                        <a:rPr lang="en-US" sz="1600" dirty="0" err="1"/>
                        <a:t>Arreglo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ordenado</a:t>
                      </a:r>
                      <a:r>
                        <a:rPr lang="en-US" sz="1600" baseline="0" dirty="0"/>
                        <a:t> </a:t>
                      </a:r>
                      <a:r>
                        <a:rPr lang="en-US" sz="1600" baseline="0" dirty="0" err="1"/>
                        <a:t>por</a:t>
                      </a:r>
                      <a:r>
                        <a:rPr lang="en-US" sz="1600" baseline="0" dirty="0"/>
                        <a:t> clave de </a:t>
                      </a:r>
                      <a:r>
                        <a:rPr lang="en-US" sz="1600" baseline="0" dirty="0" err="1"/>
                        <a:t>búsqueda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O(log n)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658855"/>
                  </a:ext>
                </a:extLst>
              </a:tr>
              <a:tr h="1934962">
                <a:tc>
                  <a:txBody>
                    <a:bodyPr/>
                    <a:lstStyle/>
                    <a:p>
                      <a:r>
                        <a:rPr lang="en-US" sz="1600" dirty="0" err="1"/>
                        <a:t>Lista</a:t>
                      </a:r>
                      <a:r>
                        <a:rPr lang="en-US" sz="1600" dirty="0"/>
                        <a:t> lineal </a:t>
                      </a:r>
                      <a:r>
                        <a:rPr lang="en-US" sz="1600" dirty="0" err="1"/>
                        <a:t>simplemente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/>
                        <a:t>encadenada</a:t>
                      </a:r>
                      <a:r>
                        <a:rPr lang="en-US" sz="1600" dirty="0"/>
                        <a:t> </a:t>
                      </a:r>
                      <a:r>
                        <a:rPr lang="en-US" sz="1600" dirty="0" err="1" smtClean="0"/>
                        <a:t>ordenada</a:t>
                      </a:r>
                      <a:r>
                        <a:rPr lang="en-US" sz="1600" dirty="0" smtClean="0"/>
                        <a:t> </a:t>
                      </a:r>
                      <a:r>
                        <a:rPr lang="en-US" sz="1600" dirty="0" err="1"/>
                        <a:t>por</a:t>
                      </a:r>
                      <a:r>
                        <a:rPr lang="en-US" sz="1600" dirty="0"/>
                        <a:t> clave de </a:t>
                      </a:r>
                      <a:r>
                        <a:rPr lang="en-US" sz="1600" dirty="0" err="1"/>
                        <a:t>búsqueda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O(1)</a:t>
                      </a:r>
                      <a:endParaRPr lang="es-AR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sz="160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sz="1600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s-AR" sz="1600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O(1)</a:t>
                      </a:r>
                      <a:endParaRPr lang="es-A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462539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995211" y="3001028"/>
            <a:ext cx="6848343" cy="301959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46818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dirty="0"/>
              <a:t>Como se </a:t>
            </a:r>
            <a:r>
              <a:rPr lang="en-US" dirty="0" err="1"/>
              <a:t>observa</a:t>
            </a:r>
            <a:r>
              <a:rPr lang="en-US" dirty="0"/>
              <a:t>, la </a:t>
            </a:r>
            <a:r>
              <a:rPr lang="en-US" dirty="0" err="1"/>
              <a:t>complejidad</a:t>
            </a:r>
            <a:r>
              <a:rPr lang="en-US" dirty="0"/>
              <a:t> del </a:t>
            </a:r>
            <a:r>
              <a:rPr lang="en-US" dirty="0" err="1"/>
              <a:t>código</a:t>
            </a:r>
            <a:r>
              <a:rPr lang="en-US" dirty="0"/>
              <a:t> del Nuevo </a:t>
            </a:r>
            <a:r>
              <a:rPr lang="en-US" dirty="0" err="1"/>
              <a:t>iterador</a:t>
            </a:r>
            <a:r>
              <a:rPr lang="en-US" dirty="0"/>
              <a:t> reside </a:t>
            </a:r>
            <a:r>
              <a:rPr lang="en-US" dirty="0" err="1"/>
              <a:t>en</a:t>
            </a:r>
            <a:r>
              <a:rPr lang="en-US" dirty="0"/>
              <a:t> que hay que </a:t>
            </a:r>
            <a:r>
              <a:rPr lang="en-US" dirty="0" err="1"/>
              <a:t>tener</a:t>
            </a:r>
            <a:r>
              <a:rPr lang="en-US" dirty="0"/>
              <a:t> </a:t>
            </a:r>
            <a:r>
              <a:rPr lang="en-US" dirty="0" err="1"/>
              <a:t>varios</a:t>
            </a:r>
            <a:r>
              <a:rPr lang="en-US" dirty="0"/>
              <a:t> </a:t>
            </a:r>
            <a:r>
              <a:rPr lang="en-US" dirty="0" err="1"/>
              <a:t>punteros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Si el </a:t>
            </a:r>
            <a:r>
              <a:rPr lang="en-US" dirty="0" err="1"/>
              <a:t>almacenamiento</a:t>
            </a:r>
            <a:r>
              <a:rPr lang="en-US" dirty="0"/>
              <a:t> no </a:t>
            </a:r>
            <a:r>
              <a:rPr lang="en-US" dirty="0" err="1"/>
              <a:t>es</a:t>
            </a:r>
            <a:r>
              <a:rPr lang="en-US" dirty="0"/>
              <a:t> un </a:t>
            </a:r>
            <a:r>
              <a:rPr lang="en-US" dirty="0" err="1"/>
              <a:t>problema</a:t>
            </a:r>
            <a:r>
              <a:rPr lang="en-US" dirty="0"/>
              <a:t>, se </a:t>
            </a:r>
            <a:r>
              <a:rPr lang="en-US" dirty="0" err="1"/>
              <a:t>puede</a:t>
            </a:r>
            <a:r>
              <a:rPr lang="en-US" dirty="0"/>
              <a:t> </a:t>
            </a:r>
            <a:r>
              <a:rPr lang="en-US" dirty="0" err="1"/>
              <a:t>trabajar</a:t>
            </a:r>
            <a:r>
              <a:rPr lang="en-US" dirty="0"/>
              <a:t> con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</a:t>
            </a:r>
            <a:r>
              <a:rPr lang="en-US" dirty="0" err="1"/>
              <a:t>ordenada</a:t>
            </a:r>
            <a:r>
              <a:rPr lang="en-US" dirty="0"/>
              <a:t> que </a:t>
            </a:r>
            <a:r>
              <a:rPr lang="en-US" dirty="0" err="1"/>
              <a:t>soluciona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 smtClean="0"/>
              <a:t>!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Ventaja</a:t>
            </a:r>
            <a:r>
              <a:rPr lang="en-US" dirty="0" smtClean="0"/>
              <a:t> </a:t>
            </a:r>
            <a:r>
              <a:rPr lang="en-US" dirty="0" err="1" smtClean="0"/>
              <a:t>adicional</a:t>
            </a:r>
            <a:r>
              <a:rPr lang="en-US" dirty="0" smtClean="0"/>
              <a:t>: </a:t>
            </a:r>
            <a:r>
              <a:rPr lang="en-US" dirty="0" err="1" smtClean="0"/>
              <a:t>permitiría</a:t>
            </a:r>
            <a:r>
              <a:rPr lang="en-US" dirty="0" smtClean="0"/>
              <a:t> </a:t>
            </a:r>
            <a:r>
              <a:rPr lang="en-US" dirty="0" err="1" smtClean="0"/>
              <a:t>ofrecer</a:t>
            </a:r>
            <a:r>
              <a:rPr lang="en-US" dirty="0" smtClean="0"/>
              <a:t> </a:t>
            </a:r>
            <a:r>
              <a:rPr lang="en-US" dirty="0" err="1" smtClean="0"/>
              <a:t>iterar</a:t>
            </a:r>
            <a:r>
              <a:rPr lang="en-US" dirty="0" smtClean="0"/>
              <a:t> </a:t>
            </a:r>
            <a:r>
              <a:rPr lang="en-US" dirty="0" err="1" smtClean="0"/>
              <a:t>sobre</a:t>
            </a:r>
            <a:r>
              <a:rPr lang="en-US" dirty="0" smtClean="0"/>
              <a:t> la </a:t>
            </a:r>
            <a:r>
              <a:rPr lang="en-US" dirty="0" err="1" smtClean="0"/>
              <a:t>estructura</a:t>
            </a:r>
            <a:r>
              <a:rPr lang="en-US" dirty="0" smtClean="0"/>
              <a:t> </a:t>
            </a:r>
            <a:r>
              <a:rPr lang="en-US" dirty="0" err="1" smtClean="0"/>
              <a:t>ordenada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forma </a:t>
            </a:r>
            <a:r>
              <a:rPr lang="en-US" dirty="0" err="1" smtClean="0"/>
              <a:t>asc</a:t>
            </a:r>
            <a:r>
              <a:rPr lang="en-US" dirty="0" smtClean="0"/>
              <a:t>/</a:t>
            </a:r>
            <a:r>
              <a:rPr lang="en-US" dirty="0" err="1" smtClean="0"/>
              <a:t>desc</a:t>
            </a:r>
            <a:r>
              <a:rPr lang="en-US" dirty="0" smtClean="0"/>
              <a:t> </a:t>
            </a:r>
            <a:r>
              <a:rPr lang="en-US" dirty="0" err="1" smtClean="0"/>
              <a:t>fácilmente</a:t>
            </a:r>
            <a:r>
              <a:rPr lang="en-US" dirty="0" smtClean="0"/>
              <a:t>!!!</a:t>
            </a:r>
            <a:endParaRPr lang="es-AR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963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Analizando</a:t>
            </a:r>
            <a:r>
              <a:rPr lang="en-US" dirty="0"/>
              <a:t> </a:t>
            </a:r>
            <a:r>
              <a:rPr lang="en-US" dirty="0" err="1"/>
              <a:t>otras</a:t>
            </a:r>
            <a:r>
              <a:rPr lang="en-US" dirty="0"/>
              <a:t> </a:t>
            </a:r>
            <a:r>
              <a:rPr lang="en-US" dirty="0" err="1"/>
              <a:t>alternativas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662" y="1940341"/>
            <a:ext cx="8229600" cy="4389120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dirty="0" err="1"/>
              <a:t>Alternativa</a:t>
            </a:r>
            <a:r>
              <a:rPr lang="en-US" sz="2000" dirty="0"/>
              <a:t>: “</a:t>
            </a:r>
            <a:r>
              <a:rPr lang="en-US" sz="2000" b="1" dirty="0" err="1">
                <a:solidFill>
                  <a:srgbClr val="00B050"/>
                </a:solidFill>
              </a:rPr>
              <a:t>Lista</a:t>
            </a:r>
            <a:r>
              <a:rPr lang="en-US" sz="2000" b="1" dirty="0">
                <a:solidFill>
                  <a:srgbClr val="00B050"/>
                </a:solidFill>
              </a:rPr>
              <a:t> lineal </a:t>
            </a:r>
            <a:r>
              <a:rPr lang="en-US" sz="2000" b="1" dirty="0" err="1">
                <a:solidFill>
                  <a:srgbClr val="00B050"/>
                </a:solidFill>
              </a:rPr>
              <a:t>doblemente</a:t>
            </a:r>
            <a:r>
              <a:rPr lang="en-US" sz="2000" b="1" dirty="0">
                <a:solidFill>
                  <a:srgbClr val="00B050"/>
                </a:solidFill>
              </a:rPr>
              <a:t> </a:t>
            </a:r>
            <a:r>
              <a:rPr lang="en-US" sz="2000" b="1" dirty="0" err="1">
                <a:solidFill>
                  <a:srgbClr val="00B050"/>
                </a:solidFill>
              </a:rPr>
              <a:t>encadenada</a:t>
            </a:r>
            <a:r>
              <a:rPr lang="en-US" sz="2000" b="1" dirty="0">
                <a:solidFill>
                  <a:srgbClr val="00B050"/>
                </a:solidFill>
              </a:rPr>
              <a:t> con header</a:t>
            </a:r>
            <a:r>
              <a:rPr lang="en-US" sz="2000" dirty="0"/>
              <a:t>”</a:t>
            </a:r>
          </a:p>
          <a:p>
            <a:pPr marL="0" indent="0" algn="just">
              <a:buNone/>
            </a:pPr>
            <a:r>
              <a:rPr lang="en-US" sz="2000" dirty="0"/>
              <a:t>Header: $2222”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null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5032" y="4349001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497922" y="4337058"/>
            <a:ext cx="918543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5032" y="4884577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$ 112E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5488098" y="4249070"/>
            <a:ext cx="1345474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Dato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6833572" y="4249069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5488098" y="4784646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$ 0023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4" name="Curved Right Arrow 13"/>
          <p:cNvSpPr/>
          <p:nvPr/>
        </p:nvSpPr>
        <p:spPr>
          <a:xfrm rot="6354348" flipH="1">
            <a:off x="3699252" y="3796716"/>
            <a:ext cx="1215225" cy="4202431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5" name="Curved Down Arrow 14"/>
          <p:cNvSpPr/>
          <p:nvPr/>
        </p:nvSpPr>
        <p:spPr>
          <a:xfrm rot="18751080">
            <a:off x="7355896" y="2920038"/>
            <a:ext cx="1684164" cy="87030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6" name="Down Arrow 15"/>
          <p:cNvSpPr/>
          <p:nvPr/>
        </p:nvSpPr>
        <p:spPr>
          <a:xfrm>
            <a:off x="3710805" y="3355190"/>
            <a:ext cx="374469" cy="1753138"/>
          </a:xfrm>
          <a:prstGeom prst="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3,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bla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$AAFF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$ 2222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024153" y="5391990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$112E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2395380" y="4337059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$0023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09633" y="4249068"/>
            <a:ext cx="888275" cy="53557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  <a:endParaRPr kumimoji="0" lang="es-AR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3" name="Curved Right Arrow 22"/>
          <p:cNvSpPr/>
          <p:nvPr/>
        </p:nvSpPr>
        <p:spPr>
          <a:xfrm rot="6895028" flipH="1" flipV="1">
            <a:off x="2428550" y="4484307"/>
            <a:ext cx="708071" cy="2637639"/>
          </a:xfrm>
          <a:prstGeom prst="curved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4" name="Curved Down Arrow 23"/>
          <p:cNvSpPr/>
          <p:nvPr/>
        </p:nvSpPr>
        <p:spPr>
          <a:xfrm rot="21066520" flipH="1" flipV="1">
            <a:off x="3710459" y="4708755"/>
            <a:ext cx="3558296" cy="102394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5" name="Curved Down Arrow 24"/>
          <p:cNvSpPr/>
          <p:nvPr/>
        </p:nvSpPr>
        <p:spPr>
          <a:xfrm>
            <a:off x="2786391" y="3688222"/>
            <a:ext cx="3662655" cy="795192"/>
          </a:xfrm>
          <a:prstGeom prst="curvedDown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478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Doblemente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con Header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estructura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compuesta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:</a:t>
            </a:r>
          </a:p>
          <a:p>
            <a:pPr algn="just"/>
            <a:r>
              <a:rPr lang="en-US" dirty="0"/>
              <a:t>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distinguido</a:t>
            </a:r>
            <a:r>
              <a:rPr lang="en-US" dirty="0"/>
              <a:t> </a:t>
            </a:r>
            <a:r>
              <a:rPr lang="en-US" dirty="0" err="1"/>
              <a:t>llamado</a:t>
            </a:r>
            <a:r>
              <a:rPr lang="en-US" dirty="0"/>
              <a:t> “header” que </a:t>
            </a:r>
            <a:r>
              <a:rPr lang="en-US" dirty="0" err="1"/>
              <a:t>tiene</a:t>
            </a:r>
            <a:r>
              <a:rPr lang="en-US" dirty="0"/>
              <a:t> la </a:t>
            </a:r>
            <a:r>
              <a:rPr lang="en-US" dirty="0" err="1"/>
              <a:t>referencia</a:t>
            </a:r>
            <a:r>
              <a:rPr lang="en-US" dirty="0"/>
              <a:t> del primer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b="1" dirty="0">
                <a:solidFill>
                  <a:srgbClr val="00B050"/>
                </a:solidFill>
              </a:rPr>
              <a:t>y </a:t>
            </a:r>
            <a:r>
              <a:rPr lang="en-US" b="1" dirty="0" err="1">
                <a:solidFill>
                  <a:srgbClr val="00B050"/>
                </a:solidFill>
              </a:rPr>
              <a:t>además</a:t>
            </a:r>
            <a:r>
              <a:rPr lang="en-US" b="1" dirty="0">
                <a:solidFill>
                  <a:srgbClr val="00B050"/>
                </a:solidFill>
              </a:rPr>
              <a:t>  </a:t>
            </a:r>
            <a:r>
              <a:rPr lang="en-US" b="1" dirty="0" err="1">
                <a:solidFill>
                  <a:srgbClr val="00B050"/>
                </a:solidFill>
              </a:rPr>
              <a:t>información</a:t>
            </a:r>
            <a:r>
              <a:rPr lang="en-US" b="1" dirty="0">
                <a:solidFill>
                  <a:srgbClr val="00B050"/>
                </a:solidFill>
              </a:rPr>
              <a:t> global de la </a:t>
            </a:r>
            <a:r>
              <a:rPr lang="en-US" b="1" dirty="0" err="1">
                <a:solidFill>
                  <a:srgbClr val="00B050"/>
                </a:solidFill>
              </a:rPr>
              <a:t>lista</a:t>
            </a:r>
            <a:r>
              <a:rPr lang="en-US" b="1" dirty="0">
                <a:solidFill>
                  <a:srgbClr val="00B050"/>
                </a:solidFill>
              </a:rPr>
              <a:t>.</a:t>
            </a:r>
          </a:p>
          <a:p>
            <a:pPr algn="just"/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nodo</a:t>
            </a:r>
            <a:r>
              <a:rPr lang="en-US" dirty="0"/>
              <a:t>/</a:t>
            </a:r>
            <a:r>
              <a:rPr lang="en-US" dirty="0" err="1"/>
              <a:t>elemento</a:t>
            </a:r>
            <a:r>
              <a:rPr lang="en-US" dirty="0"/>
              <a:t> (</a:t>
            </a:r>
            <a:r>
              <a:rPr lang="en-US" dirty="0" err="1"/>
              <a:t>común</a:t>
            </a:r>
            <a:r>
              <a:rPr lang="en-US" dirty="0"/>
              <a:t>) </a:t>
            </a:r>
            <a:r>
              <a:rPr lang="en-US" dirty="0" err="1"/>
              <a:t>almacena</a:t>
            </a:r>
            <a:r>
              <a:rPr lang="en-US" dirty="0"/>
              <a:t> 3 </a:t>
            </a:r>
            <a:r>
              <a:rPr lang="en-US" dirty="0" err="1"/>
              <a:t>cosas</a:t>
            </a:r>
            <a:r>
              <a:rPr lang="en-US" dirty="0"/>
              <a:t>: </a:t>
            </a:r>
            <a:r>
              <a:rPr lang="en-US" dirty="0" err="1"/>
              <a:t>su</a:t>
            </a:r>
            <a:r>
              <a:rPr lang="en-US" dirty="0"/>
              <a:t> info y la </a:t>
            </a:r>
            <a:r>
              <a:rPr lang="en-US" dirty="0" err="1"/>
              <a:t>referencia</a:t>
            </a:r>
            <a:r>
              <a:rPr lang="en-US" dirty="0"/>
              <a:t>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elementos</a:t>
            </a:r>
            <a:r>
              <a:rPr lang="en-US" dirty="0"/>
              <a:t>  </a:t>
            </a:r>
            <a:r>
              <a:rPr lang="en-US" dirty="0" err="1"/>
              <a:t>previo</a:t>
            </a:r>
            <a:r>
              <a:rPr lang="en-US" dirty="0"/>
              <a:t> y </a:t>
            </a:r>
            <a:r>
              <a:rPr lang="en-US" dirty="0" err="1"/>
              <a:t>siguiente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6339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Variante</a:t>
            </a:r>
            <a:r>
              <a:rPr lang="en-US" dirty="0">
                <a:solidFill>
                  <a:srgbClr val="00B050"/>
                </a:solidFill>
              </a:rPr>
              <a:t> para </a:t>
            </a:r>
            <a:r>
              <a:rPr lang="en-US" dirty="0" err="1">
                <a:solidFill>
                  <a:srgbClr val="00B050"/>
                </a:solidFill>
              </a:rPr>
              <a:t>Índice</a:t>
            </a: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endParaRPr lang="en-US" dirty="0">
              <a:solidFill>
                <a:srgbClr val="00B050"/>
              </a:solidFill>
            </a:endParaRPr>
          </a:p>
          <a:p>
            <a:pPr marL="0" indent="0" algn="just">
              <a:buNone/>
            </a:pPr>
            <a:r>
              <a:rPr lang="en-US" dirty="0" err="1">
                <a:solidFill>
                  <a:srgbClr val="00B050"/>
                </a:solidFill>
              </a:rPr>
              <a:t>Definición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Doblemente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Ordenada</a:t>
            </a:r>
            <a:r>
              <a:rPr lang="en-US" dirty="0">
                <a:solidFill>
                  <a:srgbClr val="00B050"/>
                </a:solidFill>
              </a:rPr>
              <a:t> con Header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una</a:t>
            </a:r>
            <a:r>
              <a:rPr lang="en-US" dirty="0"/>
              <a:t> 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con header que </a:t>
            </a:r>
            <a:r>
              <a:rPr lang="en-US" dirty="0" err="1"/>
              <a:t>además</a:t>
            </a:r>
            <a:r>
              <a:rPr lang="en-US" dirty="0"/>
              <a:t> </a:t>
            </a:r>
            <a:r>
              <a:rPr lang="en-US" dirty="0" err="1"/>
              <a:t>mantiene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b="1" dirty="0" err="1"/>
              <a:t>elementos</a:t>
            </a:r>
            <a:r>
              <a:rPr lang="en-US" b="1" dirty="0"/>
              <a:t> </a:t>
            </a:r>
            <a:r>
              <a:rPr lang="en-US" b="1" dirty="0" err="1"/>
              <a:t>ordenados</a:t>
            </a:r>
            <a:r>
              <a:rPr lang="en-US" dirty="0"/>
              <a:t> con </a:t>
            </a:r>
            <a:r>
              <a:rPr lang="en-US" dirty="0" err="1"/>
              <a:t>algún</a:t>
            </a:r>
            <a:r>
              <a:rPr lang="en-US" dirty="0"/>
              <a:t> </a:t>
            </a:r>
            <a:r>
              <a:rPr lang="en-US" dirty="0" err="1"/>
              <a:t>criterio</a:t>
            </a:r>
            <a:r>
              <a:rPr lang="en-US" dirty="0"/>
              <a:t> de </a:t>
            </a:r>
            <a:r>
              <a:rPr lang="en-US" dirty="0" err="1"/>
              <a:t>ordenación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238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err="1"/>
              <a:t>decir</a:t>
            </a:r>
            <a:r>
              <a:rPr lang="en-US" dirty="0"/>
              <a:t>, 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Hay 2 </a:t>
            </a:r>
            <a:r>
              <a:rPr lang="en-US" dirty="0" err="1"/>
              <a:t>tipos</a:t>
            </a:r>
            <a:r>
              <a:rPr lang="en-US" dirty="0"/>
              <a:t> de </a:t>
            </a:r>
            <a:r>
              <a:rPr lang="en-US" dirty="0" err="1"/>
              <a:t>nodos</a:t>
            </a:r>
            <a:r>
              <a:rPr lang="en-US" dirty="0"/>
              <a:t>: header y </a:t>
            </a:r>
            <a:r>
              <a:rPr lang="en-US" dirty="0" err="1"/>
              <a:t>comunes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nodo</a:t>
            </a:r>
            <a:r>
              <a:rPr lang="en-US" dirty="0"/>
              <a:t> header no </a:t>
            </a:r>
            <a:r>
              <a:rPr lang="en-US" dirty="0" err="1"/>
              <a:t>tiene</a:t>
            </a:r>
            <a:r>
              <a:rPr lang="en-US" dirty="0"/>
              <a:t> que </a:t>
            </a:r>
            <a:r>
              <a:rPr lang="en-US" dirty="0" err="1"/>
              <a:t>ser</a:t>
            </a:r>
            <a:r>
              <a:rPr lang="en-US" dirty="0"/>
              <a:t> comparable. Hay </a:t>
            </a:r>
            <a:r>
              <a:rPr lang="en-US" dirty="0" err="1"/>
              <a:t>uno</a:t>
            </a:r>
            <a:r>
              <a:rPr lang="en-US" dirty="0"/>
              <a:t> solo de ese </a:t>
            </a:r>
            <a:r>
              <a:rPr lang="en-US" dirty="0" err="1"/>
              <a:t>tipo</a:t>
            </a:r>
            <a:r>
              <a:rPr lang="en-US" dirty="0"/>
              <a:t> de </a:t>
            </a:r>
            <a:r>
              <a:rPr lang="en-US" dirty="0" err="1"/>
              <a:t>nodo</a:t>
            </a:r>
            <a:r>
              <a:rPr lang="en-US" dirty="0"/>
              <a:t>!</a:t>
            </a:r>
          </a:p>
          <a:p>
            <a:r>
              <a:rPr lang="en-US" dirty="0"/>
              <a:t>Los </a:t>
            </a:r>
            <a:r>
              <a:rPr lang="en-US" dirty="0" err="1"/>
              <a:t>nodos</a:t>
            </a:r>
            <a:r>
              <a:rPr lang="en-US" dirty="0"/>
              <a:t> </a:t>
            </a:r>
            <a:r>
              <a:rPr lang="en-US" dirty="0" err="1"/>
              <a:t>comunes</a:t>
            </a:r>
            <a:r>
              <a:rPr lang="en-US" dirty="0"/>
              <a:t> </a:t>
            </a:r>
            <a:r>
              <a:rPr lang="en-US" dirty="0" err="1"/>
              <a:t>tienen</a:t>
            </a:r>
            <a:r>
              <a:rPr lang="en-US" dirty="0"/>
              <a:t> que </a:t>
            </a:r>
            <a:r>
              <a:rPr lang="en-US" dirty="0" err="1"/>
              <a:t>poder</a:t>
            </a:r>
            <a:r>
              <a:rPr lang="en-US" dirty="0"/>
              <a:t> </a:t>
            </a:r>
            <a:r>
              <a:rPr lang="en-US" dirty="0" err="1"/>
              <a:t>compararse</a:t>
            </a:r>
            <a:r>
              <a:rPr lang="en-US" dirty="0"/>
              <a:t> entre </a:t>
            </a:r>
            <a:r>
              <a:rPr lang="en-US" dirty="0" err="1"/>
              <a:t>sí</a:t>
            </a:r>
            <a:r>
              <a:rPr lang="en-US" dirty="0"/>
              <a:t>.</a:t>
            </a:r>
          </a:p>
          <a:p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9282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err="1"/>
              <a:t>Análisis</a:t>
            </a:r>
            <a:r>
              <a:rPr lang="en-US" dirty="0"/>
              <a:t> de </a:t>
            </a:r>
            <a:r>
              <a:rPr lang="en-US" dirty="0" err="1"/>
              <a:t>posibilidades</a:t>
            </a:r>
            <a:r>
              <a:rPr lang="en-US" dirty="0"/>
              <a:t> para “</a:t>
            </a:r>
            <a:r>
              <a:rPr lang="en-US" dirty="0" err="1"/>
              <a:t>lista</a:t>
            </a:r>
            <a:r>
              <a:rPr lang="en-US" dirty="0"/>
              <a:t> lineal </a:t>
            </a:r>
            <a:r>
              <a:rPr lang="en-US" dirty="0" err="1"/>
              <a:t>simplemente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 con header para </a:t>
            </a:r>
            <a:r>
              <a:rPr lang="en-US" dirty="0" err="1"/>
              <a:t>dar</a:t>
            </a:r>
            <a:r>
              <a:rPr lang="en-US" dirty="0"/>
              <a:t> </a:t>
            </a:r>
            <a:r>
              <a:rPr lang="en-US" dirty="0" err="1"/>
              <a:t>soporte</a:t>
            </a:r>
            <a:r>
              <a:rPr lang="en-US" dirty="0"/>
              <a:t> a un </a:t>
            </a:r>
            <a:r>
              <a:rPr lang="en-US" dirty="0" err="1"/>
              <a:t>índice</a:t>
            </a:r>
            <a:r>
              <a:rPr lang="en-US" dirty="0"/>
              <a:t>”  (</a:t>
            </a:r>
            <a:r>
              <a:rPr lang="en-US" dirty="0" err="1"/>
              <a:t>análisis</a:t>
            </a:r>
            <a:r>
              <a:rPr lang="en-US" dirty="0"/>
              <a:t> del </a:t>
            </a:r>
            <a:r>
              <a:rPr lang="en-US" dirty="0" err="1"/>
              <a:t>peor</a:t>
            </a:r>
            <a:r>
              <a:rPr lang="en-US" dirty="0"/>
              <a:t> </a:t>
            </a:r>
            <a:r>
              <a:rPr lang="en-US" dirty="0" err="1"/>
              <a:t>caso</a:t>
            </a:r>
            <a:r>
              <a:rPr lang="en-US" dirty="0"/>
              <a:t>, </a:t>
            </a:r>
            <a:r>
              <a:rPr lang="en-US" dirty="0" err="1"/>
              <a:t>complejidad</a:t>
            </a:r>
            <a:r>
              <a:rPr lang="en-US" dirty="0"/>
              <a:t> temporal)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/>
          </p:nvPr>
        </p:nvGraphicFramePr>
        <p:xfrm>
          <a:off x="457200" y="3905794"/>
          <a:ext cx="8020596" cy="20218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3745590">
                  <a:extLst>
                    <a:ext uri="{9D8B030D-6E8A-4147-A177-3AD203B41FA5}">
                      <a16:colId xmlns:a16="http://schemas.microsoft.com/office/drawing/2014/main" val="3525697509"/>
                    </a:ext>
                  </a:extLst>
                </a:gridCol>
                <a:gridCol w="1376473">
                  <a:extLst>
                    <a:ext uri="{9D8B030D-6E8A-4147-A177-3AD203B41FA5}">
                      <a16:colId xmlns:a16="http://schemas.microsoft.com/office/drawing/2014/main" val="3413399178"/>
                    </a:ext>
                  </a:extLst>
                </a:gridCol>
                <a:gridCol w="1773530">
                  <a:extLst>
                    <a:ext uri="{9D8B030D-6E8A-4147-A177-3AD203B41FA5}">
                      <a16:colId xmlns:a16="http://schemas.microsoft.com/office/drawing/2014/main" val="553621970"/>
                    </a:ext>
                  </a:extLst>
                </a:gridCol>
                <a:gridCol w="1125003">
                  <a:extLst>
                    <a:ext uri="{9D8B030D-6E8A-4147-A177-3AD203B41FA5}">
                      <a16:colId xmlns:a16="http://schemas.microsoft.com/office/drawing/2014/main" val="255389439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Búsqueda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Inserción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Borrado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8611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Arreglo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ordenado</a:t>
                      </a:r>
                      <a:r>
                        <a:rPr lang="en-US" baseline="0" dirty="0"/>
                        <a:t> </a:t>
                      </a:r>
                      <a:r>
                        <a:rPr lang="en-US" baseline="0" dirty="0" err="1"/>
                        <a:t>por</a:t>
                      </a:r>
                      <a:r>
                        <a:rPr lang="en-US" baseline="0" dirty="0"/>
                        <a:t> clave de </a:t>
                      </a:r>
                      <a:r>
                        <a:rPr lang="en-US" baseline="0" dirty="0" err="1"/>
                        <a:t>búsqueda</a:t>
                      </a:r>
                      <a:endParaRPr lang="es-AR" dirty="0"/>
                    </a:p>
                    <a:p>
                      <a:r>
                        <a:rPr lang="en-US" dirty="0"/>
                        <a:t> 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r>
                        <a:rPr lang="es-AR" baseline="0" dirty="0">
                          <a:solidFill>
                            <a:schemeClr val="accent1">
                              <a:lumMod val="75000"/>
                            </a:schemeClr>
                          </a:solidFill>
                          <a:sym typeface="Wingdings" panose="05000000000000000000" pitchFamily="2" charset="2"/>
                        </a:rPr>
                        <a:t>O(log n)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û"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chemeClr val="accent1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061117"/>
                  </a:ext>
                </a:extLst>
              </a:tr>
              <a:tr h="741680">
                <a:tc>
                  <a:txBody>
                    <a:bodyPr/>
                    <a:lstStyle/>
                    <a:p>
                      <a:r>
                        <a:rPr lang="en-US" dirty="0" err="1"/>
                        <a:t>Lista</a:t>
                      </a:r>
                      <a:r>
                        <a:rPr lang="en-US" dirty="0"/>
                        <a:t> Lineal </a:t>
                      </a:r>
                      <a:r>
                        <a:rPr lang="en-US" dirty="0" err="1"/>
                        <a:t>Simplemente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Encadenada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Ordenada</a:t>
                      </a:r>
                      <a:r>
                        <a:rPr lang="en-US" dirty="0"/>
                        <a:t> con Header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  <a:p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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 </a:t>
                      </a:r>
                      <a:r>
                        <a:rPr lang="es-AR" baseline="0" dirty="0">
                          <a:solidFill>
                            <a:srgbClr val="FF0000"/>
                          </a:solidFill>
                          <a:sym typeface="Wingdings" panose="05000000000000000000" pitchFamily="2" charset="2"/>
                        </a:rPr>
                        <a:t>O(n)</a:t>
                      </a:r>
                      <a:endParaRPr lang="es-AR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8054876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4223848" y="5222693"/>
            <a:ext cx="4031878" cy="736693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9313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err="1"/>
              <a:t>Precisamente</a:t>
            </a:r>
            <a:r>
              <a:rPr lang="en-US" dirty="0"/>
              <a:t> Java </a:t>
            </a:r>
            <a:r>
              <a:rPr lang="en-US" dirty="0" err="1"/>
              <a:t>implementa</a:t>
            </a:r>
            <a:r>
              <a:rPr lang="en-US" dirty="0"/>
              <a:t> </a:t>
            </a:r>
            <a:r>
              <a:rPr lang="es-AR" b="1" dirty="0">
                <a:hlinkClick r:id="rId2"/>
              </a:rPr>
              <a:t>LinkedList.java </a:t>
            </a:r>
            <a:r>
              <a:rPr lang="es-AR" b="1" dirty="0" smtClean="0"/>
              <a:t> con  una</a:t>
            </a:r>
            <a:r>
              <a:rPr lang="en-US" dirty="0" smtClean="0"/>
              <a:t> </a:t>
            </a:r>
            <a:r>
              <a:rPr lang="en-US" dirty="0" err="1"/>
              <a:t>lista</a:t>
            </a:r>
            <a:r>
              <a:rPr lang="en-US" dirty="0"/>
              <a:t> “</a:t>
            </a:r>
            <a:r>
              <a:rPr lang="en-US" dirty="0" err="1"/>
              <a:t>doblemente</a:t>
            </a:r>
            <a:r>
              <a:rPr lang="en-US" dirty="0"/>
              <a:t> </a:t>
            </a:r>
            <a:r>
              <a:rPr lang="en-US" dirty="0" err="1"/>
              <a:t>encadenada</a:t>
            </a:r>
            <a:r>
              <a:rPr lang="en-US" dirty="0"/>
              <a:t>” a </a:t>
            </a:r>
            <a:r>
              <a:rPr lang="en-US" dirty="0" err="1"/>
              <a:t>través</a:t>
            </a:r>
            <a:r>
              <a:rPr lang="en-US" dirty="0"/>
              <a:t> </a:t>
            </a:r>
            <a:r>
              <a:rPr lang="en-US" dirty="0" smtClean="0"/>
              <a:t>de</a:t>
            </a:r>
            <a:endParaRPr lang="es-AR" b="1" dirty="0"/>
          </a:p>
          <a:p>
            <a:pPr marL="0" indent="0">
              <a:buNone/>
            </a:pPr>
            <a:r>
              <a:rPr lang="en-US" dirty="0" err="1"/>
              <a:t>Buscar</a:t>
            </a:r>
            <a:r>
              <a:rPr lang="en-US" dirty="0"/>
              <a:t> el </a:t>
            </a:r>
            <a:r>
              <a:rPr lang="en-US" dirty="0" err="1" smtClean="0"/>
              <a:t>código</a:t>
            </a:r>
            <a:r>
              <a:rPr lang="en-US" dirty="0" smtClean="0"/>
              <a:t>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89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Otras variantes de listas?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Circulares simplemente encadenadas, Circulares doblemente encadenadas.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smtClean="0"/>
              <a:t>Posibles aplicaciones?</a:t>
            </a:r>
          </a:p>
          <a:p>
            <a:pPr marL="0" indent="0">
              <a:buNone/>
            </a:pPr>
            <a:r>
              <a:rPr lang="es-AR" dirty="0" smtClean="0"/>
              <a:t>Consideraciones en las implementaciones de listas circulares?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64195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 txBox="1">
            <a:spLocks/>
          </p:cNvSpPr>
          <p:nvPr/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9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46888" algn="l" rtl="0" eaLnBrk="1" latinLnBrk="0" hangingPunct="1">
              <a:spcBef>
                <a:spcPct val="20000"/>
              </a:spcBef>
              <a:buClr>
                <a:schemeClr val="accent1">
                  <a:lumMod val="50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-246888" algn="l" rtl="0" eaLnBrk="1" latinLnBrk="0" hangingPunct="1">
              <a:spcBef>
                <a:spcPct val="20000"/>
              </a:spcBef>
              <a:buClr>
                <a:schemeClr val="accent2">
                  <a:lumMod val="50000"/>
                </a:schemeClr>
              </a:buClr>
              <a:buSzPct val="70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88720" indent="-210312" algn="l" rtl="0" eaLnBrk="1" latinLnBrk="0" hangingPunct="1">
              <a:spcBef>
                <a:spcPct val="20000"/>
              </a:spcBef>
              <a:buClr>
                <a:schemeClr val="accent3">
                  <a:lumMod val="50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463040" indent="-210312" algn="l" rtl="0" eaLnBrk="1" latinLnBrk="0" hangingPunct="1">
              <a:spcBef>
                <a:spcPct val="20000"/>
              </a:spcBef>
              <a:buClr>
                <a:schemeClr val="accent4">
                  <a:lumMod val="75000"/>
                </a:schemeClr>
              </a:buClr>
              <a:buSzPct val="65000"/>
              <a:buFont typeface="Wingdings 2"/>
              <a:buChar char="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37360" indent="-210312" algn="l" rtl="0" eaLnBrk="1" latinLnBrk="0" hangingPunct="1">
              <a:spcBef>
                <a:spcPct val="20000"/>
              </a:spcBef>
              <a:buClr>
                <a:schemeClr val="accent5">
                  <a:lumMod val="50000"/>
                </a:schemeClr>
              </a:buClr>
              <a:buSzPct val="80000"/>
              <a:buFont typeface="Wingdings 2"/>
              <a:buChar char="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182880" algn="l" rtl="0" eaLnBrk="1" latinLnBrk="0" hangingPunct="1">
              <a:spcBef>
                <a:spcPct val="20000"/>
              </a:spcBef>
              <a:buClr>
                <a:schemeClr val="accent6">
                  <a:lumMod val="75000"/>
                </a:schemeClr>
              </a:buClr>
              <a:buSzPct val="80000"/>
              <a:buFont typeface="Wingdings 2"/>
              <a:buChar char="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Char char="•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286000" indent="0" algn="l" rtl="0" eaLnBrk="1" latinLnBrk="0" hangingPunct="1">
              <a:spcBef>
                <a:spcPct val="20000"/>
              </a:spcBef>
              <a:buClr>
                <a:schemeClr val="tx2"/>
              </a:buClr>
              <a:buFontTx/>
              <a:buNone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Ninguna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ventaja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????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Parecía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que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mejoraba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en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inserción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/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borrado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…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F3A">
                  <a:lumMod val="50000"/>
                </a:srgbClr>
              </a:buClr>
              <a:buSzPct val="95000"/>
              <a:buFont typeface="Wingdings 2"/>
              <a:buNone/>
              <a:tabLst/>
              <a:defRPr/>
            </a:pP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 dirty="0"/>
          </a:p>
        </p:txBody>
      </p:sp>
      <p:pic>
        <p:nvPicPr>
          <p:cNvPr id="5" name="Content Placeholder 4" descr="Fichier:Twemoji2 1f61f.svg — Wikipédia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3752" y="1935480"/>
            <a:ext cx="1116496" cy="1116496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40863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 smtClean="0"/>
              <a:t>Para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hay 2 </a:t>
            </a:r>
            <a:r>
              <a:rPr lang="en-US" dirty="0" err="1"/>
              <a:t>situaciones</a:t>
            </a:r>
            <a:r>
              <a:rPr lang="en-US" dirty="0"/>
              <a:t> que se </a:t>
            </a:r>
            <a:r>
              <a:rPr lang="en-US" dirty="0" err="1"/>
              <a:t>dan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/>
              <a:t>a)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</a:t>
            </a:r>
            <a:r>
              <a:rPr lang="en-US" dirty="0" err="1"/>
              <a:t>recorriendo</a:t>
            </a:r>
            <a:r>
              <a:rPr lang="en-US" dirty="0"/>
              <a:t> </a:t>
            </a:r>
            <a:r>
              <a:rPr lang="en-US" dirty="0" err="1"/>
              <a:t>desde</a:t>
            </a:r>
            <a:r>
              <a:rPr lang="en-US" dirty="0"/>
              <a:t> el header</a:t>
            </a:r>
          </a:p>
          <a:p>
            <a:pPr marL="0" indent="0" algn="just">
              <a:buNone/>
            </a:pPr>
            <a:r>
              <a:rPr lang="en-US" dirty="0"/>
              <a:t>b) </a:t>
            </a:r>
            <a:r>
              <a:rPr lang="en-US" dirty="0" err="1"/>
              <a:t>borrar</a:t>
            </a:r>
            <a:r>
              <a:rPr lang="en-US" dirty="0"/>
              <a:t>/</a:t>
            </a:r>
            <a:r>
              <a:rPr lang="en-US" dirty="0" err="1"/>
              <a:t>insertar</a:t>
            </a:r>
            <a:r>
              <a:rPr lang="en-US" dirty="0"/>
              <a:t> un </a:t>
            </a:r>
            <a:r>
              <a:rPr lang="en-US" dirty="0" err="1"/>
              <a:t>elemento</a:t>
            </a:r>
            <a:r>
              <a:rPr lang="en-US" dirty="0"/>
              <a:t> sin </a:t>
            </a:r>
            <a:r>
              <a:rPr lang="en-US" dirty="0" err="1"/>
              <a:t>buscarlo</a:t>
            </a:r>
            <a:r>
              <a:rPr lang="en-US" dirty="0"/>
              <a:t> (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que </a:t>
            </a:r>
            <a:r>
              <a:rPr lang="en-US" dirty="0" err="1"/>
              <a:t>queremos</a:t>
            </a:r>
            <a:r>
              <a:rPr lang="en-US" dirty="0"/>
              <a:t> </a:t>
            </a:r>
            <a:r>
              <a:rPr lang="en-US" dirty="0" err="1"/>
              <a:t>borrar</a:t>
            </a:r>
            <a:r>
              <a:rPr lang="en-US" dirty="0"/>
              <a:t>,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ejemplo</a:t>
            </a:r>
            <a:r>
              <a:rPr lang="en-US" dirty="0"/>
              <a:t>, </a:t>
            </a:r>
            <a:r>
              <a:rPr lang="en-US" dirty="0" err="1"/>
              <a:t>haciendo</a:t>
            </a:r>
            <a:r>
              <a:rPr lang="en-US" dirty="0"/>
              <a:t> </a:t>
            </a:r>
            <a:r>
              <a:rPr lang="en-US" dirty="0" err="1"/>
              <a:t>uso</a:t>
            </a:r>
            <a:r>
              <a:rPr lang="en-US" dirty="0"/>
              <a:t> del </a:t>
            </a:r>
            <a:r>
              <a:rPr lang="en-US" dirty="0" err="1"/>
              <a:t>iterador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>
                <a:solidFill>
                  <a:srgbClr val="FF0000"/>
                </a:solidFill>
              </a:rPr>
              <a:t>arreglo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ordenado</a:t>
            </a:r>
            <a:r>
              <a:rPr lang="en-US" dirty="0"/>
              <a:t>, </a:t>
            </a:r>
            <a:r>
              <a:rPr lang="en-US" dirty="0" err="1"/>
              <a:t>esa</a:t>
            </a:r>
            <a:r>
              <a:rPr lang="en-US" dirty="0"/>
              <a:t> </a:t>
            </a:r>
            <a:r>
              <a:rPr lang="en-US" dirty="0" err="1"/>
              <a:t>operación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, </a:t>
            </a:r>
            <a:r>
              <a:rPr lang="en-US" dirty="0" err="1"/>
              <a:t>porque</a:t>
            </a:r>
            <a:r>
              <a:rPr lang="en-US" dirty="0"/>
              <a:t>:</a:t>
            </a:r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a” </a:t>
            </a:r>
            <a:r>
              <a:rPr lang="en-US" dirty="0" err="1"/>
              <a:t>tenemos</a:t>
            </a:r>
            <a:r>
              <a:rPr lang="en-US" dirty="0"/>
              <a:t> que la </a:t>
            </a:r>
            <a:r>
              <a:rPr lang="en-US" dirty="0" err="1"/>
              <a:t>búsqueda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O(log n),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empeora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 lo que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O(n)</a:t>
            </a:r>
          </a:p>
          <a:p>
            <a:pPr marL="0" indent="0" algn="just">
              <a:buNone/>
            </a:pPr>
            <a:r>
              <a:rPr lang="en-US" dirty="0" err="1"/>
              <a:t>Análogamente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b” </a:t>
            </a:r>
            <a:r>
              <a:rPr lang="en-US" dirty="0" err="1"/>
              <a:t>accederlo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O(1), </a:t>
            </a:r>
            <a:r>
              <a:rPr lang="en-US" dirty="0" err="1"/>
              <a:t>pero</a:t>
            </a:r>
            <a:r>
              <a:rPr lang="en-US" dirty="0"/>
              <a:t> </a:t>
            </a:r>
            <a:r>
              <a:rPr lang="en-US" dirty="0" err="1"/>
              <a:t>debido</a:t>
            </a:r>
            <a:r>
              <a:rPr lang="en-US" dirty="0"/>
              <a:t> al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</a:t>
            </a:r>
            <a:r>
              <a:rPr lang="en-US" dirty="0" err="1"/>
              <a:t>termina</a:t>
            </a:r>
            <a:r>
              <a:rPr lang="en-US" dirty="0"/>
              <a:t> </a:t>
            </a:r>
            <a:r>
              <a:rPr lang="en-US" dirty="0" err="1"/>
              <a:t>siendo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 sea: </a:t>
            </a:r>
            <a:r>
              <a:rPr lang="en-US" dirty="0" err="1"/>
              <a:t>siempre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O(n) !!!!</a:t>
            </a:r>
            <a:endParaRPr lang="es-AR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4671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la </a:t>
            </a:r>
            <a:r>
              <a:rPr lang="en-US" dirty="0" err="1">
                <a:solidFill>
                  <a:srgbClr val="00B050"/>
                </a:solidFill>
              </a:rPr>
              <a:t>lista</a:t>
            </a:r>
            <a:r>
              <a:rPr lang="en-US" dirty="0">
                <a:solidFill>
                  <a:srgbClr val="00B050"/>
                </a:solidFill>
              </a:rPr>
              <a:t> lineal </a:t>
            </a:r>
            <a:r>
              <a:rPr lang="en-US" dirty="0" err="1">
                <a:solidFill>
                  <a:srgbClr val="00B050"/>
                </a:solidFill>
              </a:rPr>
              <a:t>simplemente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encadenada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ordenada</a:t>
            </a:r>
            <a:r>
              <a:rPr lang="en-US" dirty="0"/>
              <a:t>, la </a:t>
            </a:r>
            <a:r>
              <a:rPr lang="en-US" dirty="0" err="1"/>
              <a:t>operacion</a:t>
            </a:r>
            <a:r>
              <a:rPr lang="en-US" dirty="0"/>
              <a:t> </a:t>
            </a:r>
            <a:r>
              <a:rPr lang="en-US" dirty="0" err="1"/>
              <a:t>dependen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es</a:t>
            </a:r>
            <a:r>
              <a:rPr lang="en-US" dirty="0"/>
              <a:t> “</a:t>
            </a:r>
            <a:r>
              <a:rPr lang="en-US" dirty="0" err="1"/>
              <a:t>caso</a:t>
            </a:r>
            <a:r>
              <a:rPr lang="en-US" dirty="0"/>
              <a:t> a” o “</a:t>
            </a:r>
            <a:r>
              <a:rPr lang="en-US" dirty="0" err="1"/>
              <a:t>caso</a:t>
            </a:r>
            <a:r>
              <a:rPr lang="en-US" dirty="0"/>
              <a:t> b”.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a” </a:t>
            </a:r>
            <a:r>
              <a:rPr lang="en-US" dirty="0" err="1"/>
              <a:t>tenemos</a:t>
            </a:r>
            <a:r>
              <a:rPr lang="en-US" dirty="0"/>
              <a:t> que la </a:t>
            </a:r>
            <a:r>
              <a:rPr lang="en-US" dirty="0" err="1"/>
              <a:t>búsqueda</a:t>
            </a:r>
            <a:r>
              <a:rPr lang="en-US" dirty="0"/>
              <a:t> se </a:t>
            </a:r>
            <a:r>
              <a:rPr lang="en-US" dirty="0" err="1"/>
              <a:t>hace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O(n). </a:t>
            </a:r>
            <a:r>
              <a:rPr lang="en-US" dirty="0" err="1"/>
              <a:t>Aunque</a:t>
            </a:r>
            <a:r>
              <a:rPr lang="en-US" dirty="0"/>
              <a:t> no hay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</a:t>
            </a:r>
            <a:r>
              <a:rPr lang="en-US" dirty="0" err="1"/>
              <a:t>porque</a:t>
            </a:r>
            <a:r>
              <a:rPr lang="en-US" dirty="0"/>
              <a:t> no se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la </a:t>
            </a:r>
            <a:r>
              <a:rPr lang="en-US" dirty="0" err="1" smtClean="0"/>
              <a:t>operación</a:t>
            </a:r>
            <a:r>
              <a:rPr lang="en-US" dirty="0" smtClean="0"/>
              <a:t> </a:t>
            </a:r>
            <a:r>
              <a:rPr lang="en-US" dirty="0" err="1"/>
              <a:t>es</a:t>
            </a:r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>
                <a:solidFill>
                  <a:srgbClr val="FF0000"/>
                </a:solidFill>
              </a:rPr>
              <a:t>O(n)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cambio</a:t>
            </a:r>
            <a:r>
              <a:rPr lang="en-US" dirty="0"/>
              <a:t>, </a:t>
            </a:r>
            <a:r>
              <a:rPr lang="en-US" dirty="0" err="1"/>
              <a:t>en</a:t>
            </a:r>
            <a:r>
              <a:rPr lang="en-US" dirty="0"/>
              <a:t> el “</a:t>
            </a:r>
            <a:r>
              <a:rPr lang="en-US" dirty="0" err="1"/>
              <a:t>caso</a:t>
            </a:r>
            <a:r>
              <a:rPr lang="en-US" dirty="0"/>
              <a:t> b” </a:t>
            </a:r>
            <a:r>
              <a:rPr lang="en-US" dirty="0" err="1"/>
              <a:t>estamos</a:t>
            </a:r>
            <a:r>
              <a:rPr lang="en-US" dirty="0"/>
              <a:t> </a:t>
            </a:r>
            <a:r>
              <a:rPr lang="en-US" dirty="0" err="1"/>
              <a:t>parados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elemento</a:t>
            </a:r>
            <a:r>
              <a:rPr lang="en-US" dirty="0"/>
              <a:t> y y </a:t>
            </a:r>
            <a:r>
              <a:rPr lang="en-US" dirty="0" err="1"/>
              <a:t>como</a:t>
            </a:r>
            <a:r>
              <a:rPr lang="en-US" dirty="0"/>
              <a:t> no hay </a:t>
            </a:r>
            <a:r>
              <a:rPr lang="en-US" dirty="0" err="1"/>
              <a:t>movimiento</a:t>
            </a:r>
            <a:r>
              <a:rPr lang="en-US" dirty="0"/>
              <a:t> de </a:t>
            </a:r>
            <a:r>
              <a:rPr lang="en-US" dirty="0" err="1"/>
              <a:t>datos</a:t>
            </a:r>
            <a:r>
              <a:rPr lang="en-US" dirty="0"/>
              <a:t> para </a:t>
            </a:r>
            <a:r>
              <a:rPr lang="en-US" dirty="0" err="1"/>
              <a:t>garantizar</a:t>
            </a:r>
            <a:r>
              <a:rPr lang="en-US" dirty="0"/>
              <a:t> </a:t>
            </a:r>
            <a:r>
              <a:rPr lang="en-US" dirty="0" err="1"/>
              <a:t>contigüidad</a:t>
            </a:r>
            <a:r>
              <a:rPr lang="en-US" dirty="0"/>
              <a:t>, </a:t>
            </a:r>
            <a:r>
              <a:rPr lang="en-US" dirty="0" err="1"/>
              <a:t>entonces</a:t>
            </a:r>
            <a:r>
              <a:rPr lang="en-US" dirty="0"/>
              <a:t> </a:t>
            </a:r>
            <a:r>
              <a:rPr lang="en-US" dirty="0" err="1"/>
              <a:t>sería</a:t>
            </a:r>
            <a:r>
              <a:rPr lang="en-US" dirty="0"/>
              <a:t> O(1). Para </a:t>
            </a:r>
            <a:r>
              <a:rPr lang="en-US" dirty="0" err="1"/>
              <a:t>estar</a:t>
            </a:r>
            <a:r>
              <a:rPr lang="en-US" dirty="0"/>
              <a:t> “</a:t>
            </a:r>
            <a:r>
              <a:rPr lang="en-US" dirty="0" err="1"/>
              <a:t>apuntando</a:t>
            </a:r>
            <a:r>
              <a:rPr lang="en-US" dirty="0"/>
              <a:t> al </a:t>
            </a:r>
            <a:r>
              <a:rPr lang="en-US" dirty="0" err="1"/>
              <a:t>elemento</a:t>
            </a:r>
            <a:r>
              <a:rPr lang="en-US" dirty="0"/>
              <a:t> a </a:t>
            </a:r>
            <a:r>
              <a:rPr lang="en-US" dirty="0" err="1"/>
              <a:t>borrar</a:t>
            </a:r>
            <a:r>
              <a:rPr lang="en-US" dirty="0"/>
              <a:t>” </a:t>
            </a:r>
            <a:r>
              <a:rPr lang="en-US" dirty="0" err="1"/>
              <a:t>vamos</a:t>
            </a:r>
            <a:r>
              <a:rPr lang="en-US" dirty="0"/>
              <a:t> a </a:t>
            </a:r>
            <a:r>
              <a:rPr lang="en-US" dirty="0" err="1"/>
              <a:t>colocar</a:t>
            </a:r>
            <a:r>
              <a:rPr lang="en-US" dirty="0"/>
              <a:t> el </a:t>
            </a:r>
            <a:r>
              <a:rPr lang="en-US" dirty="0" smtClean="0"/>
              <a:t>remove() </a:t>
            </a:r>
            <a:r>
              <a:rPr lang="en-US" dirty="0" err="1"/>
              <a:t>en</a:t>
            </a:r>
            <a:r>
              <a:rPr lang="en-US" dirty="0"/>
              <a:t> el </a:t>
            </a:r>
            <a:r>
              <a:rPr lang="en-US" dirty="0" err="1"/>
              <a:t>iterador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6087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AR" dirty="0" smtClean="0"/>
              <a:t>Por eso Java tiene como “opcional” el método </a:t>
            </a:r>
            <a:r>
              <a:rPr lang="es-AR" dirty="0" err="1" smtClean="0"/>
              <a:t>remove</a:t>
            </a:r>
            <a:r>
              <a:rPr lang="es-AR" dirty="0" smtClean="0"/>
              <a:t>() en la interface “</a:t>
            </a:r>
            <a:r>
              <a:rPr lang="es-AR" dirty="0" err="1" smtClean="0"/>
              <a:t>Iterator</a:t>
            </a:r>
            <a:r>
              <a:rPr lang="es-AR" dirty="0" smtClean="0"/>
              <a:t>”. Si en vez de </a:t>
            </a:r>
            <a:r>
              <a:rPr lang="es-AR" dirty="0" err="1" smtClean="0"/>
              <a:t>remove</a:t>
            </a:r>
            <a:r>
              <a:rPr lang="es-AR" dirty="0" smtClean="0"/>
              <a:t>() de lista se usa </a:t>
            </a:r>
            <a:r>
              <a:rPr lang="es-AR" dirty="0" err="1" smtClean="0"/>
              <a:t>remove</a:t>
            </a:r>
            <a:r>
              <a:rPr lang="es-AR" dirty="0" smtClean="0"/>
              <a:t>() de operador, la complejidad es O(1).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b="1" i="1" dirty="0" smtClean="0"/>
              <a:t>Sigamos la especificación de Java:</a:t>
            </a:r>
          </a:p>
          <a:p>
            <a:pPr algn="just"/>
            <a:r>
              <a:rPr lang="es-AR" dirty="0" err="1" smtClean="0"/>
              <a:t>Remove</a:t>
            </a:r>
            <a:r>
              <a:rPr lang="es-AR" dirty="0" smtClean="0"/>
              <a:t> de </a:t>
            </a:r>
            <a:r>
              <a:rPr lang="es-AR" dirty="0" err="1" smtClean="0"/>
              <a:t>iterador</a:t>
            </a:r>
            <a:r>
              <a:rPr lang="es-AR" dirty="0" smtClean="0"/>
              <a:t> tiene que invocarse luego de un </a:t>
            </a:r>
            <a:r>
              <a:rPr lang="es-AR" dirty="0" err="1" smtClean="0"/>
              <a:t>next</a:t>
            </a:r>
            <a:r>
              <a:rPr lang="es-AR" dirty="0" smtClean="0"/>
              <a:t>()</a:t>
            </a:r>
          </a:p>
          <a:p>
            <a:pPr algn="just"/>
            <a:r>
              <a:rPr lang="es-AR" dirty="0" smtClean="0"/>
              <a:t>No se pueden invocar 2 </a:t>
            </a:r>
            <a:r>
              <a:rPr lang="es-AR" dirty="0" err="1" smtClean="0"/>
              <a:t>remove</a:t>
            </a:r>
            <a:r>
              <a:rPr lang="es-AR" dirty="0" smtClean="0"/>
              <a:t>() seguidos (tiene que haber un </a:t>
            </a:r>
            <a:r>
              <a:rPr lang="es-AR" dirty="0" err="1" smtClean="0"/>
              <a:t>next</a:t>
            </a:r>
            <a:r>
              <a:rPr lang="es-AR" dirty="0" smtClean="0"/>
              <a:t>() en el medio)</a:t>
            </a:r>
          </a:p>
          <a:p>
            <a:pPr algn="just"/>
            <a:r>
              <a:rPr lang="es-AR" dirty="0" smtClean="0"/>
              <a:t>Si no se satisfacen esas condiciones se lanzar excepción “</a:t>
            </a:r>
            <a:r>
              <a:rPr lang="es-AR" dirty="0" err="1" smtClean="0"/>
              <a:t>IllegalStateException</a:t>
            </a:r>
            <a:r>
              <a:rPr lang="es-AR" dirty="0" smtClean="0"/>
              <a:t>”</a:t>
            </a:r>
            <a:endParaRPr lang="es-AR" dirty="0"/>
          </a:p>
          <a:p>
            <a:pPr marL="0" indent="0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60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3C- </a:t>
            </a:r>
            <a:r>
              <a:rPr lang="es-419" dirty="0" err="1" smtClean="0"/>
              <a:t>Ejer</a:t>
            </a:r>
            <a:r>
              <a:rPr lang="es-419" dirty="0" smtClean="0"/>
              <a:t> 6.2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s-AR" sz="2000" dirty="0" smtClean="0">
                <a:solidFill>
                  <a:schemeClr val="tx1"/>
                </a:solidFill>
              </a:rPr>
              <a:t>Implementar la clase </a:t>
            </a:r>
            <a:r>
              <a:rPr lang="es-AR" sz="2000" b="1" dirty="0" err="1" smtClean="0">
                <a:solidFill>
                  <a:schemeClr val="tx1"/>
                </a:solidFill>
              </a:rPr>
              <a:t>SortedLinkedListWithHeader</a:t>
            </a:r>
            <a:r>
              <a:rPr lang="es-AR" sz="2000" b="1" dirty="0" smtClean="0">
                <a:solidFill>
                  <a:schemeClr val="tx1"/>
                </a:solidFill>
              </a:rPr>
              <a:t> el nuevo </a:t>
            </a:r>
            <a:r>
              <a:rPr lang="es-AR" sz="2000" b="1" dirty="0" err="1" smtClean="0">
                <a:solidFill>
                  <a:schemeClr val="tx1"/>
                </a:solidFill>
              </a:rPr>
              <a:t>iterador</a:t>
            </a:r>
            <a:r>
              <a:rPr lang="es-AR" sz="2000" b="1" dirty="0" smtClean="0">
                <a:solidFill>
                  <a:schemeClr val="tx1"/>
                </a:solidFill>
              </a:rPr>
              <a:t> que permite </a:t>
            </a:r>
            <a:r>
              <a:rPr lang="es-AR" sz="2000" b="1" dirty="0" err="1" smtClean="0">
                <a:solidFill>
                  <a:schemeClr val="tx1"/>
                </a:solidFill>
              </a:rPr>
              <a:t>remove</a:t>
            </a:r>
            <a:r>
              <a:rPr lang="es-AR" sz="2000" b="1" dirty="0" smtClean="0">
                <a:solidFill>
                  <a:schemeClr val="tx1"/>
                </a:solidFill>
              </a:rPr>
              <a:t>().</a:t>
            </a:r>
            <a:endParaRPr lang="fr-FR" sz="2000" b="1" dirty="0">
              <a:solidFill>
                <a:srgbClr val="FF0000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b="1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865186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Caso de Uso</a:t>
            </a:r>
            <a:endParaRPr lang="es-AR" dirty="0"/>
          </a:p>
        </p:txBody>
      </p:sp>
      <p:pic>
        <p:nvPicPr>
          <p:cNvPr id="8" name="Marcador de contenido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847088"/>
            <a:ext cx="6216433" cy="438943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7354389" y="1005840"/>
            <a:ext cx="1423852" cy="5508171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tamaño =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min =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max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con </a:t>
            </a: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iterador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...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10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40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intacto 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deleting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80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30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50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60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tamaño 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=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min = 20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1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max</a:t>
            </a:r>
            <a:r>
              <a:rPr kumimoji="0" lang="es-MX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 = </a:t>
            </a:r>
            <a:r>
              <a:rPr kumimoji="0" lang="es-MX" sz="11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t>70</a:t>
            </a:r>
            <a:endParaRPr kumimoji="0" lang="es-MX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1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5243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Otro detalle más. Si el </a:t>
            </a:r>
            <a:r>
              <a:rPr lang="es-AR" dirty="0" err="1" smtClean="0"/>
              <a:t>iterador</a:t>
            </a:r>
            <a:r>
              <a:rPr lang="es-AR" dirty="0" smtClean="0"/>
              <a:t> es con “</a:t>
            </a:r>
            <a:r>
              <a:rPr lang="es-AR" dirty="0" err="1" smtClean="0"/>
              <a:t>remove</a:t>
            </a:r>
            <a:r>
              <a:rPr lang="es-AR" dirty="0" smtClean="0"/>
              <a:t>” hay cosas que no pueden chequearse y pueden producir un problema en tiempo de ejecución: uso de cursores anidados, donde uno de ellos elimina un elemento (el otro que había chequeado que había elementos obtiene un error porque el elemento ya no está)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1CF334-2D5C-4859-84A6-CA7E6E43FAEB}" type="slidenum">
              <a:rPr kumimoji="0" lang="en-US" sz="11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Palatino Linotype" panose="020405020505050303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1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Palatino Linotype" panose="020405020505050303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82362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27074</TotalTime>
  <Words>1015</Words>
  <Application>Microsoft Office PowerPoint</Application>
  <PresentationFormat>On-screen Show (4:3)</PresentationFormat>
  <Paragraphs>178</Paragraphs>
  <Slides>21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Century Gothic</vt:lpstr>
      <vt:lpstr>Consolas</vt:lpstr>
      <vt:lpstr>Palatino Linotype</vt:lpstr>
      <vt:lpstr>Roboto</vt:lpstr>
      <vt:lpstr>Wingdings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3C- Ejer 6.2</vt:lpstr>
      <vt:lpstr>Caso de Uso</vt:lpstr>
      <vt:lpstr>PowerPoint Presentation</vt:lpstr>
      <vt:lpstr>Posible Problema!</vt:lpstr>
      <vt:lpstr>O bien, este otro problema</vt:lpstr>
      <vt:lpstr>PowerPoint Presentation</vt:lpstr>
      <vt:lpstr>PowerPoint Presentation</vt:lpstr>
      <vt:lpstr>PowerPoint Presentation</vt:lpstr>
      <vt:lpstr>PowerPoint Presentation</vt:lpstr>
      <vt:lpstr>Analizando otras alternativas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625</cp:revision>
  <dcterms:created xsi:type="dcterms:W3CDTF">2019-02-21T18:33:09Z</dcterms:created>
  <dcterms:modified xsi:type="dcterms:W3CDTF">2025-09-10T10:12:47Z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