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3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9" r:id="rId7"/>
    <p:sldId id="274" r:id="rId8"/>
    <p:sldId id="275" r:id="rId9"/>
    <p:sldId id="270" r:id="rId10"/>
    <p:sldId id="266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3065" autoAdjust="0"/>
  </p:normalViewPr>
  <p:slideViewPr>
    <p:cSldViewPr snapToGrid="0" showGuides="1">
      <p:cViewPr varScale="1">
        <p:scale>
          <a:sx n="73" d="100"/>
          <a:sy n="73" d="100"/>
        </p:scale>
        <p:origin x="4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75" d="100"/>
          <a:sy n="75" d="100"/>
        </p:scale>
        <p:origin x="4092" y="51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0DC06B-AB08-4449-BBF2-D264D52BB5AA}" type="datetime1">
              <a:rPr lang="es-ES" smtClean="0"/>
              <a:pPr algn="r" rtl="0"/>
              <a:t>28/08/2024</a:t>
            </a:fld>
            <a:r>
              <a:rPr lang="es-ES" dirty="0" smtClean="0"/>
              <a:t>​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093B6963-495A-4FE1-8B7F-59E549A2EEB6}" type="datetime1">
              <a:rPr lang="es-ES" smtClean="0"/>
              <a:pPr algn="r"/>
              <a:t>28/08/2024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Haga clic para modificar el estilo de texto del patrón</a:t>
            </a:r>
          </a:p>
          <a:p>
            <a:pPr lvl="1" rtl="0"/>
            <a:r>
              <a:t>Segundo nivel</a:t>
            </a:r>
          </a:p>
          <a:p>
            <a:pPr lvl="2" rtl="0"/>
            <a:r>
              <a:t>Tercer nivel</a:t>
            </a:r>
          </a:p>
          <a:p>
            <a:pPr lvl="3" rtl="0"/>
            <a:r>
              <a:t>Cuarto nivel</a:t>
            </a:r>
          </a:p>
          <a:p>
            <a:pPr lvl="4" rtl="0"/>
            <a:r>
              <a:t>Quinto nivel</a:t>
            </a:r>
            <a:endParaRPr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0A3C37BE-C303-496D-B5CD-85F2937540FC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9917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7274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874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r>
              <a:rPr lang="es-ES" smtClean="0"/>
              <a:t>​</a:t>
            </a:r>
            <a:fld id="{934A2FF8-4559-4149-8B79-D85ED6F0B853}" type="datetime1">
              <a:rPr lang="es-ES" smtClean="0"/>
              <a:pPr/>
              <a:t>28/08/2024</a:t>
            </a:fld>
            <a:r>
              <a:rPr lang="es-ES" smtClean="0"/>
              <a:t>​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96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BC17-0101-4DBA-89EA-55E7A4727CA3}" type="datetime1">
              <a:rPr lang="es-ES" noProof="0" smtClean="0"/>
              <a:pPr/>
              <a:t>28/08/2024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FF54DE5-C571-48E8-A5BC-B369434E2F44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1798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BC17-0101-4DBA-89EA-55E7A4727CA3}" type="datetime1">
              <a:rPr lang="es-ES" noProof="0" smtClean="0"/>
              <a:pPr/>
              <a:t>28/08/2024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FF54DE5-C571-48E8-A5BC-B369434E2F44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19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BC17-0101-4DBA-89EA-55E7A4727CA3}" type="datetime1">
              <a:rPr lang="es-ES" noProof="0" smtClean="0"/>
              <a:pPr/>
              <a:t>28/08/2024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FF54DE5-C571-48E8-A5BC-B369434E2F44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082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BC17-0101-4DBA-89EA-55E7A4727CA3}" type="datetime1">
              <a:rPr lang="es-ES" noProof="0" smtClean="0"/>
              <a:pPr/>
              <a:t>28/08/2024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FF54DE5-C571-48E8-A5BC-B369434E2F44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8162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BC17-0101-4DBA-89EA-55E7A4727CA3}" type="datetime1">
              <a:rPr lang="es-ES" noProof="0" smtClean="0"/>
              <a:pPr/>
              <a:t>28/08/2024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FF54DE5-C571-48E8-A5BC-B369434E2F44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873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BC17-0101-4DBA-89EA-55E7A4727CA3}" type="datetime1">
              <a:rPr lang="es-ES" noProof="0" smtClean="0"/>
              <a:pPr/>
              <a:t>28/08/2024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FF54DE5-C571-48E8-A5BC-B369434E2F44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459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​</a:t>
            </a:r>
            <a:fld id="{7776A268-E945-41BF-9F85-D7A3B8400346}" type="datetime1">
              <a:rPr lang="es-ES" smtClean="0"/>
              <a:pPr/>
              <a:t>28/08/2024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17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​</a:t>
            </a:r>
            <a:fld id="{CEC05348-D021-422A-8D9F-89EEB8C0F442}" type="datetime1">
              <a:rPr lang="es-ES" smtClean="0"/>
              <a:pPr/>
              <a:t>28/08/2024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60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11" name="Marcador de posición de imagen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2839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BC17-0101-4DBA-89EA-55E7A4727CA3}" type="datetime1">
              <a:rPr lang="es-ES" noProof="0" smtClean="0"/>
              <a:pPr/>
              <a:t>28/08/2024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FF54DE5-C571-48E8-A5BC-B369434E2F44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19650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DCDB-4A77-4170-9E07-5F1D7C0A0A5B}" type="datetime1">
              <a:rPr lang="es-ES" smtClean="0"/>
              <a:pPr/>
              <a:t>28/08/2024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24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D8C4-ADF9-42A1-9ABC-C61A9E9D2D08}" type="datetime1">
              <a:rPr lang="es-ES" smtClean="0"/>
              <a:pPr/>
              <a:t>28/08/2024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907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​</a:t>
            </a:r>
            <a:fld id="{5B79CF11-FD05-4F88-8EC3-5D4F176B79FC}" type="datetime1">
              <a:rPr lang="es-ES" smtClean="0"/>
              <a:pPr/>
              <a:t>28/08/2024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7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​</a:t>
            </a:r>
            <a:fld id="{FEAFC309-1B63-44A4-A9FC-29FA1501E26B}" type="datetime1">
              <a:rPr lang="es-ES" smtClean="0"/>
              <a:pPr/>
              <a:t>28/08/2024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21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0802-155D-414A-A9FD-662B6F0E4656}" type="datetime1">
              <a:rPr lang="es-ES" smtClean="0"/>
              <a:pPr/>
              <a:t>28/08/2024</a:t>
            </a:fld>
            <a:r>
              <a:rPr lang="es-ES" smtClean="0"/>
              <a:t>​</a:t>
            </a:r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6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​</a:t>
            </a:r>
            <a:fld id="{5146D9C0-42AF-411F-B87E-5CF0AD6A3E2D}" type="datetime1">
              <a:rPr lang="es-ES" smtClean="0"/>
              <a:pPr/>
              <a:t>28/08/2024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29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​</a:t>
            </a:r>
            <a:fld id="{99FE88BC-BA9C-41DB-8175-8FC1D1B95355}" type="datetime1">
              <a:rPr lang="es-ES" smtClean="0"/>
              <a:pPr/>
              <a:t>28/08/2024</a:t>
            </a:fld>
            <a:r>
              <a:rPr lang="es-ES" smtClean="0"/>
              <a:t>​</a:t>
            </a: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576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0EBC17-0101-4DBA-89EA-55E7A4727CA3}" type="datetime1">
              <a:rPr lang="es-ES" noProof="0" smtClean="0"/>
              <a:pPr/>
              <a:t>28/08/2024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/>
            <a:fld id="{0FF54DE5-C571-48E8-A5BC-B369434E2F44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0961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 rtlCol="0" anchor="ctr"/>
          <a:lstStyle/>
          <a:p>
            <a:pPr rtl="0"/>
            <a:r>
              <a:rPr lang="es-ES" dirty="0" smtClean="0"/>
              <a:t>TGS- Aportes semánticos</a:t>
            </a:r>
            <a:endParaRPr lang="es-ES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Conceptos relacionados con el comportamiento de los sistemas.</a:t>
            </a:r>
            <a:endParaRPr lang="es-ES" dirty="0"/>
          </a:p>
        </p:txBody>
      </p:sp>
      <p:pic>
        <p:nvPicPr>
          <p:cNvPr id="4" name="Marcador de posición de imagen 3" descr="Libro abierto en una mesa, con estanterías de libros borrosas en el fondo" title="Imagen de ejemplo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5" r="88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Métodos </a:t>
            </a:r>
            <a:r>
              <a:rPr lang="es-AR" dirty="0"/>
              <a:t>para reducir interacciones no deseadas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AR" dirty="0" smtClean="0"/>
              <a:t>Desacoplamiento: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AR" dirty="0"/>
              <a:t>desacoplar entradas y salidas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AR" dirty="0" smtClean="0"/>
              <a:t>Simplificación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AR" dirty="0"/>
              <a:t>reducir las interacciones entre subsistema</a:t>
            </a:r>
          </a:p>
        </p:txBody>
      </p:sp>
    </p:spTree>
    <p:extLst>
      <p:ext uri="{BB962C8B-B14F-4D97-AF65-F5344CB8AC3E}">
        <p14:creationId xmlns:p14="http://schemas.microsoft.com/office/powerpoint/2010/main" val="44168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Adaptabilidad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s-ES" dirty="0" smtClean="0"/>
              <a:t>Aprender y modificar un proceso, </a:t>
            </a:r>
            <a:r>
              <a:rPr lang="es-AR" dirty="0"/>
              <a:t>un estado o una característica de acuerdo a las modificaciones que sufre el contexto. </a:t>
            </a:r>
            <a:endParaRPr lang="es-ES" dirty="0"/>
          </a:p>
          <a:p>
            <a:r>
              <a:rPr lang="es-AR" dirty="0" smtClean="0"/>
              <a:t>Mecanismo </a:t>
            </a:r>
            <a:r>
              <a:rPr lang="es-AR" dirty="0"/>
              <a:t>de adaptación que permita responder a los cambios internos y externos a través del tiempo.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534" y="4177862"/>
            <a:ext cx="1630764" cy="18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1" y="784221"/>
            <a:ext cx="3718455" cy="1371600"/>
          </a:xfrm>
        </p:spPr>
        <p:txBody>
          <a:bodyPr>
            <a:normAutofit/>
          </a:bodyPr>
          <a:lstStyle/>
          <a:p>
            <a:r>
              <a:rPr lang="es-AR" sz="4000" dirty="0" smtClean="0"/>
              <a:t>Homeostasis</a:t>
            </a:r>
            <a:endParaRPr lang="es-AR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2486283"/>
          </a:xfrm>
        </p:spPr>
        <p:txBody>
          <a:bodyPr/>
          <a:lstStyle/>
          <a:p>
            <a:r>
              <a:rPr lang="es-AR" dirty="0" smtClean="0"/>
              <a:t>Se </a:t>
            </a:r>
            <a:r>
              <a:rPr lang="es-AR" dirty="0"/>
              <a:t>obtiene a través de mecanismos de retroalimentación que le permiten al sistema corregir y equilibrar los procesos internos a partir de los datos obtenidos sobre su funcionamiento y sobre los cambios en el ambiente.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93811" y="3157189"/>
            <a:ext cx="3718455" cy="2438404"/>
          </a:xfrm>
        </p:spPr>
        <p:txBody>
          <a:bodyPr>
            <a:normAutofit/>
          </a:bodyPr>
          <a:lstStyle/>
          <a:p>
            <a:r>
              <a:rPr lang="es-AR" sz="2000" dirty="0" smtClean="0"/>
              <a:t>Tendencia </a:t>
            </a:r>
            <a:r>
              <a:rPr lang="es-AR" sz="2000" dirty="0"/>
              <a:t>de un sistema para permanecer en un estado de equilibrio o a tratar de buscarlo cuando se ve afectado por la acción de variables críticas.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816" y="3847303"/>
            <a:ext cx="4261453" cy="242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Entropía</a:t>
            </a:r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sz="half" idx="2"/>
          </p:nvPr>
        </p:nvSpPr>
        <p:spPr>
          <a:xfrm>
            <a:off x="1295402" y="2486846"/>
            <a:ext cx="9037318" cy="2632605"/>
          </a:xfrm>
        </p:spPr>
        <p:txBody>
          <a:bodyPr/>
          <a:lstStyle/>
          <a:p>
            <a:r>
              <a:rPr lang="es-ES" dirty="0" smtClean="0"/>
              <a:t>Tendencia de los sistemas al desgaste, al desorden.</a:t>
            </a:r>
          </a:p>
          <a:p>
            <a:r>
              <a:rPr lang="es-ES" dirty="0" smtClean="0"/>
              <a:t>Aumenta con el transcurso del tiempo.</a:t>
            </a:r>
            <a:endParaRPr lang="es-AR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784" y="4075609"/>
            <a:ext cx="9486212" cy="1569705"/>
          </a:xfrm>
        </p:spPr>
      </p:pic>
    </p:spTree>
    <p:extLst>
      <p:ext uri="{BB962C8B-B14F-4D97-AF65-F5344CB8AC3E}">
        <p14:creationId xmlns:p14="http://schemas.microsoft.com/office/powerpoint/2010/main" val="39990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Entropía Negativa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0" y="2556932"/>
            <a:ext cx="9977845" cy="1179045"/>
          </a:xfrm>
        </p:spPr>
        <p:txBody>
          <a:bodyPr/>
          <a:lstStyle/>
          <a:p>
            <a:pPr marL="0" lvl="0" indent="0">
              <a:buNone/>
            </a:pPr>
            <a:r>
              <a:rPr lang="es-AR" dirty="0"/>
              <a:t>Es la reinserción de materia, energía, información para que el sistema se estabilice.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482" y="3735977"/>
            <a:ext cx="26289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1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Equifinalidad</a:t>
            </a:r>
            <a:r>
              <a:rPr lang="es-AR" dirty="0" smtClean="0"/>
              <a:t> y Multifinalidad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 smtClean="0"/>
              <a:t>Equifinalidad</a:t>
            </a:r>
            <a:endParaRPr lang="es-AR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533" y="3436883"/>
            <a:ext cx="2760036" cy="1870897"/>
          </a:xfr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dirty="0" smtClean="0"/>
              <a:t>Multifinalidad</a:t>
            </a:r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969" y="3344863"/>
            <a:ext cx="2463268" cy="1962917"/>
          </a:xfrm>
        </p:spPr>
      </p:pic>
      <p:sp>
        <p:nvSpPr>
          <p:cNvPr id="8" name="CuadroTexto 7"/>
          <p:cNvSpPr txBox="1"/>
          <p:nvPr/>
        </p:nvSpPr>
        <p:spPr>
          <a:xfrm>
            <a:off x="1082841" y="3327681"/>
            <a:ext cx="286328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s-AR" dirty="0" smtClean="0"/>
              <a:t>Distintas </a:t>
            </a:r>
            <a:r>
              <a:rPr lang="es-AR" dirty="0"/>
              <a:t>c</a:t>
            </a:r>
            <a:r>
              <a:rPr lang="es-AR" dirty="0" smtClean="0"/>
              <a:t>ondiciones iniciales</a:t>
            </a:r>
            <a:endParaRPr lang="es-AR" dirty="0"/>
          </a:p>
        </p:txBody>
      </p:sp>
      <p:sp>
        <p:nvSpPr>
          <p:cNvPr id="9" name="CuadroTexto 8"/>
          <p:cNvSpPr txBox="1"/>
          <p:nvPr/>
        </p:nvSpPr>
        <p:spPr>
          <a:xfrm>
            <a:off x="1082841" y="5387196"/>
            <a:ext cx="286328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Mismo resultado o meta</a:t>
            </a:r>
            <a:endParaRPr lang="es-AR" dirty="0"/>
          </a:p>
        </p:txBody>
      </p:sp>
      <p:sp>
        <p:nvSpPr>
          <p:cNvPr id="10" name="Flecha abajo 9"/>
          <p:cNvSpPr/>
          <p:nvPr/>
        </p:nvSpPr>
        <p:spPr>
          <a:xfrm>
            <a:off x="2017986" y="3697013"/>
            <a:ext cx="457200" cy="1610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6089424" y="3343997"/>
            <a:ext cx="287931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s-AR" dirty="0" smtClean="0"/>
              <a:t>Desde un mismo punto inicial</a:t>
            </a:r>
            <a:endParaRPr lang="es-AR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089424" y="5400666"/>
            <a:ext cx="286328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Diferentes estados finales</a:t>
            </a:r>
            <a:endParaRPr lang="es-AR" dirty="0"/>
          </a:p>
        </p:txBody>
      </p:sp>
      <p:sp>
        <p:nvSpPr>
          <p:cNvPr id="14" name="Flecha abajo 13"/>
          <p:cNvSpPr/>
          <p:nvPr/>
        </p:nvSpPr>
        <p:spPr>
          <a:xfrm>
            <a:off x="7233238" y="3769016"/>
            <a:ext cx="457200" cy="1610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963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9" y="1174383"/>
            <a:ext cx="6241816" cy="1371600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 smtClean="0"/>
              <a:t>Recursividad</a:t>
            </a:r>
            <a:endParaRPr lang="es-ES" sz="4000" dirty="0"/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327" y="1041400"/>
            <a:ext cx="2254355" cy="4775200"/>
          </a:xfrm>
        </p:spPr>
      </p:pic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r>
              <a:rPr lang="es-AR" dirty="0"/>
              <a:t>En el campo de la Informática la recursividad es una técnica de programación muy potente que puede ser utilizada en lugar de la interacción. Permite diseñar algoritmos recursivos que dan soluciones concretas y simples, generalmente bien estructuradas y modulares, a problemas de gran complejidad.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dirty="0" smtClean="0"/>
              <a:t>Tensión</a:t>
            </a:r>
            <a:endParaRPr lang="es-AR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dirty="0"/>
              <a:t>Para conseguir el logro de los objetivos</a:t>
            </a:r>
          </a:p>
          <a:p>
            <a:pPr lvl="0"/>
            <a:r>
              <a:rPr lang="es-AR" dirty="0"/>
              <a:t>Para conseguir un nivel de consecución de los objetivos planteados para los subsistemas</a:t>
            </a:r>
          </a:p>
          <a:p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sz="2400" dirty="0" smtClean="0"/>
              <a:t>El </a:t>
            </a:r>
            <a:r>
              <a:rPr lang="es-AR" sz="2400" dirty="0"/>
              <a:t>suprasistema ejerce tensión en los subsistemas porque también a su vez ejerce tensión en el sistema.</a:t>
            </a:r>
          </a:p>
        </p:txBody>
      </p:sp>
    </p:spTree>
    <p:extLst>
      <p:ext uri="{BB962C8B-B14F-4D97-AF65-F5344CB8AC3E}">
        <p14:creationId xmlns:p14="http://schemas.microsoft.com/office/powerpoint/2010/main" val="227557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587" y="843308"/>
            <a:ext cx="6241816" cy="1371600"/>
          </a:xfrm>
        </p:spPr>
        <p:txBody>
          <a:bodyPr/>
          <a:lstStyle/>
          <a:p>
            <a:r>
              <a:rPr lang="es-AR" dirty="0" smtClean="0"/>
              <a:t>Interacciones</a:t>
            </a:r>
            <a:endParaRPr lang="es-AR" dirty="0"/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9" r="25939"/>
          <a:stretch>
            <a:fillRect/>
          </a:stretch>
        </p:blipFill>
        <p:spPr/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77353" y="4096872"/>
            <a:ext cx="6463516" cy="1828800"/>
          </a:xfrm>
        </p:spPr>
        <p:txBody>
          <a:bodyPr/>
          <a:lstStyle/>
          <a:p>
            <a:r>
              <a:rPr lang="es-AR" dirty="0" smtClean="0"/>
              <a:t>Si </a:t>
            </a:r>
            <a:r>
              <a:rPr lang="es-AR" dirty="0"/>
              <a:t>funcionan en forma  optimizada, elevan el rendimiento del </a:t>
            </a:r>
            <a:r>
              <a:rPr lang="es-AR" dirty="0" smtClean="0"/>
              <a:t>sistema.</a:t>
            </a:r>
          </a:p>
          <a:p>
            <a:endParaRPr lang="es-AR" dirty="0" smtClean="0"/>
          </a:p>
          <a:p>
            <a:r>
              <a:rPr lang="es-AR" dirty="0" smtClean="0"/>
              <a:t>Se </a:t>
            </a:r>
            <a:r>
              <a:rPr lang="es-AR" dirty="0"/>
              <a:t>intenta reducir aquellas interacciones no deseadas entre los elementos de un sistema o </a:t>
            </a:r>
            <a:r>
              <a:rPr lang="es-AR" dirty="0" smtClean="0"/>
              <a:t>subsistemas.</a:t>
            </a:r>
            <a:endParaRPr lang="es-AR" dirty="0"/>
          </a:p>
          <a:p>
            <a:endParaRPr lang="es-AR" dirty="0"/>
          </a:p>
        </p:txBody>
      </p:sp>
      <p:pic>
        <p:nvPicPr>
          <p:cNvPr id="6" name="Imagen 5"/>
          <p:cNvPicPr/>
          <p:nvPr/>
        </p:nvPicPr>
        <p:blipFill rotWithShape="1">
          <a:blip r:embed="rId3"/>
          <a:srcRect l="15479" t="76535" r="54286" b="10736"/>
          <a:stretch/>
        </p:blipFill>
        <p:spPr bwMode="auto">
          <a:xfrm>
            <a:off x="2238703" y="2413991"/>
            <a:ext cx="4704803" cy="16828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981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4873beb7-5857-4685-be1f-d57550cc96cc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309</Words>
  <Application>Microsoft Office PowerPoint</Application>
  <PresentationFormat>Panorámica</PresentationFormat>
  <Paragraphs>38</Paragraphs>
  <Slides>10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Euphemia</vt:lpstr>
      <vt:lpstr>Garamond</vt:lpstr>
      <vt:lpstr>Wingdings</vt:lpstr>
      <vt:lpstr>Orgánico</vt:lpstr>
      <vt:lpstr>TGS- Aportes semánticos</vt:lpstr>
      <vt:lpstr>Adaptabilidad</vt:lpstr>
      <vt:lpstr>Homeostasis</vt:lpstr>
      <vt:lpstr>Entropía</vt:lpstr>
      <vt:lpstr>Entropía Negativa</vt:lpstr>
      <vt:lpstr>Equifinalidad y Multifinalidad</vt:lpstr>
      <vt:lpstr>Recursividad</vt:lpstr>
      <vt:lpstr>Tensión</vt:lpstr>
      <vt:lpstr>Interacciones</vt:lpstr>
      <vt:lpstr>Métodos para reducir interacciones no deseadas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2024-08-28T11:24:03Z</dcterms:created>
  <dcterms:modified xsi:type="dcterms:W3CDTF">2024-08-28T22:23:31Z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