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4" roundtripDataSignature="AMtx7mi/w3cCfzN6L1XOhjLRFBx1lfq0S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7.xml"/><Relationship Id="rId22" Type="http://schemas.openxmlformats.org/officeDocument/2006/relationships/font" Target="fonts/Roboto-italic.fntdata"/><Relationship Id="rId10" Type="http://schemas.openxmlformats.org/officeDocument/2006/relationships/slide" Target="slides/slide6.xml"/><Relationship Id="rId21" Type="http://schemas.openxmlformats.org/officeDocument/2006/relationships/font" Target="fonts/Roboto-bold.fntdata"/><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17"/>
          <p:cNvGrpSpPr/>
          <p:nvPr/>
        </p:nvGrpSpPr>
        <p:grpSpPr>
          <a:xfrm>
            <a:off x="0" y="-8467"/>
            <a:ext cx="12192000" cy="6866467"/>
            <a:chOff x="0" y="-8467"/>
            <a:chExt cx="12192000" cy="6866467"/>
          </a:xfrm>
        </p:grpSpPr>
        <p:cxnSp>
          <p:nvCxnSpPr>
            <p:cNvPr id="24" name="Google Shape;24;p17"/>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5" name="Google Shape;25;p17"/>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6" name="Google Shape;26;p17"/>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17"/>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17"/>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7"/>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17"/>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17"/>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17"/>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7"/>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17"/>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7"/>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6" name="Google Shape;36;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26"/>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6"/>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27"/>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7"/>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27"/>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103" name="Google Shape;103;p27"/>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s-ES" sz="8000">
                <a:solidFill>
                  <a:srgbClr val="BFE471"/>
                </a:solidFill>
                <a:latin typeface="Arial"/>
                <a:ea typeface="Arial"/>
                <a:cs typeface="Arial"/>
                <a:sym typeface="Arial"/>
              </a:rPr>
              <a:t>“</a:t>
            </a:r>
            <a:endParaRPr/>
          </a:p>
        </p:txBody>
      </p:sp>
      <p:sp>
        <p:nvSpPr>
          <p:cNvPr id="104" name="Google Shape;104;p27"/>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s-ES" sz="8000">
                <a:solidFill>
                  <a:srgbClr val="BFE471"/>
                </a:solidFill>
                <a:latin typeface="Arial"/>
                <a:ea typeface="Arial"/>
                <a:cs typeface="Arial"/>
                <a:sym typeface="Arial"/>
              </a:rPr>
              <a:t>”</a:t>
            </a:r>
            <a:endParaRPr sz="1800">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28"/>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8"/>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2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29"/>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9"/>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29"/>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2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118" name="Google Shape;118;p29"/>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s-ES" sz="8000">
                <a:solidFill>
                  <a:srgbClr val="BFE471"/>
                </a:solidFill>
                <a:latin typeface="Arial"/>
                <a:ea typeface="Arial"/>
                <a:cs typeface="Arial"/>
                <a:sym typeface="Arial"/>
              </a:rPr>
              <a:t>“</a:t>
            </a:r>
            <a:endParaRPr/>
          </a:p>
        </p:txBody>
      </p:sp>
      <p:sp>
        <p:nvSpPr>
          <p:cNvPr id="119" name="Google Shape;119;p29"/>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s-ES" sz="8000">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30"/>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30"/>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30"/>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3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3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31"/>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3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32"/>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2"/>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3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1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2" name="Google Shape;42;p1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19"/>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9"/>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48" name="Google Shape;48;p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2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4" name="Google Shape;54;p20"/>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5" name="Google Shape;55;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2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1"/>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1" name="Google Shape;61;p21"/>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 name="Google Shape;62;p21"/>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3" name="Google Shape;63;p21"/>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2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24"/>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4"/>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24"/>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0" name="Google Shape;80;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25"/>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5"/>
          <p:cNvSpPr/>
          <p:nvPr>
            <p:ph idx="2" type="pic"/>
          </p:nvPr>
        </p:nvSpPr>
        <p:spPr>
          <a:xfrm>
            <a:off x="677334" y="609600"/>
            <a:ext cx="8596668" cy="3845718"/>
          </a:xfrm>
          <a:prstGeom prst="rect">
            <a:avLst/>
          </a:prstGeom>
          <a:noFill/>
          <a:ln>
            <a:noFill/>
          </a:ln>
        </p:spPr>
      </p:sp>
      <p:sp>
        <p:nvSpPr>
          <p:cNvPr id="86" name="Google Shape;86;p25"/>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6"/>
          <p:cNvGrpSpPr/>
          <p:nvPr/>
        </p:nvGrpSpPr>
        <p:grpSpPr>
          <a:xfrm>
            <a:off x="0" y="-8467"/>
            <a:ext cx="12192000" cy="6866467"/>
            <a:chOff x="0" y="-8467"/>
            <a:chExt cx="12192000" cy="6866467"/>
          </a:xfrm>
        </p:grpSpPr>
        <p:cxnSp>
          <p:nvCxnSpPr>
            <p:cNvPr id="7" name="Google Shape;7;p16"/>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16"/>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9" name="Google Shape;9;p16"/>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6"/>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6"/>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6"/>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6"/>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6"/>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6"/>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6"/>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ph type="ctrTitle"/>
          </p:nvPr>
        </p:nvSpPr>
        <p:spPr>
          <a:xfrm>
            <a:off x="77425" y="1892900"/>
            <a:ext cx="10013700" cy="904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accent1"/>
              </a:buClr>
              <a:buSzPts val="4800"/>
              <a:buFont typeface="Trebuchet MS"/>
              <a:buNone/>
            </a:pPr>
            <a:r>
              <a:rPr b="1" lang="es-ES" sz="4800"/>
              <a:t>Predicción de Potencia Generada</a:t>
            </a:r>
            <a:endParaRPr b="1"/>
          </a:p>
        </p:txBody>
      </p:sp>
      <p:sp>
        <p:nvSpPr>
          <p:cNvPr id="144" name="Google Shape;144;p1"/>
          <p:cNvSpPr txBox="1"/>
          <p:nvPr>
            <p:ph idx="1" type="subTitle"/>
          </p:nvPr>
        </p:nvSpPr>
        <p:spPr>
          <a:xfrm>
            <a:off x="499144" y="3170146"/>
            <a:ext cx="7767000" cy="1096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s-ES" sz="2600">
                <a:solidFill>
                  <a:schemeClr val="dk1"/>
                </a:solidFill>
              </a:rPr>
              <a:t>Alumno: Juan Ignacio Traferro</a:t>
            </a:r>
            <a:endParaRPr sz="2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s-ES"/>
              <a:t>Relación entre potencia generada y el viento</a:t>
            </a:r>
            <a:endParaRPr/>
          </a:p>
        </p:txBody>
      </p:sp>
      <p:sp>
        <p:nvSpPr>
          <p:cNvPr id="204" name="Google Shape;204;p10"/>
          <p:cNvSpPr txBox="1"/>
          <p:nvPr>
            <p:ph idx="1" type="body"/>
          </p:nvPr>
        </p:nvSpPr>
        <p:spPr>
          <a:xfrm>
            <a:off x="677325" y="2160601"/>
            <a:ext cx="8596800" cy="1163100"/>
          </a:xfrm>
          <a:prstGeom prst="rect">
            <a:avLst/>
          </a:prstGeom>
          <a:noFill/>
          <a:ln>
            <a:noFill/>
          </a:ln>
        </p:spPr>
        <p:txBody>
          <a:bodyPr anchorCtr="0" anchor="t" bIns="45700" lIns="91425" spcFirstLastPara="1" rIns="91425" wrap="square" tIns="45700">
            <a:normAutofit lnSpcReduction="10000"/>
          </a:bodyPr>
          <a:lstStyle/>
          <a:p>
            <a:pPr indent="-383150" lvl="0" marL="342900" rtl="0" algn="l">
              <a:spcBef>
                <a:spcPts val="0"/>
              </a:spcBef>
              <a:spcAft>
                <a:spcPts val="0"/>
              </a:spcAft>
              <a:buSzPts val="2074"/>
              <a:buChar char="►"/>
            </a:pPr>
            <a:r>
              <a:rPr b="0" i="0" lang="es-ES" sz="2433">
                <a:solidFill>
                  <a:schemeClr val="dk1"/>
                </a:solidFill>
                <a:latin typeface="Roboto"/>
                <a:ea typeface="Roboto"/>
                <a:cs typeface="Roboto"/>
                <a:sym typeface="Roboto"/>
              </a:rPr>
              <a:t>Relación entre la potencia generada y la velocidad del viento promedio.</a:t>
            </a:r>
            <a:endParaRPr sz="2433"/>
          </a:p>
          <a:p>
            <a:pPr indent="-251459" lvl="0" marL="342900" rtl="0" algn="l">
              <a:spcBef>
                <a:spcPts val="1000"/>
              </a:spcBef>
              <a:spcAft>
                <a:spcPts val="0"/>
              </a:spcAft>
              <a:buSzPts val="1440"/>
              <a:buNone/>
            </a:pPr>
            <a:r>
              <a:t/>
            </a:r>
            <a:endParaRPr/>
          </a:p>
        </p:txBody>
      </p:sp>
      <p:pic>
        <p:nvPicPr>
          <p:cNvPr id="205" name="Google Shape;205;p10"/>
          <p:cNvPicPr preferRelativeResize="0"/>
          <p:nvPr/>
        </p:nvPicPr>
        <p:blipFill rotWithShape="1">
          <a:blip r:embed="rId3">
            <a:alphaModFix/>
          </a:blip>
          <a:srcRect b="0" l="0" r="0" t="0"/>
          <a:stretch/>
        </p:blipFill>
        <p:spPr>
          <a:xfrm>
            <a:off x="4969277" y="2804750"/>
            <a:ext cx="3848380" cy="3077352"/>
          </a:xfrm>
          <a:prstGeom prst="rect">
            <a:avLst/>
          </a:prstGeom>
          <a:noFill/>
          <a:ln>
            <a:noFill/>
          </a:ln>
        </p:spPr>
      </p:pic>
      <p:sp>
        <p:nvSpPr>
          <p:cNvPr id="206" name="Google Shape;206;p10"/>
          <p:cNvSpPr txBox="1"/>
          <p:nvPr/>
        </p:nvSpPr>
        <p:spPr>
          <a:xfrm>
            <a:off x="677325" y="3142825"/>
            <a:ext cx="4102200" cy="2401200"/>
          </a:xfrm>
          <a:prstGeom prst="rect">
            <a:avLst/>
          </a:prstGeom>
          <a:noFill/>
          <a:ln>
            <a:noFill/>
          </a:ln>
        </p:spPr>
        <p:txBody>
          <a:bodyPr anchorCtr="0" anchor="t" bIns="91425" lIns="91425" spcFirstLastPara="1" rIns="91425" wrap="square" tIns="91425">
            <a:spAutoFit/>
          </a:bodyPr>
          <a:lstStyle/>
          <a:p>
            <a:pPr indent="-381000" lvl="0" marL="342900" rtl="0" algn="l">
              <a:spcBef>
                <a:spcPts val="1000"/>
              </a:spcBef>
              <a:spcAft>
                <a:spcPts val="0"/>
              </a:spcAft>
              <a:buClr>
                <a:schemeClr val="accent1"/>
              </a:buClr>
              <a:buSzPts val="2040"/>
              <a:buFont typeface="Noto Sans Symbols"/>
              <a:buChar char="►"/>
            </a:pPr>
            <a:r>
              <a:rPr lang="es-ES" sz="2400">
                <a:solidFill>
                  <a:schemeClr val="dk1"/>
                </a:solidFill>
                <a:latin typeface="Roboto"/>
                <a:ea typeface="Roboto"/>
                <a:cs typeface="Roboto"/>
                <a:sym typeface="Roboto"/>
              </a:rPr>
              <a:t>Nos permite observar como no hay relación entre ambos parámetros ya que se encuentran picos que no son coherentes.</a:t>
            </a:r>
            <a:endParaRPr>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s-ES"/>
              <a:t>Relación entre potencia generada y temperatura</a:t>
            </a:r>
            <a:endParaRPr/>
          </a:p>
        </p:txBody>
      </p:sp>
      <p:sp>
        <p:nvSpPr>
          <p:cNvPr id="212" name="Google Shape;212;p11"/>
          <p:cNvSpPr txBox="1"/>
          <p:nvPr>
            <p:ph idx="1" type="body"/>
          </p:nvPr>
        </p:nvSpPr>
        <p:spPr>
          <a:xfrm>
            <a:off x="677325" y="2160600"/>
            <a:ext cx="8098500" cy="912000"/>
          </a:xfrm>
          <a:prstGeom prst="rect">
            <a:avLst/>
          </a:prstGeom>
          <a:noFill/>
          <a:ln>
            <a:noFill/>
          </a:ln>
        </p:spPr>
        <p:txBody>
          <a:bodyPr anchorCtr="0" anchor="t" bIns="45700" lIns="91425" spcFirstLastPara="1" rIns="91425" wrap="square" tIns="45700">
            <a:normAutofit/>
          </a:bodyPr>
          <a:lstStyle/>
          <a:p>
            <a:pPr indent="-403860" lvl="0" marL="342900" rtl="0" algn="l">
              <a:spcBef>
                <a:spcPts val="0"/>
              </a:spcBef>
              <a:spcAft>
                <a:spcPts val="0"/>
              </a:spcAft>
              <a:buSzPts val="2400"/>
              <a:buChar char="►"/>
            </a:pPr>
            <a:r>
              <a:rPr b="0" i="0" lang="es-ES" sz="2400">
                <a:solidFill>
                  <a:schemeClr val="dk1"/>
                </a:solidFill>
                <a:latin typeface="Roboto"/>
                <a:ea typeface="Roboto"/>
                <a:cs typeface="Roboto"/>
                <a:sym typeface="Roboto"/>
              </a:rPr>
              <a:t>Potencia generada promedio vs Temperatura promedio.</a:t>
            </a:r>
            <a:endParaRPr/>
          </a:p>
        </p:txBody>
      </p:sp>
      <p:pic>
        <p:nvPicPr>
          <p:cNvPr id="213" name="Google Shape;213;p11"/>
          <p:cNvPicPr preferRelativeResize="0"/>
          <p:nvPr/>
        </p:nvPicPr>
        <p:blipFill rotWithShape="1">
          <a:blip r:embed="rId3">
            <a:alphaModFix/>
          </a:blip>
          <a:srcRect b="0" l="0" r="0" t="0"/>
          <a:stretch/>
        </p:blipFill>
        <p:spPr>
          <a:xfrm>
            <a:off x="677325" y="3072599"/>
            <a:ext cx="3987889" cy="3014102"/>
          </a:xfrm>
          <a:prstGeom prst="rect">
            <a:avLst/>
          </a:prstGeom>
          <a:noFill/>
          <a:ln>
            <a:noFill/>
          </a:ln>
        </p:spPr>
      </p:pic>
      <p:sp>
        <p:nvSpPr>
          <p:cNvPr id="214" name="Google Shape;214;p11"/>
          <p:cNvSpPr txBox="1"/>
          <p:nvPr/>
        </p:nvSpPr>
        <p:spPr>
          <a:xfrm>
            <a:off x="4930150" y="3072600"/>
            <a:ext cx="4498500" cy="3140100"/>
          </a:xfrm>
          <a:prstGeom prst="rect">
            <a:avLst/>
          </a:prstGeom>
          <a:noFill/>
          <a:ln>
            <a:noFill/>
          </a:ln>
        </p:spPr>
        <p:txBody>
          <a:bodyPr anchorCtr="0" anchor="t" bIns="91425" lIns="91425" spcFirstLastPara="1" rIns="91425" wrap="square" tIns="91425">
            <a:spAutoFit/>
          </a:bodyPr>
          <a:lstStyle/>
          <a:p>
            <a:pPr indent="-381000" lvl="0" marL="342900" rtl="0" algn="l">
              <a:spcBef>
                <a:spcPts val="1000"/>
              </a:spcBef>
              <a:spcAft>
                <a:spcPts val="0"/>
              </a:spcAft>
              <a:buClr>
                <a:schemeClr val="accent1"/>
              </a:buClr>
              <a:buSzPts val="2040"/>
              <a:buFont typeface="Noto Sans Symbols"/>
              <a:buChar char="►"/>
            </a:pPr>
            <a:r>
              <a:rPr lang="es-ES" sz="2400">
                <a:solidFill>
                  <a:schemeClr val="dk1"/>
                </a:solidFill>
                <a:latin typeface="Roboto"/>
                <a:ea typeface="Roboto"/>
                <a:cs typeface="Roboto"/>
                <a:sym typeface="Roboto"/>
              </a:rPr>
              <a:t>En este gráfico se puede ver que hay una tendencia de crecimiento de la potencia a medida que aumenta la temperatura, sin embargo se observan unos picos negativos los cuales se deben analizar.</a:t>
            </a:r>
            <a:endParaRPr>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2"/>
          <p:cNvSpPr txBox="1"/>
          <p:nvPr>
            <p:ph idx="1" type="body"/>
          </p:nvPr>
        </p:nvSpPr>
        <p:spPr>
          <a:xfrm>
            <a:off x="654900" y="2767200"/>
            <a:ext cx="8596800" cy="3558600"/>
          </a:xfrm>
          <a:prstGeom prst="rect">
            <a:avLst/>
          </a:prstGeom>
          <a:noFill/>
          <a:ln>
            <a:noFill/>
          </a:ln>
        </p:spPr>
        <p:txBody>
          <a:bodyPr anchorCtr="0" anchor="t" bIns="45700" lIns="91425" spcFirstLastPara="1" rIns="91425" wrap="square" tIns="45700">
            <a:normAutofit/>
          </a:bodyPr>
          <a:lstStyle/>
          <a:p>
            <a:pPr indent="-383059" lvl="0" marL="342900" rtl="0" algn="l">
              <a:spcBef>
                <a:spcPts val="0"/>
              </a:spcBef>
              <a:spcAft>
                <a:spcPts val="0"/>
              </a:spcAft>
              <a:buSzPts val="2072"/>
              <a:buChar char="►"/>
            </a:pPr>
            <a:r>
              <a:rPr b="0" i="0" lang="es-ES" sz="2432">
                <a:solidFill>
                  <a:schemeClr val="dk1"/>
                </a:solidFill>
                <a:latin typeface="Roboto"/>
                <a:ea typeface="Roboto"/>
                <a:cs typeface="Roboto"/>
                <a:sym typeface="Roboto"/>
              </a:rPr>
              <a:t>Por </a:t>
            </a:r>
            <a:r>
              <a:rPr lang="es-ES" sz="2432">
                <a:solidFill>
                  <a:schemeClr val="dk1"/>
                </a:solidFill>
                <a:latin typeface="Roboto"/>
                <a:ea typeface="Roboto"/>
                <a:cs typeface="Roboto"/>
                <a:sym typeface="Roboto"/>
              </a:rPr>
              <a:t>último</a:t>
            </a:r>
            <a:r>
              <a:rPr b="0" i="0" lang="es-ES" sz="2432">
                <a:solidFill>
                  <a:schemeClr val="dk1"/>
                </a:solidFill>
                <a:latin typeface="Roboto"/>
                <a:ea typeface="Roboto"/>
                <a:cs typeface="Roboto"/>
                <a:sym typeface="Roboto"/>
              </a:rPr>
              <a:t> al observar que la velocidad del viento no tiene relación con la potencia generada, </a:t>
            </a:r>
            <a:r>
              <a:rPr lang="es-ES" sz="2432">
                <a:solidFill>
                  <a:schemeClr val="dk1"/>
                </a:solidFill>
                <a:latin typeface="Roboto"/>
                <a:ea typeface="Roboto"/>
                <a:cs typeface="Roboto"/>
                <a:sym typeface="Roboto"/>
              </a:rPr>
              <a:t>vamos a verificar si la potencia generada </a:t>
            </a:r>
            <a:r>
              <a:rPr lang="es-ES" sz="2432">
                <a:solidFill>
                  <a:schemeClr val="dk1"/>
                </a:solidFill>
                <a:latin typeface="Roboto"/>
                <a:ea typeface="Roboto"/>
                <a:cs typeface="Roboto"/>
                <a:sym typeface="Roboto"/>
              </a:rPr>
              <a:t>está</a:t>
            </a:r>
            <a:r>
              <a:rPr lang="es-ES" sz="2432">
                <a:solidFill>
                  <a:schemeClr val="dk1"/>
                </a:solidFill>
                <a:latin typeface="Roboto"/>
                <a:ea typeface="Roboto"/>
                <a:cs typeface="Roboto"/>
                <a:sym typeface="Roboto"/>
              </a:rPr>
              <a:t> relacionada a la irradiación solar y para ello buscamos si hay relación entre la nubosidad y la potencia generada.</a:t>
            </a:r>
            <a:endParaRPr sz="2432"/>
          </a:p>
          <a:p>
            <a:pPr indent="-313390" lvl="1" marL="742950" rtl="0" algn="l">
              <a:spcBef>
                <a:spcPts val="1000"/>
              </a:spcBef>
              <a:spcAft>
                <a:spcPts val="0"/>
              </a:spcAft>
              <a:buSzPts val="1715"/>
              <a:buChar char="►"/>
            </a:pPr>
            <a:r>
              <a:rPr b="0" i="0" lang="es-ES" sz="2035">
                <a:solidFill>
                  <a:schemeClr val="dk1"/>
                </a:solidFill>
                <a:latin typeface="Roboto"/>
                <a:ea typeface="Roboto"/>
                <a:cs typeface="Roboto"/>
                <a:sym typeface="Roboto"/>
              </a:rPr>
              <a:t>Para poder responder esta pregunta, graficamos la potencia generada con la nubosidad.</a:t>
            </a:r>
            <a:endParaRPr sz="2035"/>
          </a:p>
          <a:p>
            <a:pPr indent="0" lvl="0" marL="0" rtl="0" algn="l">
              <a:spcBef>
                <a:spcPts val="1000"/>
              </a:spcBef>
              <a:spcAft>
                <a:spcPts val="0"/>
              </a:spcAft>
              <a:buSzPts val="1440"/>
              <a:buNone/>
            </a:pPr>
            <a:r>
              <a:t/>
            </a:r>
            <a:endParaRPr sz="2035"/>
          </a:p>
        </p:txBody>
      </p:sp>
      <p:sp>
        <p:nvSpPr>
          <p:cNvPr id="220" name="Google Shape;220;p12"/>
          <p:cNvSpPr txBox="1"/>
          <p:nvPr/>
        </p:nvSpPr>
        <p:spPr>
          <a:xfrm>
            <a:off x="654908" y="1859050"/>
            <a:ext cx="6100500" cy="5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3000">
                <a:solidFill>
                  <a:schemeClr val="dk1"/>
                </a:solidFill>
                <a:latin typeface="Trebuchet MS"/>
                <a:ea typeface="Trebuchet MS"/>
                <a:cs typeface="Trebuchet MS"/>
                <a:sym typeface="Trebuchet MS"/>
              </a:rPr>
              <a:t>Parte 3</a:t>
            </a:r>
            <a:endParaRPr b="1"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s-ES"/>
              <a:t>Comportamiento de la nubosidad</a:t>
            </a:r>
            <a:endParaRPr/>
          </a:p>
        </p:txBody>
      </p:sp>
      <p:sp>
        <p:nvSpPr>
          <p:cNvPr id="226" name="Google Shape;226;p13"/>
          <p:cNvSpPr txBox="1"/>
          <p:nvPr>
            <p:ph idx="1" type="body"/>
          </p:nvPr>
        </p:nvSpPr>
        <p:spPr>
          <a:xfrm>
            <a:off x="677326" y="2060164"/>
            <a:ext cx="4899300" cy="3880800"/>
          </a:xfrm>
          <a:prstGeom prst="rect">
            <a:avLst/>
          </a:prstGeom>
          <a:noFill/>
          <a:ln>
            <a:noFill/>
          </a:ln>
        </p:spPr>
        <p:txBody>
          <a:bodyPr anchorCtr="0" anchor="t" bIns="45700" lIns="91425" spcFirstLastPara="1" rIns="91425" wrap="square" tIns="45700">
            <a:noAutofit/>
          </a:bodyPr>
          <a:lstStyle/>
          <a:p>
            <a:pPr indent="-381000" lvl="0" marL="342900" rtl="0" algn="l">
              <a:spcBef>
                <a:spcPts val="0"/>
              </a:spcBef>
              <a:spcAft>
                <a:spcPts val="0"/>
              </a:spcAft>
              <a:buSzPts val="2040"/>
              <a:buChar char="►"/>
            </a:pPr>
            <a:r>
              <a:rPr lang="es-ES" sz="2400">
                <a:solidFill>
                  <a:schemeClr val="dk1"/>
                </a:solidFill>
                <a:latin typeface="Roboto"/>
                <a:ea typeface="Roboto"/>
                <a:cs typeface="Roboto"/>
                <a:sym typeface="Roboto"/>
              </a:rPr>
              <a:t>Gráfico</a:t>
            </a:r>
            <a:r>
              <a:rPr b="0" i="0" lang="es-ES" sz="2400">
                <a:solidFill>
                  <a:schemeClr val="dk1"/>
                </a:solidFill>
                <a:latin typeface="Roboto"/>
                <a:ea typeface="Roboto"/>
                <a:cs typeface="Roboto"/>
                <a:sym typeface="Roboto"/>
              </a:rPr>
              <a:t> del comportamiento de las nubes durante el día y la noche.</a:t>
            </a:r>
            <a:endParaRPr sz="2400"/>
          </a:p>
          <a:p>
            <a:pPr indent="-381000" lvl="0" marL="342900" rtl="0" algn="l">
              <a:spcBef>
                <a:spcPts val="1000"/>
              </a:spcBef>
              <a:spcAft>
                <a:spcPts val="0"/>
              </a:spcAft>
              <a:buSzPts val="2040"/>
              <a:buChar char="►"/>
            </a:pPr>
            <a:r>
              <a:rPr b="0" i="0" lang="es-ES" sz="2400">
                <a:solidFill>
                  <a:schemeClr val="dk1"/>
                </a:solidFill>
                <a:latin typeface="Roboto"/>
                <a:ea typeface="Roboto"/>
                <a:cs typeface="Roboto"/>
                <a:sym typeface="Roboto"/>
              </a:rPr>
              <a:t>Permite observar que tan cubierto se encuentra el cielo en cada primera hora de los periodos y al mismo tiempo poder observar como </a:t>
            </a:r>
            <a:r>
              <a:rPr lang="es-ES" sz="2400">
                <a:solidFill>
                  <a:schemeClr val="dk1"/>
                </a:solidFill>
                <a:latin typeface="Roboto"/>
                <a:ea typeface="Roboto"/>
                <a:cs typeface="Roboto"/>
                <a:sym typeface="Roboto"/>
              </a:rPr>
              <a:t>varía</a:t>
            </a:r>
            <a:r>
              <a:rPr b="0" i="0" lang="es-ES" sz="2400">
                <a:solidFill>
                  <a:schemeClr val="dk1"/>
                </a:solidFill>
                <a:latin typeface="Roboto"/>
                <a:ea typeface="Roboto"/>
                <a:cs typeface="Roboto"/>
                <a:sym typeface="Roboto"/>
              </a:rPr>
              <a:t> siendo de dia y de noche.</a:t>
            </a:r>
            <a:endParaRPr sz="2400"/>
          </a:p>
          <a:p>
            <a:pPr indent="-251459" lvl="0" marL="342900" rtl="0" algn="l">
              <a:spcBef>
                <a:spcPts val="1000"/>
              </a:spcBef>
              <a:spcAft>
                <a:spcPts val="0"/>
              </a:spcAft>
              <a:buSzPts val="1440"/>
              <a:buNone/>
            </a:pPr>
            <a:r>
              <a:t/>
            </a:r>
            <a:endParaRPr/>
          </a:p>
        </p:txBody>
      </p:sp>
      <p:pic>
        <p:nvPicPr>
          <p:cNvPr id="227" name="Google Shape;227;p13"/>
          <p:cNvPicPr preferRelativeResize="0"/>
          <p:nvPr/>
        </p:nvPicPr>
        <p:blipFill rotWithShape="1">
          <a:blip r:embed="rId3">
            <a:alphaModFix/>
          </a:blip>
          <a:srcRect b="0" l="0" r="0" t="0"/>
          <a:stretch/>
        </p:blipFill>
        <p:spPr>
          <a:xfrm>
            <a:off x="5858484" y="2382139"/>
            <a:ext cx="3584565" cy="323685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s-ES"/>
              <a:t>Relación de la potencia generada y la nubosidad</a:t>
            </a:r>
            <a:endParaRPr/>
          </a:p>
        </p:txBody>
      </p:sp>
      <p:sp>
        <p:nvSpPr>
          <p:cNvPr id="233" name="Google Shape;233;p14"/>
          <p:cNvSpPr txBox="1"/>
          <p:nvPr>
            <p:ph idx="1" type="body"/>
          </p:nvPr>
        </p:nvSpPr>
        <p:spPr>
          <a:xfrm>
            <a:off x="5115434" y="2120414"/>
            <a:ext cx="4656600" cy="3880800"/>
          </a:xfrm>
          <a:prstGeom prst="rect">
            <a:avLst/>
          </a:prstGeom>
          <a:noFill/>
          <a:ln>
            <a:noFill/>
          </a:ln>
        </p:spPr>
        <p:txBody>
          <a:bodyPr anchorCtr="0" anchor="t" bIns="45700" lIns="91425" spcFirstLastPara="1" rIns="91425" wrap="square" tIns="45700">
            <a:normAutofit/>
          </a:bodyPr>
          <a:lstStyle/>
          <a:p>
            <a:pPr indent="-381000" lvl="0" marL="342900" rtl="0" algn="l">
              <a:spcBef>
                <a:spcPts val="0"/>
              </a:spcBef>
              <a:spcAft>
                <a:spcPts val="0"/>
              </a:spcAft>
              <a:buSzPts val="2040"/>
              <a:buChar char="►"/>
            </a:pPr>
            <a:r>
              <a:rPr b="0" i="0" lang="es-ES" sz="2400">
                <a:solidFill>
                  <a:schemeClr val="dk1"/>
                </a:solidFill>
                <a:latin typeface="Roboto"/>
                <a:ea typeface="Roboto"/>
                <a:cs typeface="Roboto"/>
                <a:sym typeface="Roboto"/>
              </a:rPr>
              <a:t>Gráfico del promedio de la potencia generada según el nivel de cobertura del cielo.</a:t>
            </a:r>
            <a:endParaRPr sz="2400"/>
          </a:p>
          <a:p>
            <a:pPr indent="-381000" lvl="0" marL="342900" rtl="0" algn="l">
              <a:spcBef>
                <a:spcPts val="1000"/>
              </a:spcBef>
              <a:spcAft>
                <a:spcPts val="0"/>
              </a:spcAft>
              <a:buSzPts val="2040"/>
              <a:buChar char="►"/>
            </a:pPr>
            <a:r>
              <a:rPr b="0" i="0" lang="es-ES" sz="2400">
                <a:solidFill>
                  <a:schemeClr val="dk1"/>
                </a:solidFill>
                <a:latin typeface="Roboto"/>
                <a:ea typeface="Roboto"/>
                <a:cs typeface="Roboto"/>
                <a:sym typeface="Roboto"/>
              </a:rPr>
              <a:t>Nos permite evaluar que tanto influye la nubosidad o cobertura del cielo respecto a la generación de potencia.</a:t>
            </a:r>
            <a:endParaRPr sz="2400"/>
          </a:p>
          <a:p>
            <a:pPr indent="-251459" lvl="0" marL="342900" rtl="0" algn="l">
              <a:spcBef>
                <a:spcPts val="1000"/>
              </a:spcBef>
              <a:spcAft>
                <a:spcPts val="0"/>
              </a:spcAft>
              <a:buSzPts val="1440"/>
              <a:buNone/>
            </a:pPr>
            <a:r>
              <a:t/>
            </a:r>
            <a:endParaRPr/>
          </a:p>
        </p:txBody>
      </p:sp>
      <p:pic>
        <p:nvPicPr>
          <p:cNvPr id="234" name="Google Shape;234;p14"/>
          <p:cNvPicPr preferRelativeResize="0"/>
          <p:nvPr/>
        </p:nvPicPr>
        <p:blipFill rotWithShape="1">
          <a:blip r:embed="rId3">
            <a:alphaModFix/>
          </a:blip>
          <a:srcRect b="0" l="0" r="0" t="0"/>
          <a:stretch/>
        </p:blipFill>
        <p:spPr>
          <a:xfrm>
            <a:off x="677335" y="2120414"/>
            <a:ext cx="4052635" cy="313064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5"/>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s-ES"/>
              <a:t>Insight</a:t>
            </a:r>
            <a:endParaRPr b="1"/>
          </a:p>
        </p:txBody>
      </p:sp>
      <p:sp>
        <p:nvSpPr>
          <p:cNvPr id="240" name="Google Shape;240;p15"/>
          <p:cNvSpPr txBox="1"/>
          <p:nvPr>
            <p:ph idx="1" type="body"/>
          </p:nvPr>
        </p:nvSpPr>
        <p:spPr>
          <a:xfrm>
            <a:off x="677325" y="1488628"/>
            <a:ext cx="8596800" cy="4817100"/>
          </a:xfrm>
          <a:prstGeom prst="rect">
            <a:avLst/>
          </a:prstGeom>
          <a:noFill/>
          <a:ln>
            <a:noFill/>
          </a:ln>
        </p:spPr>
        <p:txBody>
          <a:bodyPr anchorCtr="0" anchor="t" bIns="45700" lIns="91425" spcFirstLastPara="1" rIns="91425" wrap="square" tIns="45700">
            <a:noAutofit/>
          </a:bodyPr>
          <a:lstStyle/>
          <a:p>
            <a:pPr indent="-361950" lvl="0" marL="342900" rtl="0" algn="l">
              <a:lnSpc>
                <a:spcPct val="90000"/>
              </a:lnSpc>
              <a:spcBef>
                <a:spcPts val="0"/>
              </a:spcBef>
              <a:spcAft>
                <a:spcPts val="0"/>
              </a:spcAft>
              <a:buSzPts val="1524"/>
              <a:buChar char="►"/>
            </a:pPr>
            <a:r>
              <a:rPr b="0" i="0" lang="es-ES" sz="1829">
                <a:solidFill>
                  <a:schemeClr val="dk1"/>
                </a:solidFill>
                <a:latin typeface="Roboto"/>
                <a:ea typeface="Roboto"/>
                <a:cs typeface="Roboto"/>
                <a:sym typeface="Roboto"/>
              </a:rPr>
              <a:t>En la </a:t>
            </a:r>
            <a:r>
              <a:rPr lang="es-ES" sz="1829">
                <a:solidFill>
                  <a:schemeClr val="dk1"/>
                </a:solidFill>
                <a:latin typeface="Roboto"/>
                <a:ea typeface="Roboto"/>
                <a:cs typeface="Roboto"/>
                <a:sym typeface="Roboto"/>
              </a:rPr>
              <a:t>parte</a:t>
            </a:r>
            <a:r>
              <a:rPr b="0" i="0" lang="es-ES" sz="1829">
                <a:solidFill>
                  <a:schemeClr val="dk1"/>
                </a:solidFill>
                <a:latin typeface="Roboto"/>
                <a:ea typeface="Roboto"/>
                <a:cs typeface="Roboto"/>
                <a:sym typeface="Roboto"/>
              </a:rPr>
              <a:t> 1 podemos observar que la generación de potencia aumenta durante los meses de verano, lo que es coherente con potencia generada con que dicha potencia sea generada con paneles fotovoltaicos y al mismo tiempo coincide con el gráfico de distancia al mediodía solar.</a:t>
            </a:r>
            <a:endParaRPr sz="1829"/>
          </a:p>
          <a:p>
            <a:pPr indent="-361950" lvl="0" marL="342900" rtl="0" algn="l">
              <a:lnSpc>
                <a:spcPct val="90000"/>
              </a:lnSpc>
              <a:spcBef>
                <a:spcPts val="1000"/>
              </a:spcBef>
              <a:spcAft>
                <a:spcPts val="0"/>
              </a:spcAft>
              <a:buSzPts val="1524"/>
              <a:buChar char="►"/>
            </a:pPr>
            <a:r>
              <a:rPr b="0" i="0" lang="es-ES" sz="1829">
                <a:solidFill>
                  <a:schemeClr val="dk1"/>
                </a:solidFill>
                <a:latin typeface="Roboto"/>
                <a:ea typeface="Roboto"/>
                <a:cs typeface="Roboto"/>
                <a:sym typeface="Roboto"/>
              </a:rPr>
              <a:t>En el gráfico 6, </a:t>
            </a:r>
            <a:r>
              <a:rPr lang="es-ES" sz="1829">
                <a:solidFill>
                  <a:schemeClr val="dk1"/>
                </a:solidFill>
                <a:latin typeface="Roboto"/>
                <a:ea typeface="Roboto"/>
                <a:cs typeface="Roboto"/>
                <a:sym typeface="Roboto"/>
              </a:rPr>
              <a:t>está</a:t>
            </a:r>
            <a:r>
              <a:rPr b="0" i="0" lang="es-ES" sz="1829">
                <a:solidFill>
                  <a:schemeClr val="dk1"/>
                </a:solidFill>
                <a:latin typeface="Roboto"/>
                <a:ea typeface="Roboto"/>
                <a:cs typeface="Roboto"/>
                <a:sym typeface="Roboto"/>
              </a:rPr>
              <a:t> la relación entre la potencia generada y la temperatura y se puede observar </a:t>
            </a:r>
            <a:r>
              <a:rPr lang="es-ES" sz="1829">
                <a:solidFill>
                  <a:schemeClr val="dk1"/>
                </a:solidFill>
                <a:latin typeface="Roboto"/>
                <a:ea typeface="Roboto"/>
                <a:cs typeface="Roboto"/>
                <a:sym typeface="Roboto"/>
              </a:rPr>
              <a:t>cómo</a:t>
            </a:r>
            <a:r>
              <a:rPr b="0" i="0" lang="es-ES" sz="1829">
                <a:solidFill>
                  <a:schemeClr val="dk1"/>
                </a:solidFill>
                <a:latin typeface="Roboto"/>
                <a:ea typeface="Roboto"/>
                <a:cs typeface="Roboto"/>
                <a:sym typeface="Roboto"/>
              </a:rPr>
              <a:t> a medida que aumenta la temperatura también aumenta la potencia. Esto es acorde a que a mayor radiación solar, mayor va a ser la temperatura y también la potencia generada por los paneles.</a:t>
            </a:r>
            <a:endParaRPr sz="1829"/>
          </a:p>
          <a:p>
            <a:pPr indent="-361950" lvl="0" marL="342900" rtl="0" algn="l">
              <a:lnSpc>
                <a:spcPct val="90000"/>
              </a:lnSpc>
              <a:spcBef>
                <a:spcPts val="1000"/>
              </a:spcBef>
              <a:spcAft>
                <a:spcPts val="0"/>
              </a:spcAft>
              <a:buSzPts val="1524"/>
              <a:buChar char="►"/>
            </a:pPr>
            <a:r>
              <a:rPr b="0" i="0" lang="es-ES" sz="1829">
                <a:solidFill>
                  <a:schemeClr val="dk1"/>
                </a:solidFill>
                <a:latin typeface="Roboto"/>
                <a:ea typeface="Roboto"/>
                <a:cs typeface="Roboto"/>
                <a:sym typeface="Roboto"/>
              </a:rPr>
              <a:t>En ese mismo gráfico, se aprecia que tiene tres picos en los que la potencia se reduce significativamente al aumentar la temperatura, algo que es contrario a la tendencia general que observamos antes. Esto es posible que se deba a que los paneles solares son susceptibles a las altas temperaturas, lo que los hace funcionar con un menor rendimiento, por ello se puede deducir que en esa franja de temperatura no hay una tecnología desarrollada, sin embargo si la hay para temperaturas mayores y menores.</a:t>
            </a:r>
            <a:endParaRPr sz="1829"/>
          </a:p>
          <a:p>
            <a:pPr indent="-361950" lvl="0" marL="342900" rtl="0" algn="l">
              <a:lnSpc>
                <a:spcPct val="90000"/>
              </a:lnSpc>
              <a:spcBef>
                <a:spcPts val="1000"/>
              </a:spcBef>
              <a:spcAft>
                <a:spcPts val="0"/>
              </a:spcAft>
              <a:buSzPts val="1524"/>
              <a:buChar char="►"/>
            </a:pPr>
            <a:r>
              <a:rPr b="0" i="0" lang="es-ES" sz="1829">
                <a:solidFill>
                  <a:schemeClr val="dk1"/>
                </a:solidFill>
                <a:latin typeface="Roboto"/>
                <a:ea typeface="Roboto"/>
                <a:cs typeface="Roboto"/>
                <a:sym typeface="Roboto"/>
              </a:rPr>
              <a:t>En la </a:t>
            </a:r>
            <a:r>
              <a:rPr lang="es-ES" sz="1829">
                <a:solidFill>
                  <a:schemeClr val="dk1"/>
                </a:solidFill>
                <a:latin typeface="Roboto"/>
                <a:ea typeface="Roboto"/>
                <a:cs typeface="Roboto"/>
                <a:sym typeface="Roboto"/>
              </a:rPr>
              <a:t>parte</a:t>
            </a:r>
            <a:r>
              <a:rPr b="0" i="0" lang="es-ES" sz="1829">
                <a:solidFill>
                  <a:schemeClr val="dk1"/>
                </a:solidFill>
                <a:latin typeface="Roboto"/>
                <a:ea typeface="Roboto"/>
                <a:cs typeface="Roboto"/>
                <a:sym typeface="Roboto"/>
              </a:rPr>
              <a:t> 3 podemos observar que a menor nubosidad mayor es la potencia promedio generada, lo que es un tendencia coherente con lo esperado.</a:t>
            </a:r>
            <a:endParaRPr sz="1829"/>
          </a:p>
          <a:p>
            <a:pPr indent="-265176" lvl="0" marL="342900" rtl="0" algn="l">
              <a:lnSpc>
                <a:spcPct val="90000"/>
              </a:lnSpc>
              <a:spcBef>
                <a:spcPts val="1000"/>
              </a:spcBef>
              <a:spcAft>
                <a:spcPts val="0"/>
              </a:spcAft>
              <a:buSzPts val="1224"/>
              <a:buNone/>
            </a:pPr>
            <a:r>
              <a:t/>
            </a:r>
            <a:endParaRPr sz="153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s-ES" sz="4000"/>
              <a:t>Índice</a:t>
            </a:r>
            <a:endParaRPr b="1" sz="4000"/>
          </a:p>
        </p:txBody>
      </p:sp>
      <p:sp>
        <p:nvSpPr>
          <p:cNvPr id="150" name="Google Shape;150;p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81000" lvl="0" marL="342900" rtl="0" algn="l">
              <a:spcBef>
                <a:spcPts val="0"/>
              </a:spcBef>
              <a:spcAft>
                <a:spcPts val="0"/>
              </a:spcAft>
              <a:buSzPts val="2040"/>
              <a:buChar char="►"/>
            </a:pPr>
            <a:r>
              <a:rPr b="1" lang="es-ES" sz="2400">
                <a:solidFill>
                  <a:schemeClr val="dk1"/>
                </a:solidFill>
              </a:rPr>
              <a:t>Contexto</a:t>
            </a:r>
            <a:endParaRPr b="1" sz="2400">
              <a:solidFill>
                <a:schemeClr val="dk1"/>
              </a:solidFill>
            </a:endParaRPr>
          </a:p>
          <a:p>
            <a:pPr indent="-381000" lvl="0" marL="342900" rtl="0" algn="l">
              <a:spcBef>
                <a:spcPts val="1000"/>
              </a:spcBef>
              <a:spcAft>
                <a:spcPts val="0"/>
              </a:spcAft>
              <a:buSzPts val="2040"/>
              <a:buChar char="►"/>
            </a:pPr>
            <a:r>
              <a:rPr b="1" lang="es-ES" sz="2400">
                <a:solidFill>
                  <a:schemeClr val="dk1"/>
                </a:solidFill>
              </a:rPr>
              <a:t>Análisis exploratorio</a:t>
            </a:r>
            <a:endParaRPr b="1" sz="2400">
              <a:solidFill>
                <a:schemeClr val="dk1"/>
              </a:solidFill>
            </a:endParaRPr>
          </a:p>
          <a:p>
            <a:pPr indent="-311150" lvl="1" marL="742950" rtl="0" algn="l">
              <a:spcBef>
                <a:spcPts val="1000"/>
              </a:spcBef>
              <a:spcAft>
                <a:spcPts val="0"/>
              </a:spcAft>
              <a:buSzPts val="1680"/>
              <a:buChar char="►"/>
            </a:pPr>
            <a:r>
              <a:rPr b="1" lang="es-ES" sz="2000">
                <a:solidFill>
                  <a:schemeClr val="dk1"/>
                </a:solidFill>
              </a:rPr>
              <a:t>Parte 1</a:t>
            </a:r>
            <a:endParaRPr b="1" sz="2000">
              <a:solidFill>
                <a:schemeClr val="dk1"/>
              </a:solidFill>
            </a:endParaRPr>
          </a:p>
          <a:p>
            <a:pPr indent="-311150" lvl="1" marL="742950" rtl="0" algn="l">
              <a:spcBef>
                <a:spcPts val="1000"/>
              </a:spcBef>
              <a:spcAft>
                <a:spcPts val="0"/>
              </a:spcAft>
              <a:buSzPts val="1680"/>
              <a:buChar char="►"/>
            </a:pPr>
            <a:r>
              <a:rPr b="1" lang="es-ES" sz="2000">
                <a:solidFill>
                  <a:schemeClr val="dk1"/>
                </a:solidFill>
              </a:rPr>
              <a:t>Parte 2</a:t>
            </a:r>
            <a:endParaRPr b="1" sz="2000">
              <a:solidFill>
                <a:schemeClr val="dk1"/>
              </a:solidFill>
            </a:endParaRPr>
          </a:p>
          <a:p>
            <a:pPr indent="-311150" lvl="1" marL="742950" rtl="0" algn="l">
              <a:spcBef>
                <a:spcPts val="1000"/>
              </a:spcBef>
              <a:spcAft>
                <a:spcPts val="0"/>
              </a:spcAft>
              <a:buSzPts val="1680"/>
              <a:buChar char="►"/>
            </a:pPr>
            <a:r>
              <a:rPr b="1" lang="es-ES" sz="2000">
                <a:solidFill>
                  <a:schemeClr val="dk1"/>
                </a:solidFill>
              </a:rPr>
              <a:t>Parte 3</a:t>
            </a:r>
            <a:endParaRPr b="1" sz="2000">
              <a:solidFill>
                <a:schemeClr val="dk1"/>
              </a:solidFill>
            </a:endParaRPr>
          </a:p>
          <a:p>
            <a:pPr indent="-381000" lvl="0" marL="342900" rtl="0" algn="l">
              <a:spcBef>
                <a:spcPts val="1000"/>
              </a:spcBef>
              <a:spcAft>
                <a:spcPts val="0"/>
              </a:spcAft>
              <a:buSzPts val="2040"/>
              <a:buChar char="►"/>
            </a:pPr>
            <a:r>
              <a:rPr b="1" lang="es-ES" sz="2400">
                <a:solidFill>
                  <a:schemeClr val="dk1"/>
                </a:solidFill>
              </a:rPr>
              <a:t>Insight</a:t>
            </a:r>
            <a:endParaRPr b="1" sz="24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s-ES" sz="4000"/>
              <a:t>Contexto</a:t>
            </a:r>
            <a:endParaRPr b="1" sz="4000"/>
          </a:p>
        </p:txBody>
      </p:sp>
      <p:sp>
        <p:nvSpPr>
          <p:cNvPr id="156" name="Google Shape;156;p3"/>
          <p:cNvSpPr txBox="1"/>
          <p:nvPr>
            <p:ph idx="1" type="body"/>
          </p:nvPr>
        </p:nvSpPr>
        <p:spPr>
          <a:xfrm>
            <a:off x="677334" y="1767545"/>
            <a:ext cx="8596800" cy="3880800"/>
          </a:xfrm>
          <a:prstGeom prst="rect">
            <a:avLst/>
          </a:prstGeom>
          <a:noFill/>
          <a:ln>
            <a:noFill/>
          </a:ln>
        </p:spPr>
        <p:txBody>
          <a:bodyPr anchorCtr="0" anchor="t" bIns="45700" lIns="91425" spcFirstLastPara="1" rIns="91425" wrap="square" tIns="45700">
            <a:normAutofit/>
          </a:bodyPr>
          <a:lstStyle/>
          <a:p>
            <a:pPr indent="-381000" lvl="0" marL="342900" rtl="0" algn="l">
              <a:spcBef>
                <a:spcPts val="0"/>
              </a:spcBef>
              <a:spcAft>
                <a:spcPts val="0"/>
              </a:spcAft>
              <a:buSzPts val="2040"/>
              <a:buChar char="►"/>
            </a:pPr>
            <a:r>
              <a:rPr lang="es-ES" sz="2400"/>
              <a:t>Las preguntas </a:t>
            </a:r>
            <a:r>
              <a:rPr lang="es-ES" sz="2400"/>
              <a:t>mas</a:t>
            </a:r>
            <a:r>
              <a:rPr lang="es-ES" sz="2400"/>
              <a:t> comunes a la hora de saber si una zona puede generar potencia o cuanta potencia puede llegar a generar a partir de fuentes renovables, se relaciona a los parámetros climáticos de la zona.</a:t>
            </a:r>
            <a:endParaRPr sz="2400"/>
          </a:p>
          <a:p>
            <a:pPr indent="-251459" lvl="0" marL="342900" rtl="0" algn="l">
              <a:spcBef>
                <a:spcPts val="1000"/>
              </a:spcBef>
              <a:spcAft>
                <a:spcPts val="0"/>
              </a:spcAft>
              <a:buSzPts val="1440"/>
              <a:buNone/>
            </a:pPr>
            <a:r>
              <a:t/>
            </a:r>
            <a:endParaRPr sz="2400"/>
          </a:p>
          <a:p>
            <a:pPr indent="-381000" lvl="0" marL="342900" rtl="0" algn="l">
              <a:spcBef>
                <a:spcPts val="1000"/>
              </a:spcBef>
              <a:spcAft>
                <a:spcPts val="0"/>
              </a:spcAft>
              <a:buSzPts val="2040"/>
              <a:buChar char="►"/>
            </a:pPr>
            <a:r>
              <a:rPr lang="es-ES" sz="2400"/>
              <a:t>La audiencia a la que está dirigida esta presentación, es a personas con un conocimiento básicos sobre generación renovable.</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s-ES" sz="4000"/>
              <a:t>Análisis exploratorio</a:t>
            </a:r>
            <a:endParaRPr b="1" sz="4000"/>
          </a:p>
        </p:txBody>
      </p:sp>
      <p:sp>
        <p:nvSpPr>
          <p:cNvPr id="162" name="Google Shape;162;p4"/>
          <p:cNvSpPr txBox="1"/>
          <p:nvPr>
            <p:ph idx="1" type="body"/>
          </p:nvPr>
        </p:nvSpPr>
        <p:spPr>
          <a:xfrm>
            <a:off x="654900" y="2767199"/>
            <a:ext cx="8596800" cy="2956200"/>
          </a:xfrm>
          <a:prstGeom prst="rect">
            <a:avLst/>
          </a:prstGeom>
          <a:noFill/>
          <a:ln>
            <a:noFill/>
          </a:ln>
        </p:spPr>
        <p:txBody>
          <a:bodyPr anchorCtr="0" anchor="t" bIns="45700" lIns="91425" spcFirstLastPara="1" rIns="91425" wrap="square" tIns="45700">
            <a:normAutofit lnSpcReduction="20000"/>
          </a:bodyPr>
          <a:lstStyle/>
          <a:p>
            <a:pPr indent="-381000" lvl="0" marL="342900" rtl="0" algn="l">
              <a:spcBef>
                <a:spcPts val="0"/>
              </a:spcBef>
              <a:spcAft>
                <a:spcPts val="0"/>
              </a:spcAft>
              <a:buSzPts val="2040"/>
              <a:buChar char="►"/>
            </a:pPr>
            <a:r>
              <a:rPr lang="es-ES" sz="2400">
                <a:solidFill>
                  <a:schemeClr val="dk1"/>
                </a:solidFill>
              </a:rPr>
              <a:t>La primer pregunta que siempre se debe hacer al principio del análisis es si los datos de la base de datos tienen una distribución correspondiente.</a:t>
            </a:r>
            <a:endParaRPr b="0" i="0" sz="2400">
              <a:solidFill>
                <a:schemeClr val="dk1"/>
              </a:solidFill>
              <a:latin typeface="Roboto"/>
              <a:ea typeface="Roboto"/>
              <a:cs typeface="Roboto"/>
              <a:sym typeface="Roboto"/>
            </a:endParaRPr>
          </a:p>
          <a:p>
            <a:pPr indent="-311150" lvl="1" marL="742950" rtl="0" algn="l">
              <a:spcBef>
                <a:spcPts val="1000"/>
              </a:spcBef>
              <a:spcAft>
                <a:spcPts val="0"/>
              </a:spcAft>
              <a:buSzPts val="1680"/>
              <a:buChar char="►"/>
            </a:pPr>
            <a:r>
              <a:rPr b="0" i="0" lang="es-ES" sz="2000">
                <a:solidFill>
                  <a:schemeClr val="dk1"/>
                </a:solidFill>
                <a:latin typeface="Roboto"/>
                <a:ea typeface="Roboto"/>
                <a:cs typeface="Roboto"/>
                <a:sym typeface="Roboto"/>
              </a:rPr>
              <a:t>Primero vamos a verificar que los datos del data set sean coherentes con la distribución que normalmente se debería observar.</a:t>
            </a:r>
            <a:endParaRPr sz="2000"/>
          </a:p>
          <a:p>
            <a:pPr indent="-311150" lvl="1" marL="742950" rtl="0" algn="l">
              <a:spcBef>
                <a:spcPts val="1000"/>
              </a:spcBef>
              <a:spcAft>
                <a:spcPts val="0"/>
              </a:spcAft>
              <a:buSzPts val="1680"/>
              <a:buChar char="►"/>
            </a:pPr>
            <a:r>
              <a:rPr b="0" i="0" lang="es-ES" sz="2000">
                <a:solidFill>
                  <a:schemeClr val="dk1"/>
                </a:solidFill>
                <a:latin typeface="Roboto"/>
                <a:ea typeface="Roboto"/>
                <a:cs typeface="Roboto"/>
                <a:sym typeface="Roboto"/>
              </a:rPr>
              <a:t>En </a:t>
            </a:r>
            <a:r>
              <a:rPr lang="es-ES" sz="2000">
                <a:solidFill>
                  <a:schemeClr val="dk1"/>
                </a:solidFill>
                <a:latin typeface="Roboto"/>
                <a:ea typeface="Roboto"/>
                <a:cs typeface="Roboto"/>
                <a:sym typeface="Roboto"/>
              </a:rPr>
              <a:t>los siguientes</a:t>
            </a:r>
            <a:r>
              <a:rPr b="0" i="0" lang="es-ES" sz="2000">
                <a:solidFill>
                  <a:schemeClr val="dk1"/>
                </a:solidFill>
                <a:latin typeface="Roboto"/>
                <a:ea typeface="Roboto"/>
                <a:cs typeface="Roboto"/>
                <a:sym typeface="Roboto"/>
              </a:rPr>
              <a:t> gráficos deberíamos observar una tendencia normal.</a:t>
            </a:r>
            <a:endParaRPr sz="2000"/>
          </a:p>
          <a:p>
            <a:pPr indent="0" lvl="0" marL="0" rtl="0" algn="l">
              <a:spcBef>
                <a:spcPts val="1000"/>
              </a:spcBef>
              <a:spcAft>
                <a:spcPts val="0"/>
              </a:spcAft>
              <a:buSzPts val="1440"/>
              <a:buNone/>
            </a:pPr>
            <a:r>
              <a:t/>
            </a:r>
            <a:endParaRPr/>
          </a:p>
        </p:txBody>
      </p:sp>
      <p:sp>
        <p:nvSpPr>
          <p:cNvPr id="163" name="Google Shape;163;p4"/>
          <p:cNvSpPr txBox="1"/>
          <p:nvPr/>
        </p:nvSpPr>
        <p:spPr>
          <a:xfrm>
            <a:off x="654908" y="1859050"/>
            <a:ext cx="6100500" cy="5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3000" u="none" cap="none" strike="noStrike">
                <a:solidFill>
                  <a:schemeClr val="dk1"/>
                </a:solidFill>
                <a:latin typeface="Trebuchet MS"/>
                <a:ea typeface="Trebuchet MS"/>
                <a:cs typeface="Trebuchet MS"/>
                <a:sym typeface="Trebuchet MS"/>
              </a:rPr>
              <a:t>Parte 1</a:t>
            </a:r>
            <a:endParaRPr b="1"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s-ES"/>
              <a:t>Relación entre Potencia generada y el tiempo</a:t>
            </a:r>
            <a:endParaRPr/>
          </a:p>
        </p:txBody>
      </p:sp>
      <p:sp>
        <p:nvSpPr>
          <p:cNvPr id="169" name="Google Shape;169;p5"/>
          <p:cNvSpPr txBox="1"/>
          <p:nvPr>
            <p:ph idx="1" type="body"/>
          </p:nvPr>
        </p:nvSpPr>
        <p:spPr>
          <a:xfrm>
            <a:off x="677325" y="2181417"/>
            <a:ext cx="8596800" cy="1042500"/>
          </a:xfrm>
          <a:prstGeom prst="rect">
            <a:avLst/>
          </a:prstGeom>
          <a:noFill/>
          <a:ln>
            <a:noFill/>
          </a:ln>
        </p:spPr>
        <p:txBody>
          <a:bodyPr anchorCtr="0" anchor="t" bIns="45700" lIns="91425" spcFirstLastPara="1" rIns="91425" wrap="square" tIns="45700">
            <a:noAutofit/>
          </a:bodyPr>
          <a:lstStyle/>
          <a:p>
            <a:pPr indent="-383984" lvl="0" marL="342900" rtl="0" algn="l">
              <a:lnSpc>
                <a:spcPct val="80000"/>
              </a:lnSpc>
              <a:spcBef>
                <a:spcPts val="0"/>
              </a:spcBef>
              <a:spcAft>
                <a:spcPts val="0"/>
              </a:spcAft>
              <a:buSzPts val="2087"/>
              <a:buChar char="►"/>
            </a:pPr>
            <a:r>
              <a:rPr b="0" i="0" lang="es-ES" sz="2420">
                <a:solidFill>
                  <a:schemeClr val="dk1"/>
                </a:solidFill>
                <a:latin typeface="Roboto"/>
                <a:ea typeface="Roboto"/>
                <a:cs typeface="Roboto"/>
                <a:sym typeface="Roboto"/>
              </a:rPr>
              <a:t>En este gráfico podemos observar como varía la potencia generada a lo largo del año.</a:t>
            </a:r>
            <a:endParaRPr sz="2420"/>
          </a:p>
          <a:p>
            <a:pPr indent="0" lvl="0" marL="91440" rtl="0" algn="l">
              <a:lnSpc>
                <a:spcPct val="80000"/>
              </a:lnSpc>
              <a:spcBef>
                <a:spcPts val="1000"/>
              </a:spcBef>
              <a:spcAft>
                <a:spcPts val="0"/>
              </a:spcAft>
              <a:buSzPts val="1332"/>
              <a:buNone/>
            </a:pPr>
            <a:r>
              <a:t/>
            </a:r>
            <a:endParaRPr sz="2420"/>
          </a:p>
        </p:txBody>
      </p:sp>
      <p:pic>
        <p:nvPicPr>
          <p:cNvPr id="170" name="Google Shape;170;p5"/>
          <p:cNvPicPr preferRelativeResize="0"/>
          <p:nvPr/>
        </p:nvPicPr>
        <p:blipFill rotWithShape="1">
          <a:blip r:embed="rId3">
            <a:alphaModFix/>
          </a:blip>
          <a:srcRect b="0" l="0" r="0" t="0"/>
          <a:stretch/>
        </p:blipFill>
        <p:spPr>
          <a:xfrm>
            <a:off x="4781913" y="2982572"/>
            <a:ext cx="4054009" cy="3253217"/>
          </a:xfrm>
          <a:prstGeom prst="rect">
            <a:avLst/>
          </a:prstGeom>
          <a:noFill/>
          <a:ln>
            <a:noFill/>
          </a:ln>
        </p:spPr>
      </p:pic>
      <p:sp>
        <p:nvSpPr>
          <p:cNvPr id="171" name="Google Shape;171;p5"/>
          <p:cNvSpPr txBox="1"/>
          <p:nvPr/>
        </p:nvSpPr>
        <p:spPr>
          <a:xfrm>
            <a:off x="677325" y="3223925"/>
            <a:ext cx="3730800" cy="2770500"/>
          </a:xfrm>
          <a:prstGeom prst="rect">
            <a:avLst/>
          </a:prstGeom>
          <a:noFill/>
          <a:ln>
            <a:noFill/>
          </a:ln>
        </p:spPr>
        <p:txBody>
          <a:bodyPr anchorCtr="0" anchor="t" bIns="91425" lIns="91425" spcFirstLastPara="1" rIns="91425" wrap="square" tIns="91425">
            <a:spAutoFit/>
          </a:bodyPr>
          <a:lstStyle/>
          <a:p>
            <a:pPr indent="-381000" lvl="0" marL="342900" rtl="0" algn="l">
              <a:spcBef>
                <a:spcPts val="1000"/>
              </a:spcBef>
              <a:spcAft>
                <a:spcPts val="0"/>
              </a:spcAft>
              <a:buClr>
                <a:schemeClr val="accent1"/>
              </a:buClr>
              <a:buSzPts val="2040"/>
              <a:buFont typeface="Noto Sans Symbols"/>
              <a:buChar char="►"/>
            </a:pPr>
            <a:r>
              <a:rPr lang="es-ES" sz="2400">
                <a:solidFill>
                  <a:schemeClr val="dk1"/>
                </a:solidFill>
                <a:latin typeface="Roboto"/>
                <a:ea typeface="Roboto"/>
                <a:cs typeface="Roboto"/>
                <a:sym typeface="Roboto"/>
              </a:rPr>
              <a:t>Esto nos permite ver cómo durante los meses de verano (hemisferio norte) se genera más potencia que durante los meses de invierno.</a:t>
            </a:r>
            <a:endParaRPr>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6"/>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s-ES"/>
              <a:t>Relación entre Distancia mediodía solar y el tiempo</a:t>
            </a:r>
            <a:endParaRPr/>
          </a:p>
        </p:txBody>
      </p:sp>
      <p:sp>
        <p:nvSpPr>
          <p:cNvPr id="177" name="Google Shape;177;p6"/>
          <p:cNvSpPr txBox="1"/>
          <p:nvPr>
            <p:ph idx="1" type="body"/>
          </p:nvPr>
        </p:nvSpPr>
        <p:spPr>
          <a:xfrm>
            <a:off x="4412584" y="2211552"/>
            <a:ext cx="5535300" cy="3880800"/>
          </a:xfrm>
          <a:prstGeom prst="rect">
            <a:avLst/>
          </a:prstGeom>
          <a:noFill/>
          <a:ln>
            <a:noFill/>
          </a:ln>
        </p:spPr>
        <p:txBody>
          <a:bodyPr anchorCtr="0" anchor="t" bIns="45700" lIns="91425" spcFirstLastPara="1" rIns="91425" wrap="square" tIns="45700">
            <a:normAutofit/>
          </a:bodyPr>
          <a:lstStyle/>
          <a:p>
            <a:pPr indent="-381000" lvl="0" marL="342900" rtl="0" algn="l">
              <a:spcBef>
                <a:spcPts val="0"/>
              </a:spcBef>
              <a:spcAft>
                <a:spcPts val="0"/>
              </a:spcAft>
              <a:buSzPts val="2040"/>
              <a:buChar char="►"/>
            </a:pPr>
            <a:r>
              <a:rPr b="0" i="0" lang="es-ES" sz="2400">
                <a:solidFill>
                  <a:schemeClr val="dk1"/>
                </a:solidFill>
                <a:latin typeface="Roboto"/>
                <a:ea typeface="Roboto"/>
                <a:cs typeface="Roboto"/>
                <a:sym typeface="Roboto"/>
              </a:rPr>
              <a:t>Gráfico de la distancia solar a lo largo del año.</a:t>
            </a:r>
            <a:endParaRPr sz="2400"/>
          </a:p>
          <a:p>
            <a:pPr indent="-381000" lvl="0" marL="342900" rtl="0" algn="l">
              <a:spcBef>
                <a:spcPts val="1000"/>
              </a:spcBef>
              <a:spcAft>
                <a:spcPts val="0"/>
              </a:spcAft>
              <a:buSzPts val="2040"/>
              <a:buChar char="►"/>
            </a:pPr>
            <a:r>
              <a:rPr b="0" i="0" lang="es-ES" sz="2400">
                <a:solidFill>
                  <a:schemeClr val="dk1"/>
                </a:solidFill>
                <a:latin typeface="Roboto"/>
                <a:ea typeface="Roboto"/>
                <a:cs typeface="Roboto"/>
                <a:sym typeface="Roboto"/>
              </a:rPr>
              <a:t>Este gráfico nos deja observar como la distancia al mediodía solar va disminuyendo a medida que se acerca al verano (hemisferio norte). Lo cual nos permite validar la coherencia de los datos obtenidos.</a:t>
            </a:r>
            <a:endParaRPr sz="2400"/>
          </a:p>
          <a:p>
            <a:pPr indent="-251459" lvl="0" marL="342900" rtl="0" algn="l">
              <a:spcBef>
                <a:spcPts val="1000"/>
              </a:spcBef>
              <a:spcAft>
                <a:spcPts val="0"/>
              </a:spcAft>
              <a:buSzPts val="1440"/>
              <a:buNone/>
            </a:pPr>
            <a:r>
              <a:t/>
            </a:r>
            <a:endParaRPr/>
          </a:p>
        </p:txBody>
      </p:sp>
      <p:pic>
        <p:nvPicPr>
          <p:cNvPr id="178" name="Google Shape;178;p6"/>
          <p:cNvPicPr preferRelativeResize="0"/>
          <p:nvPr/>
        </p:nvPicPr>
        <p:blipFill rotWithShape="1">
          <a:blip r:embed="rId3">
            <a:alphaModFix/>
          </a:blip>
          <a:srcRect b="0" l="0" r="0" t="0"/>
          <a:stretch/>
        </p:blipFill>
        <p:spPr>
          <a:xfrm>
            <a:off x="677330" y="2211550"/>
            <a:ext cx="3485175" cy="362771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s-ES"/>
              <a:t>Relación entre nubosidad y el tiempo</a:t>
            </a:r>
            <a:endParaRPr/>
          </a:p>
        </p:txBody>
      </p:sp>
      <p:sp>
        <p:nvSpPr>
          <p:cNvPr id="184" name="Google Shape;184;p7"/>
          <p:cNvSpPr txBox="1"/>
          <p:nvPr>
            <p:ph idx="1" type="body"/>
          </p:nvPr>
        </p:nvSpPr>
        <p:spPr>
          <a:xfrm>
            <a:off x="578950" y="1930400"/>
            <a:ext cx="5230800" cy="4003800"/>
          </a:xfrm>
          <a:prstGeom prst="rect">
            <a:avLst/>
          </a:prstGeom>
          <a:noFill/>
          <a:ln>
            <a:noFill/>
          </a:ln>
        </p:spPr>
        <p:txBody>
          <a:bodyPr anchorCtr="0" anchor="t" bIns="45700" lIns="91425" spcFirstLastPara="1" rIns="91425" wrap="square" tIns="45700">
            <a:noAutofit/>
          </a:bodyPr>
          <a:lstStyle/>
          <a:p>
            <a:pPr indent="-381000" lvl="0" marL="342900" rtl="0" algn="l">
              <a:spcBef>
                <a:spcPts val="0"/>
              </a:spcBef>
              <a:spcAft>
                <a:spcPts val="0"/>
              </a:spcAft>
              <a:buSzPts val="2040"/>
              <a:buChar char="►"/>
            </a:pPr>
            <a:r>
              <a:rPr b="0" i="0" lang="es-ES" sz="2400">
                <a:solidFill>
                  <a:schemeClr val="dk1"/>
                </a:solidFill>
                <a:latin typeface="Roboto"/>
                <a:ea typeface="Roboto"/>
                <a:cs typeface="Roboto"/>
                <a:sym typeface="Roboto"/>
              </a:rPr>
              <a:t>Variación de la </a:t>
            </a:r>
            <a:r>
              <a:rPr lang="es-ES" sz="2400">
                <a:solidFill>
                  <a:schemeClr val="dk1"/>
                </a:solidFill>
                <a:latin typeface="Roboto"/>
                <a:ea typeface="Roboto"/>
                <a:cs typeface="Roboto"/>
                <a:sym typeface="Roboto"/>
              </a:rPr>
              <a:t>nubosidad</a:t>
            </a:r>
            <a:r>
              <a:rPr b="0" i="0" lang="es-ES" sz="2400">
                <a:solidFill>
                  <a:schemeClr val="dk1"/>
                </a:solidFill>
                <a:latin typeface="Roboto"/>
                <a:ea typeface="Roboto"/>
                <a:cs typeface="Roboto"/>
                <a:sym typeface="Roboto"/>
              </a:rPr>
              <a:t> </a:t>
            </a:r>
            <a:r>
              <a:rPr lang="es-ES" sz="2400">
                <a:solidFill>
                  <a:schemeClr val="dk1"/>
                </a:solidFill>
                <a:latin typeface="Roboto"/>
                <a:ea typeface="Roboto"/>
                <a:cs typeface="Roboto"/>
                <a:sym typeface="Roboto"/>
              </a:rPr>
              <a:t>a lo largo del año</a:t>
            </a:r>
            <a:r>
              <a:rPr b="0" i="0" lang="es-ES" sz="2400">
                <a:solidFill>
                  <a:schemeClr val="dk1"/>
                </a:solidFill>
                <a:latin typeface="Roboto"/>
                <a:ea typeface="Roboto"/>
                <a:cs typeface="Roboto"/>
                <a:sym typeface="Roboto"/>
              </a:rPr>
              <a:t>.</a:t>
            </a:r>
            <a:endParaRPr sz="2400"/>
          </a:p>
          <a:p>
            <a:pPr indent="-381000" lvl="0" marL="342900" rtl="0" algn="l">
              <a:spcBef>
                <a:spcPts val="1000"/>
              </a:spcBef>
              <a:spcAft>
                <a:spcPts val="0"/>
              </a:spcAft>
              <a:buSzPts val="2040"/>
              <a:buChar char="►"/>
            </a:pPr>
            <a:r>
              <a:rPr b="0" i="0" lang="es-ES" sz="2400">
                <a:solidFill>
                  <a:schemeClr val="dk1"/>
                </a:solidFill>
                <a:latin typeface="Roboto"/>
                <a:ea typeface="Roboto"/>
                <a:cs typeface="Roboto"/>
                <a:sym typeface="Roboto"/>
              </a:rPr>
              <a:t>Permite ver si hay una tendencia de la </a:t>
            </a:r>
            <a:r>
              <a:rPr lang="es-ES" sz="2400">
                <a:solidFill>
                  <a:schemeClr val="dk1"/>
                </a:solidFill>
                <a:latin typeface="Roboto"/>
                <a:ea typeface="Roboto"/>
                <a:cs typeface="Roboto"/>
                <a:sym typeface="Roboto"/>
              </a:rPr>
              <a:t>nubosidad</a:t>
            </a:r>
            <a:r>
              <a:rPr b="0" i="0" lang="es-ES" sz="2400">
                <a:solidFill>
                  <a:schemeClr val="dk1"/>
                </a:solidFill>
                <a:latin typeface="Roboto"/>
                <a:ea typeface="Roboto"/>
                <a:cs typeface="Roboto"/>
                <a:sym typeface="Roboto"/>
              </a:rPr>
              <a:t> a medida en cada etapa del año.</a:t>
            </a:r>
            <a:endParaRPr sz="2400"/>
          </a:p>
          <a:p>
            <a:pPr indent="-381000" lvl="0" marL="342900" rtl="0" algn="l">
              <a:spcBef>
                <a:spcPts val="1000"/>
              </a:spcBef>
              <a:spcAft>
                <a:spcPts val="0"/>
              </a:spcAft>
              <a:buSzPts val="2040"/>
              <a:buChar char="►"/>
            </a:pPr>
            <a:r>
              <a:rPr b="0" i="0" lang="es-ES" sz="2400">
                <a:solidFill>
                  <a:schemeClr val="dk1"/>
                </a:solidFill>
                <a:latin typeface="Roboto"/>
                <a:ea typeface="Roboto"/>
                <a:cs typeface="Roboto"/>
                <a:sym typeface="Roboto"/>
              </a:rPr>
              <a:t>Se puede observar que no hay una tendencia visible en el </a:t>
            </a:r>
            <a:r>
              <a:rPr lang="es-ES" sz="2400">
                <a:solidFill>
                  <a:schemeClr val="dk1"/>
                </a:solidFill>
                <a:latin typeface="Roboto"/>
                <a:ea typeface="Roboto"/>
                <a:cs typeface="Roboto"/>
                <a:sym typeface="Roboto"/>
              </a:rPr>
              <a:t>gráfico</a:t>
            </a:r>
            <a:r>
              <a:rPr b="0" i="0" lang="es-ES" sz="2400">
                <a:solidFill>
                  <a:schemeClr val="dk1"/>
                </a:solidFill>
                <a:latin typeface="Roboto"/>
                <a:ea typeface="Roboto"/>
                <a:cs typeface="Roboto"/>
                <a:sym typeface="Roboto"/>
              </a:rPr>
              <a:t>, habría que analizar y comparar </a:t>
            </a:r>
            <a:r>
              <a:rPr lang="es-ES" sz="2400">
                <a:solidFill>
                  <a:schemeClr val="dk1"/>
                </a:solidFill>
                <a:latin typeface="Roboto"/>
                <a:ea typeface="Roboto"/>
                <a:cs typeface="Roboto"/>
                <a:sym typeface="Roboto"/>
              </a:rPr>
              <a:t>más</a:t>
            </a:r>
            <a:r>
              <a:rPr b="0" i="0" lang="es-ES" sz="2400">
                <a:solidFill>
                  <a:schemeClr val="dk1"/>
                </a:solidFill>
                <a:latin typeface="Roboto"/>
                <a:ea typeface="Roboto"/>
                <a:cs typeface="Roboto"/>
                <a:sym typeface="Roboto"/>
              </a:rPr>
              <a:t> años para evaluar si hay una tendencia anual de la nubosidad.</a:t>
            </a:r>
            <a:endParaRPr sz="2400"/>
          </a:p>
          <a:p>
            <a:pPr indent="-251459" lvl="0" marL="342900" rtl="0" algn="l">
              <a:spcBef>
                <a:spcPts val="1000"/>
              </a:spcBef>
              <a:spcAft>
                <a:spcPts val="0"/>
              </a:spcAft>
              <a:buSzPts val="1440"/>
              <a:buNone/>
            </a:pPr>
            <a:r>
              <a:t/>
            </a:r>
            <a:endParaRPr>
              <a:solidFill>
                <a:schemeClr val="dk1"/>
              </a:solidFill>
            </a:endParaRPr>
          </a:p>
        </p:txBody>
      </p:sp>
      <p:pic>
        <p:nvPicPr>
          <p:cNvPr id="185" name="Google Shape;185;p7"/>
          <p:cNvPicPr preferRelativeResize="0"/>
          <p:nvPr/>
        </p:nvPicPr>
        <p:blipFill rotWithShape="1">
          <a:blip r:embed="rId3">
            <a:alphaModFix/>
          </a:blip>
          <a:srcRect b="0" l="0" r="0" t="0"/>
          <a:stretch/>
        </p:blipFill>
        <p:spPr>
          <a:xfrm>
            <a:off x="5855600" y="1930400"/>
            <a:ext cx="3804571" cy="29188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8"/>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s-ES"/>
              <a:t>Relación entre temperatura, visibilidad, humedad y presión el tiempo</a:t>
            </a:r>
            <a:endParaRPr/>
          </a:p>
        </p:txBody>
      </p:sp>
      <p:sp>
        <p:nvSpPr>
          <p:cNvPr id="191" name="Google Shape;191;p8"/>
          <p:cNvSpPr txBox="1"/>
          <p:nvPr>
            <p:ph idx="1" type="body"/>
          </p:nvPr>
        </p:nvSpPr>
        <p:spPr>
          <a:xfrm>
            <a:off x="4961009" y="2080989"/>
            <a:ext cx="5284200" cy="3880800"/>
          </a:xfrm>
          <a:prstGeom prst="rect">
            <a:avLst/>
          </a:prstGeom>
          <a:noFill/>
          <a:ln>
            <a:noFill/>
          </a:ln>
        </p:spPr>
        <p:txBody>
          <a:bodyPr anchorCtr="0" anchor="t" bIns="45700" lIns="91425" spcFirstLastPara="1" rIns="91425" wrap="square" tIns="45700">
            <a:normAutofit/>
          </a:bodyPr>
          <a:lstStyle/>
          <a:p>
            <a:pPr indent="-381000" lvl="0" marL="342900" rtl="0" algn="l">
              <a:spcBef>
                <a:spcPts val="0"/>
              </a:spcBef>
              <a:spcAft>
                <a:spcPts val="0"/>
              </a:spcAft>
              <a:buSzPts val="2040"/>
              <a:buChar char="►"/>
            </a:pPr>
            <a:r>
              <a:rPr b="0" i="0" lang="es-ES" sz="2400">
                <a:solidFill>
                  <a:schemeClr val="dk1"/>
                </a:solidFill>
                <a:latin typeface="Roboto"/>
                <a:ea typeface="Roboto"/>
                <a:cs typeface="Roboto"/>
                <a:sym typeface="Roboto"/>
              </a:rPr>
              <a:t>En este gráfico se observan 4 comportamientos diferentes para cada variable a lo largo del año.</a:t>
            </a:r>
            <a:endParaRPr sz="2400"/>
          </a:p>
          <a:p>
            <a:pPr indent="-381000" lvl="0" marL="342900" rtl="0" algn="l">
              <a:spcBef>
                <a:spcPts val="1000"/>
              </a:spcBef>
              <a:spcAft>
                <a:spcPts val="0"/>
              </a:spcAft>
              <a:buSzPts val="2040"/>
              <a:buChar char="►"/>
            </a:pPr>
            <a:r>
              <a:rPr b="0" i="0" lang="es-ES" sz="2400">
                <a:solidFill>
                  <a:schemeClr val="dk1"/>
                </a:solidFill>
                <a:latin typeface="Roboto"/>
                <a:ea typeface="Roboto"/>
                <a:cs typeface="Roboto"/>
                <a:sym typeface="Roboto"/>
              </a:rPr>
              <a:t>Esto nos permite evaluar </a:t>
            </a:r>
            <a:r>
              <a:rPr lang="es-ES" sz="2400">
                <a:solidFill>
                  <a:schemeClr val="dk1"/>
                </a:solidFill>
                <a:latin typeface="Roboto"/>
                <a:ea typeface="Roboto"/>
                <a:cs typeface="Roboto"/>
                <a:sym typeface="Roboto"/>
              </a:rPr>
              <a:t>cómo</a:t>
            </a:r>
            <a:r>
              <a:rPr b="0" i="0" lang="es-ES" sz="2400">
                <a:solidFill>
                  <a:schemeClr val="dk1"/>
                </a:solidFill>
                <a:latin typeface="Roboto"/>
                <a:ea typeface="Roboto"/>
                <a:cs typeface="Roboto"/>
                <a:sym typeface="Roboto"/>
              </a:rPr>
              <a:t> </a:t>
            </a:r>
            <a:r>
              <a:rPr lang="es-ES" sz="2400">
                <a:solidFill>
                  <a:schemeClr val="dk1"/>
                </a:solidFill>
                <a:latin typeface="Roboto"/>
                <a:ea typeface="Roboto"/>
                <a:cs typeface="Roboto"/>
                <a:sym typeface="Roboto"/>
              </a:rPr>
              <a:t>varía</a:t>
            </a:r>
            <a:r>
              <a:rPr b="0" i="0" lang="es-ES" sz="2400">
                <a:solidFill>
                  <a:schemeClr val="dk1"/>
                </a:solidFill>
                <a:latin typeface="Roboto"/>
                <a:ea typeface="Roboto"/>
                <a:cs typeface="Roboto"/>
                <a:sym typeface="Roboto"/>
              </a:rPr>
              <a:t> cada una en relación a las otras.</a:t>
            </a:r>
            <a:endParaRPr sz="2400"/>
          </a:p>
          <a:p>
            <a:pPr indent="-251459" lvl="0" marL="342900" rtl="0" algn="l">
              <a:spcBef>
                <a:spcPts val="1000"/>
              </a:spcBef>
              <a:spcAft>
                <a:spcPts val="0"/>
              </a:spcAft>
              <a:buSzPts val="1440"/>
              <a:buNone/>
            </a:pPr>
            <a:r>
              <a:t/>
            </a:r>
            <a:endParaRPr/>
          </a:p>
        </p:txBody>
      </p:sp>
      <p:pic>
        <p:nvPicPr>
          <p:cNvPr id="192" name="Google Shape;192;p8"/>
          <p:cNvPicPr preferRelativeResize="0"/>
          <p:nvPr/>
        </p:nvPicPr>
        <p:blipFill rotWithShape="1">
          <a:blip r:embed="rId3">
            <a:alphaModFix/>
          </a:blip>
          <a:srcRect b="0" l="0" r="0" t="0"/>
          <a:stretch/>
        </p:blipFill>
        <p:spPr>
          <a:xfrm>
            <a:off x="677329" y="2080989"/>
            <a:ext cx="4193287" cy="330013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9"/>
          <p:cNvSpPr txBox="1"/>
          <p:nvPr>
            <p:ph idx="1" type="body"/>
          </p:nvPr>
        </p:nvSpPr>
        <p:spPr>
          <a:xfrm>
            <a:off x="654908" y="2767202"/>
            <a:ext cx="8596668" cy="2160399"/>
          </a:xfrm>
          <a:prstGeom prst="rect">
            <a:avLst/>
          </a:prstGeom>
          <a:noFill/>
          <a:ln>
            <a:noFill/>
          </a:ln>
        </p:spPr>
        <p:txBody>
          <a:bodyPr anchorCtr="0" anchor="t" bIns="45700" lIns="91425" spcFirstLastPara="1" rIns="91425" wrap="square" tIns="45700">
            <a:normAutofit/>
          </a:bodyPr>
          <a:lstStyle/>
          <a:p>
            <a:pPr indent="-381000" lvl="0" marL="342900" rtl="0" algn="l">
              <a:spcBef>
                <a:spcPts val="0"/>
              </a:spcBef>
              <a:spcAft>
                <a:spcPts val="0"/>
              </a:spcAft>
              <a:buSzPts val="2040"/>
              <a:buChar char="►"/>
            </a:pPr>
            <a:r>
              <a:rPr b="0" i="0" lang="es-ES" sz="2400">
                <a:solidFill>
                  <a:schemeClr val="dk1"/>
                </a:solidFill>
                <a:latin typeface="Roboto"/>
                <a:ea typeface="Roboto"/>
                <a:cs typeface="Roboto"/>
                <a:sym typeface="Roboto"/>
              </a:rPr>
              <a:t>Luego podemos preguntarnos si el viento o la temperatura están relacionadas con la potencia generada.</a:t>
            </a:r>
            <a:endParaRPr sz="2400"/>
          </a:p>
          <a:p>
            <a:pPr indent="-311150" lvl="1" marL="742950" rtl="0" algn="l">
              <a:spcBef>
                <a:spcPts val="1000"/>
              </a:spcBef>
              <a:spcAft>
                <a:spcPts val="0"/>
              </a:spcAft>
              <a:buSzPts val="1680"/>
              <a:buChar char="►"/>
            </a:pPr>
            <a:r>
              <a:rPr b="0" i="0" lang="es-ES" sz="2000">
                <a:solidFill>
                  <a:schemeClr val="dk1"/>
                </a:solidFill>
                <a:latin typeface="Roboto"/>
                <a:ea typeface="Roboto"/>
                <a:cs typeface="Roboto"/>
                <a:sym typeface="Roboto"/>
              </a:rPr>
              <a:t>Para poder responder esta pregunta, graficamos la potencia generada con ambos parámetros y observar si hay alguna relación.</a:t>
            </a:r>
            <a:endParaRPr sz="2000"/>
          </a:p>
          <a:p>
            <a:pPr indent="0" lvl="0" marL="0" rtl="0" algn="l">
              <a:spcBef>
                <a:spcPts val="1000"/>
              </a:spcBef>
              <a:spcAft>
                <a:spcPts val="0"/>
              </a:spcAft>
              <a:buSzPts val="1440"/>
              <a:buNone/>
            </a:pPr>
            <a:r>
              <a:t/>
            </a:r>
            <a:endParaRPr/>
          </a:p>
        </p:txBody>
      </p:sp>
      <p:sp>
        <p:nvSpPr>
          <p:cNvPr id="198" name="Google Shape;198;p9"/>
          <p:cNvSpPr txBox="1"/>
          <p:nvPr/>
        </p:nvSpPr>
        <p:spPr>
          <a:xfrm>
            <a:off x="654908" y="1859050"/>
            <a:ext cx="6100500" cy="5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3000">
                <a:solidFill>
                  <a:schemeClr val="dk1"/>
                </a:solidFill>
                <a:latin typeface="Trebuchet MS"/>
                <a:ea typeface="Trebuchet MS"/>
                <a:cs typeface="Trebuchet MS"/>
                <a:sym typeface="Trebuchet MS"/>
              </a:rPr>
              <a:t>Parte 2</a:t>
            </a:r>
            <a:endParaRPr b="1" sz="2000"/>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2023-09-18T13:46:43Z</dcterms:created>
  <dc:creator>Juan Traferro</dc:creator>
</cp:coreProperties>
</file>