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Work Sans Medium"/>
      <p:regular r:id="rId25"/>
      <p:bold r:id="rId26"/>
      <p:italic r:id="rId27"/>
      <p:boldItalic r:id="rId28"/>
    </p:embeddedFont>
    <p:embeddedFont>
      <p:font typeface="Work Sans"/>
      <p:regular r:id="rId29"/>
      <p:bold r:id="rId30"/>
      <p:italic r:id="rId31"/>
      <p:boldItalic r:id="rId32"/>
    </p:embeddedFont>
    <p:embeddedFont>
      <p:font typeface="Work Sans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gNz5YEQMFgL8IICA/rHPuTvSNv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6A7F63-FAE6-47D7-9823-D2DBF17EC2D1}">
  <a:tblStyle styleId="{F26A7F63-FAE6-47D7-9823-D2DBF17EC2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Medium-bold.fntdata"/><Relationship Id="rId25" Type="http://schemas.openxmlformats.org/officeDocument/2006/relationships/font" Target="fonts/WorkSansMedium-regular.fntdata"/><Relationship Id="rId28" Type="http://schemas.openxmlformats.org/officeDocument/2006/relationships/font" Target="fonts/WorkSansMedium-boldItalic.fntdata"/><Relationship Id="rId27" Type="http://schemas.openxmlformats.org/officeDocument/2006/relationships/font" Target="fonts/Work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6.xml"/><Relationship Id="rId33" Type="http://schemas.openxmlformats.org/officeDocument/2006/relationships/font" Target="fonts/WorkSansLight-regular.fntdata"/><Relationship Id="rId10" Type="http://schemas.openxmlformats.org/officeDocument/2006/relationships/slide" Target="slides/slide5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8.xml"/><Relationship Id="rId35" Type="http://schemas.openxmlformats.org/officeDocument/2006/relationships/font" Target="fonts/WorkSansLight-italic.fntdata"/><Relationship Id="rId12" Type="http://schemas.openxmlformats.org/officeDocument/2006/relationships/slide" Target="slides/slide7.xml"/><Relationship Id="rId34" Type="http://schemas.openxmlformats.org/officeDocument/2006/relationships/font" Target="fonts/WorkSansLight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WorkSans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a7dd2796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a7dd2796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0a7dd27968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a7dd27968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a7dd2796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0a7dd27968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a7dd27968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a7dd27968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0a7dd27968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a7dd27968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a7dd27968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a7dd27968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Juanillo22-hue/Dinidise-os.gi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42155" y="2525204"/>
            <a:ext cx="7710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SISTEMA DE </a:t>
            </a:r>
            <a:r>
              <a:rPr b="1" lang="es-CO" sz="54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INFORMACIÓN</a:t>
            </a:r>
            <a:endParaRPr b="1" i="0" sz="54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DINIDESEÑOS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884"/>
              <a:buFont typeface="Arial"/>
              <a:buNone/>
            </a:pPr>
            <a:r>
              <a:rPr b="1" lang="es-CO" sz="4622">
                <a:solidFill>
                  <a:schemeClr val="lt1"/>
                </a:solidFill>
              </a:rPr>
              <a:t>Funcionalidad de la Aplicación</a:t>
            </a:r>
            <a:endParaRPr b="1" sz="4622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1818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Requerimientos Funcionales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7"/>
          <p:cNvGraphicFramePr/>
          <p:nvPr/>
        </p:nvGraphicFramePr>
        <p:xfrm>
          <a:off x="804042" y="1705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{F26A7F63-FAE6-47D7-9823-D2DBF17EC2D1}</a:tableStyleId>
              </a:tblPr>
              <a:tblGrid>
                <a:gridCol w="1381875"/>
                <a:gridCol w="1115100"/>
                <a:gridCol w="8247525"/>
              </a:tblGrid>
              <a:tr h="392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Módulo</a:t>
                      </a:r>
                      <a:endParaRPr/>
                    </a:p>
                  </a:txBody>
                  <a:tcPr marT="80100" marB="80100" marR="20025" marL="160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 No.</a:t>
                      </a:r>
                      <a:endParaRPr/>
                    </a:p>
                  </a:txBody>
                  <a:tcPr marT="80100" marB="80100" marR="20025" marL="160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 requerimiento</a:t>
                      </a:r>
                      <a:endParaRPr/>
                    </a:p>
                  </a:txBody>
                  <a:tcPr marT="80100" marB="80100" marR="20025" marL="160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700">
                <a:tc row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Ventas</a:t>
                      </a:r>
                      <a:endParaRPr b="1" sz="13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</a:rPr>
                        <a:t>1</a:t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O" sz="1300" u="none" cap="none" strike="noStrike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 sistema permitirá al </a:t>
                      </a:r>
                      <a:r>
                        <a:rPr lang="es-CO" sz="13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empleado r</a:t>
                      </a:r>
                      <a:r>
                        <a:rPr b="0" lang="es-CO" sz="1300" u="none" cap="none" strike="noStrike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egistrar  </a:t>
                      </a:r>
                      <a:r>
                        <a:rPr lang="es-CO" sz="13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 producto que el cliente compró.</a:t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592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</a:rPr>
                        <a:t>2</a:t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>
                          <a:solidFill>
                            <a:srgbClr val="3F3F3F"/>
                          </a:solidFill>
                        </a:rPr>
                        <a:t>El sistema permitirá al </a:t>
                      </a:r>
                      <a:r>
                        <a:rPr lang="es-CO" sz="1300">
                          <a:solidFill>
                            <a:srgbClr val="3F3F3F"/>
                          </a:solidFill>
                        </a:rPr>
                        <a:t>empleado registrar los datos del cliente que realizó una compra.</a:t>
                      </a:r>
                      <a:endParaRPr sz="1300">
                        <a:solidFill>
                          <a:srgbClr val="3F3F3F"/>
                        </a:solidFill>
                      </a:endParaRPr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/>
                        <a:t>3</a:t>
                      </a:r>
                      <a:endParaRPr b="1"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El sistema permitirá al administrador modificar los datos del cliente que realizó la compra.</a:t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392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</a:rPr>
                        <a:t>4</a:t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>
                          <a:solidFill>
                            <a:srgbClr val="3F3F3F"/>
                          </a:solidFill>
                        </a:rPr>
                        <a:t>El sistema permitirá </a:t>
                      </a:r>
                      <a:r>
                        <a:rPr lang="es-CO" sz="1300">
                          <a:solidFill>
                            <a:srgbClr val="3F3F3F"/>
                          </a:solidFill>
                        </a:rPr>
                        <a:t>al administrador modificar los datos de una compra.</a:t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</a:rPr>
                        <a:t>5</a:t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>
                          <a:solidFill>
                            <a:srgbClr val="3F3F3F"/>
                          </a:solidFill>
                        </a:rPr>
                        <a:t>El sistema permitirá al </a:t>
                      </a:r>
                      <a:r>
                        <a:rPr lang="es-CO" sz="1300">
                          <a:solidFill>
                            <a:srgbClr val="3F3F3F"/>
                          </a:solidFill>
                        </a:rPr>
                        <a:t>empleado y al administrador </a:t>
                      </a:r>
                      <a:r>
                        <a:rPr lang="es-CO" sz="1300" u="none" cap="none" strike="noStrike">
                          <a:solidFill>
                            <a:srgbClr val="3F3F3F"/>
                          </a:solidFill>
                        </a:rPr>
                        <a:t> consultar l</a:t>
                      </a:r>
                      <a:r>
                        <a:rPr lang="es-CO" sz="1300">
                          <a:solidFill>
                            <a:srgbClr val="3F3F3F"/>
                          </a:solidFill>
                        </a:rPr>
                        <a:t>as compras realizadas.</a:t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592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</a:rPr>
                        <a:t>6</a:t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>
                          <a:solidFill>
                            <a:srgbClr val="3F3F3F"/>
                          </a:solidFill>
                        </a:rPr>
                        <a:t>El sistema permitirá al</a:t>
                      </a:r>
                      <a:r>
                        <a:rPr lang="es-CO" sz="1300">
                          <a:solidFill>
                            <a:srgbClr val="3F3F3F"/>
                          </a:solidFill>
                        </a:rPr>
                        <a:t> empleado descargar los registros de compras y datos de los clientes en excel. </a:t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592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Requerimientos Funcionales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456236" y="1917577"/>
            <a:ext cx="11013714" cy="435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8"/>
          <p:cNvGraphicFramePr/>
          <p:nvPr/>
        </p:nvGraphicFramePr>
        <p:xfrm>
          <a:off x="643467" y="1705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{F26A7F63-FAE6-47D7-9823-D2DBF17EC2D1}</a:tableStyleId>
              </a:tblPr>
              <a:tblGrid>
                <a:gridCol w="1402525"/>
                <a:gridCol w="1116550"/>
                <a:gridCol w="8386000"/>
              </a:tblGrid>
              <a:tr h="485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Módulo</a:t>
                      </a:r>
                      <a:endParaRPr/>
                    </a:p>
                  </a:txBody>
                  <a:tcPr marT="80100" marB="80100" marR="20025" marL="160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 No.</a:t>
                      </a:r>
                      <a:endParaRPr/>
                    </a:p>
                  </a:txBody>
                  <a:tcPr marT="80100" marB="80100" marR="20025" marL="160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 requerimiento</a:t>
                      </a:r>
                      <a:endParaRPr/>
                    </a:p>
                  </a:txBody>
                  <a:tcPr marT="80100" marB="80100" marR="20025" marL="160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725"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CO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Proveedores</a:t>
                      </a:r>
                      <a:endParaRPr b="1" sz="13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80100" marB="80100" marR="20025" marL="1602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9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consultar la entrega de materiales, mediante la orden de compra realizada al proveedor.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73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10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</a:t>
                      </a:r>
                      <a:r>
                        <a:rPr lang="es-CO" sz="1300"/>
                        <a:t>registrar la compra</a:t>
                      </a:r>
                      <a:r>
                        <a:rPr lang="es-CO" sz="1300" u="none" cap="none" strike="noStrike"/>
                        <a:t> del material.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11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registrar </a:t>
                      </a:r>
                      <a:r>
                        <a:rPr lang="es-CO" sz="1300"/>
                        <a:t>proveedores</a:t>
                      </a:r>
                      <a:r>
                        <a:rPr lang="es-CO" sz="1300" u="none" cap="none" strike="noStrike"/>
                        <a:t> con nit y nombre de empresa.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485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12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/>
                        <a:t>El sistema</a:t>
                      </a:r>
                      <a:r>
                        <a:rPr lang="es-CO" sz="1300" u="none" cap="none" strike="noStrike"/>
                        <a:t> permitirá al administrador </a:t>
                      </a:r>
                      <a:r>
                        <a:rPr lang="es-CO" sz="1300"/>
                        <a:t>consultar la fecha</a:t>
                      </a:r>
                      <a:r>
                        <a:rPr lang="es-CO" sz="1300" u="none" cap="none" strike="noStrike"/>
                        <a:t> de entrega de material.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13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y al empleado, registrar las fechas de entrega de materiales 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733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14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el generar historial de entrega.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Requerimientos Funcionales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456236" y="1917577"/>
            <a:ext cx="11013714" cy="435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9"/>
          <p:cNvGraphicFramePr/>
          <p:nvPr/>
        </p:nvGraphicFramePr>
        <p:xfrm>
          <a:off x="643467" y="1705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{F26A7F63-FAE6-47D7-9823-D2DBF17EC2D1}</a:tableStyleId>
              </a:tblPr>
              <a:tblGrid>
                <a:gridCol w="1416500"/>
                <a:gridCol w="1127675"/>
                <a:gridCol w="8469550"/>
              </a:tblGrid>
              <a:tr h="568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Módulo</a:t>
                      </a:r>
                      <a:endParaRPr/>
                    </a:p>
                  </a:txBody>
                  <a:tcPr marT="80100" marB="80100" marR="20025" marL="160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 No.</a:t>
                      </a:r>
                      <a:endParaRPr/>
                    </a:p>
                  </a:txBody>
                  <a:tcPr marT="80100" marB="80100" marR="20025" marL="160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 requerimiento</a:t>
                      </a:r>
                      <a:endParaRPr/>
                    </a:p>
                  </a:txBody>
                  <a:tcPr marT="80100" marB="80100" marR="20025" marL="160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225"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Novedades de personal 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15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y al emp</a:t>
                      </a:r>
                      <a:r>
                        <a:rPr lang="es-CO" sz="1300"/>
                        <a:t>leado</a:t>
                      </a:r>
                      <a:r>
                        <a:rPr lang="es-CO" sz="1300" u="none" cap="none" strike="noStrike"/>
                        <a:t> consultar la cantidad de empleados que tiene por área.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8592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16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modificar los datos del empleado.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17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eliminar empleados.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568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18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</a:t>
                      </a:r>
                      <a:r>
                        <a:rPr lang="es-CO" sz="1300"/>
                        <a:t>r y al empleado</a:t>
                      </a:r>
                      <a:r>
                        <a:rPr lang="es-CO" sz="1300" u="none" cap="none" strike="noStrike"/>
                        <a:t> registrar los empleados.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19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consultar </a:t>
                      </a:r>
                      <a:r>
                        <a:rPr lang="es-CO" sz="1300"/>
                        <a:t>los </a:t>
                      </a:r>
                      <a:r>
                        <a:rPr lang="es-CO" sz="1300" u="none" cap="none" strike="noStrike"/>
                        <a:t>empleado, con </a:t>
                      </a:r>
                      <a:r>
                        <a:rPr lang="es-CO" sz="1300"/>
                        <a:t>número</a:t>
                      </a:r>
                      <a:r>
                        <a:rPr lang="es-CO" sz="1300" u="none" cap="none" strike="noStrike"/>
                        <a:t> de cc.</a:t>
                      </a:r>
                      <a:endParaRPr sz="1300" u="none" cap="none" strike="noStrike"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5765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20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generar por medio de un</a:t>
                      </a:r>
                      <a:r>
                        <a:rPr lang="es-CO" sz="1300"/>
                        <a:t> excel de </a:t>
                      </a:r>
                      <a:r>
                        <a:rPr lang="es-CO" sz="1300" u="none" cap="none" strike="noStrike"/>
                        <a:t>la totalidad de empleados.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Requerimientos Funcionales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456236" y="1917577"/>
            <a:ext cx="11013714" cy="435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10"/>
          <p:cNvGraphicFramePr/>
          <p:nvPr/>
        </p:nvGraphicFramePr>
        <p:xfrm>
          <a:off x="643467" y="1705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{F26A7F63-FAE6-47D7-9823-D2DBF17EC2D1}</a:tableStyleId>
              </a:tblPr>
              <a:tblGrid>
                <a:gridCol w="1416500"/>
                <a:gridCol w="1127675"/>
                <a:gridCol w="8469550"/>
              </a:tblGrid>
              <a:tr h="651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Módulo</a:t>
                      </a:r>
                      <a:endParaRPr/>
                    </a:p>
                  </a:txBody>
                  <a:tcPr marT="80100" marB="80100" marR="20025" marL="160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 No.</a:t>
                      </a:r>
                      <a:endParaRPr/>
                    </a:p>
                  </a:txBody>
                  <a:tcPr marT="80100" marB="80100" marR="20025" marL="160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 requerimiento</a:t>
                      </a:r>
                      <a:endParaRPr/>
                    </a:p>
                  </a:txBody>
                  <a:tcPr marT="80100" marB="80100" marR="20025" marL="160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250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Inventario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21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y al empleado registrar los materiales con sus códigos.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9832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22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y al empleado consultar la disponibilidad de materiales, con el código del material.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0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23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administrador y al empleado modificar el inventario, con los códigos de los materiales.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6510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24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empleado consultar el estado del material con la </a:t>
                      </a:r>
                      <a:r>
                        <a:rPr lang="es-CO" sz="1300"/>
                        <a:t>fecha en</a:t>
                      </a:r>
                      <a:r>
                        <a:rPr lang="es-CO" sz="1300" u="none" cap="none" strike="noStrike"/>
                        <a:t> la que fue adquirido, </a:t>
                      </a:r>
                      <a:r>
                        <a:rPr lang="es-CO" sz="1300"/>
                        <a:t>más</a:t>
                      </a:r>
                      <a:r>
                        <a:rPr lang="es-CO" sz="1300" u="none" cap="none" strike="noStrike"/>
                        <a:t> la fecha de caducidad que tiene el material.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0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300" u="none" cap="none" strike="noStrike"/>
                        <a:t>25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300" u="none" cap="none" strike="noStrike"/>
                        <a:t>El sistema permitirá al empleado verificar el tiempo de duración del material con el código del material.</a:t>
                      </a:r>
                      <a:endParaRPr/>
                    </a:p>
                  </a:txBody>
                  <a:tcPr marT="15250" marB="15250" marR="22850" marL="2285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a7dd27968_0_10"/>
          <p:cNvSpPr txBox="1"/>
          <p:nvPr>
            <p:ph type="title"/>
          </p:nvPr>
        </p:nvSpPr>
        <p:spPr>
          <a:xfrm>
            <a:off x="673125" y="2450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lt1"/>
                </a:solidFill>
              </a:rPr>
              <a:t>Repositorio GitHub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6" name="Google Shape;186;g20a7dd27968_0_10"/>
          <p:cNvSpPr txBox="1"/>
          <p:nvPr/>
        </p:nvSpPr>
        <p:spPr>
          <a:xfrm>
            <a:off x="903400" y="2166950"/>
            <a:ext cx="108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https://github.com/Juanillo22-hue/Dinidise-os.git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20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Gaes N° :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Laura Calderon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Santiago Carreño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Jhonatan Ledesma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Juan Gomez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b="0" i="0" lang="es-CO" sz="4400" u="none" cap="none" strike="noStrike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Agenda</a:t>
            </a:r>
            <a:endParaRPr b="0" i="0" sz="4400" u="none" cap="none" strike="noStrike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79379" y="1887165"/>
            <a:ext cx="807152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 Funcionales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de procesos (Inicial)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de procesos (Actual)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❑"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Casos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754602" y="1899821"/>
            <a:ext cx="10515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DINERA DISEÑOS es una empresa encargada de diseñar y  personalizar todo tipo de artículos como mugs, jarras, señalizaciones y </a:t>
            </a:r>
            <a:r>
              <a:rPr lang="es-CO"/>
              <a:t>demás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elementos relacionados con la publicidad. En la actualidad se presentan algunas  dificultades. Como aprendices nos tomamos el tiempo de analizar algunos de los procesos que tienen y cómo se manejan, en este recorrido pudimos evidenciar algunas áreas afectadas como lo son: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 de ventas. (Registro de las ventas realizadas)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Inventario de materiales y productos. (Administración y seguimiento de los productos y materiales que se poseen.)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Administración de proveedores. (Realizar seguimiento y administrar de los proveedores que se tienen y con los que se puedan asociar.)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Novedad de personal. (Verificar la cantidad de empleados que hay por áreas, y tener una actualización diaria de ellos para así tener un orden).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anteriormente mencionado está generando problemas financieros, pérdida de clientes y por consecuencia también se comienzan a ver afectadas otras áreas en la empresa, estos procesos se realizan de manera manual, es tardío y permite mucha margen de error, se busca solucionar esto de tal manera que todo sea automatizado para brindar una mayor agilidad y precisión al momento de ejecutar dichas tareas.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65825" y="2077375"/>
            <a:ext cx="110438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sistema de información que le permita gestionar las ventas, inventario, novedades de personal y proveedores de la empresa Dinera Diseños  a través de la implementación de una plataforma tecnológica eficiente y segura que garantice la disponibilidad y confidencialidad de la información, con el fin de optimizar la toma de decisiones, aumentar la eficiencia operativa y mejorar la competitividad de la empresa en el mercado.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710214" y="2139518"/>
            <a:ext cx="107331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Administrar el inventario para facilitar la disponibilidad del producto y/o material al momento de su uso o venta.</a:t>
            </a:r>
            <a:endParaRPr/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Administrar proveedores con el fin de obtener información organizada de las materias primas necesarias.</a:t>
            </a:r>
            <a:endParaRPr/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Gestionar las ventas para asegurar la productividad de la empresa asociado a los productos y vendedores.</a:t>
            </a:r>
            <a:endParaRPr/>
          </a:p>
          <a:p>
            <a:pPr indent="-196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Controlar las novedades del recurso humano para mantener el equilibrio de la gestión de los procesos.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a7dd27968_0_5"/>
          <p:cNvSpPr txBox="1"/>
          <p:nvPr>
            <p:ph type="title"/>
          </p:nvPr>
        </p:nvSpPr>
        <p:spPr>
          <a:xfrm>
            <a:off x="583075" y="1700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lt1"/>
                </a:solidFill>
              </a:rPr>
              <a:t>Procedimientos almacenados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38" name="Google Shape;138;g20a7dd2796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698375"/>
            <a:ext cx="87820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a7dd27968_1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Procedimientos almacenados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20a7dd27968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2014675"/>
            <a:ext cx="8858250" cy="45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a7dd27968_1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Procedimientos almacenados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20a7dd27968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824175"/>
            <a:ext cx="9452892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diego santana</dc:creator>
</cp:coreProperties>
</file>