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8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665"/>
  </p:normalViewPr>
  <p:slideViewPr>
    <p:cSldViewPr snapToGrid="0" snapToObjects="1">
      <p:cViewPr>
        <p:scale>
          <a:sx n="100" d="100"/>
          <a:sy n="100" d="100"/>
        </p:scale>
        <p:origin x="437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AC9AD-EAD7-C346-9170-E5E2DB6836B4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EB5C-7C07-7646-925E-9C5C7B4A0A1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152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6CC74-DCE2-49DA-83CF-41934AA0A243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67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A6CC74-DCE2-49DA-83CF-41934AA0A243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601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334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6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75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68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93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904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91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08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362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BB48-3F39-7845-A4AE-A0B21DD8A81E}" type="datetimeFigureOut">
              <a:rPr lang="es-ES_tradnl" smtClean="0"/>
              <a:t>12/08/2018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1390-4E53-E84E-AD55-1B7C77486D5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30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Imagen 3" descr="Imagen PPT UAG NEW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0"/>
            <a:ext cx="1142137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24000" y="5059212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Monitoreo y Control del Proyecto de </a:t>
            </a:r>
            <a:r>
              <a:rPr lang="es-ES_tradnl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Sistema de recolección de desechos inteligente</a:t>
            </a:r>
            <a:endParaRPr lang="es-ES_tradnl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329934" y="5231732"/>
            <a:ext cx="2694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 u="sng" dirty="0" smtClean="0">
                <a:solidFill>
                  <a:srgbClr val="C00000"/>
                </a:solidFill>
              </a:rPr>
              <a:t>Alumnos</a:t>
            </a:r>
            <a:r>
              <a:rPr lang="es-ES_tradnl" sz="1200" b="1" u="sng" dirty="0" smtClean="0">
                <a:solidFill>
                  <a:srgbClr val="C00000"/>
                </a:solidFill>
              </a:rPr>
              <a:t>:</a:t>
            </a:r>
            <a:endParaRPr lang="es-ES_tradnl" sz="1200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Juan Adolfo Mejía Ramos	</a:t>
            </a:r>
            <a:r>
              <a:rPr lang="es-MX" sz="1200" b="1" u="sng" dirty="0" smtClean="0">
                <a:solidFill>
                  <a:schemeClr val="accent1"/>
                </a:solidFill>
              </a:rPr>
              <a:t>3108514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 err="1">
                <a:solidFill>
                  <a:schemeClr val="accent1"/>
                </a:solidFill>
              </a:rPr>
              <a:t>Issac</a:t>
            </a:r>
            <a:r>
              <a:rPr lang="es-MX" sz="1200" b="1" u="sng" dirty="0">
                <a:solidFill>
                  <a:schemeClr val="accent1"/>
                </a:solidFill>
              </a:rPr>
              <a:t> Jiménez Escamilla 	3116719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Javier Medina </a:t>
            </a:r>
            <a:r>
              <a:rPr lang="es-MX" sz="1200" b="1" u="sng" dirty="0" smtClean="0">
                <a:solidFill>
                  <a:schemeClr val="accent1"/>
                </a:solidFill>
              </a:rPr>
              <a:t>Cazares</a:t>
            </a:r>
            <a:r>
              <a:rPr lang="es-MX" sz="1200" b="1" u="sng" dirty="0">
                <a:solidFill>
                  <a:schemeClr val="accent1"/>
                </a:solidFill>
              </a:rPr>
              <a:t>	2600752</a:t>
            </a:r>
            <a:endParaRPr lang="en-US" sz="1200" b="1" u="sng" dirty="0">
              <a:solidFill>
                <a:schemeClr val="accent1"/>
              </a:solidFill>
            </a:endParaRPr>
          </a:p>
          <a:p>
            <a:r>
              <a:rPr lang="es-MX" sz="1200" b="1" u="sng" dirty="0">
                <a:solidFill>
                  <a:schemeClr val="accent1"/>
                </a:solidFill>
              </a:rPr>
              <a:t>  Gustavo Luna Guzmán 	</a:t>
            </a:r>
            <a:r>
              <a:rPr lang="es-MX" sz="1200" b="1" u="sng" dirty="0" smtClean="0">
                <a:solidFill>
                  <a:schemeClr val="accent1"/>
                </a:solidFill>
              </a:rPr>
              <a:t> </a:t>
            </a:r>
            <a:r>
              <a:rPr lang="es-MX" sz="1200" b="1" u="sng" dirty="0">
                <a:solidFill>
                  <a:schemeClr val="accent1"/>
                </a:solidFill>
              </a:rPr>
              <a:t>33108514</a:t>
            </a:r>
            <a:endParaRPr lang="en-US" sz="1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PPT UAG NEW-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idx="1"/>
          </p:nvPr>
        </p:nvSpPr>
        <p:spPr>
          <a:xfrm>
            <a:off x="838200" y="508958"/>
            <a:ext cx="10515600" cy="5668005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endParaRPr lang="es-VE" b="1" dirty="0" smtClean="0"/>
          </a:p>
          <a:p>
            <a:pPr marL="0" indent="0" algn="just">
              <a:buNone/>
              <a:defRPr/>
            </a:pPr>
            <a:r>
              <a:rPr lang="es-VE" b="1" dirty="0" smtClean="0"/>
              <a:t>Reporte </a:t>
            </a:r>
            <a:r>
              <a:rPr lang="es-VE" b="1" dirty="0"/>
              <a:t>de Avance de Proyecto</a:t>
            </a:r>
            <a:r>
              <a:rPr lang="es-VE" sz="1400" b="1" dirty="0">
                <a:solidFill>
                  <a:srgbClr val="00B050"/>
                </a:solidFill>
              </a:rPr>
              <a:t>    </a:t>
            </a:r>
            <a:r>
              <a:rPr lang="es-ES_tradnl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Sistema de recolección de desechos </a:t>
            </a:r>
            <a:r>
              <a:rPr lang="es-ES_tradnl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inteligente</a:t>
            </a:r>
            <a:endParaRPr lang="es-VE" sz="1400" b="1" dirty="0"/>
          </a:p>
          <a:p>
            <a:pPr marL="0" indent="0" algn="just">
              <a:buNone/>
              <a:defRPr/>
            </a:pPr>
            <a:endParaRPr lang="es-VE" b="1" dirty="0" smtClean="0"/>
          </a:p>
          <a:p>
            <a:pPr marL="0" indent="0" algn="just">
              <a:buNone/>
              <a:defRPr/>
            </a:pPr>
            <a:endParaRPr lang="es-VE" b="1" dirty="0"/>
          </a:p>
          <a:p>
            <a:pPr marL="0" indent="0" algn="just">
              <a:buNone/>
              <a:defRPr/>
            </a:pPr>
            <a:endParaRPr lang="es-VE" b="1" dirty="0"/>
          </a:p>
          <a:p>
            <a:pPr marL="0" indent="0">
              <a:buNone/>
              <a:defRPr/>
            </a:pPr>
            <a:r>
              <a:rPr lang="es-VE" b="1" dirty="0"/>
              <a:t>Período: </a:t>
            </a:r>
            <a:r>
              <a:rPr lang="es-VE" dirty="0" smtClean="0"/>
              <a:t>2/Jul/2018 </a:t>
            </a:r>
            <a:r>
              <a:rPr lang="es-VE" dirty="0"/>
              <a:t>al </a:t>
            </a:r>
            <a:r>
              <a:rPr lang="es-VE" dirty="0" smtClean="0"/>
              <a:t>14/Nov/2018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Organización: </a:t>
            </a:r>
            <a:r>
              <a:rPr lang="es-VE" dirty="0" err="1" smtClean="0"/>
              <a:t>Aqualimpy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Cliente: </a:t>
            </a:r>
            <a:r>
              <a:rPr lang="es-VE" dirty="0" smtClean="0"/>
              <a:t>Jorge </a:t>
            </a:r>
            <a:r>
              <a:rPr lang="es-VE" dirty="0" err="1" smtClean="0"/>
              <a:t>Bonalez</a:t>
            </a:r>
            <a:endParaRPr lang="es-VE" dirty="0"/>
          </a:p>
          <a:p>
            <a:pPr>
              <a:buNone/>
              <a:defRPr/>
            </a:pPr>
            <a:r>
              <a:rPr lang="es-VE" b="1" dirty="0"/>
              <a:t>Gerente del Proyecto: </a:t>
            </a:r>
            <a:r>
              <a:rPr lang="es-VE" dirty="0" smtClean="0"/>
              <a:t>Gustavo Luna</a:t>
            </a:r>
            <a:endParaRPr lang="es-VE" dirty="0"/>
          </a:p>
          <a:p>
            <a:pPr>
              <a:buNone/>
              <a:defRPr/>
            </a:pPr>
            <a:endParaRPr lang="es-VE" b="1" dirty="0"/>
          </a:p>
          <a:p>
            <a:pPr>
              <a:buNone/>
              <a:defRPr/>
            </a:pPr>
            <a:endParaRPr lang="es-V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0649" y="1367323"/>
            <a:ext cx="3284202" cy="343343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Estados de compromisos </a:t>
            </a: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s-MX" sz="2400" dirty="0" smtClean="0">
                <a:solidFill>
                  <a:schemeClr val="tx2">
                    <a:lumMod val="75000"/>
                  </a:schemeClr>
                </a:solidFill>
              </a:rPr>
              <a:t>del 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periodo Inicial</a:t>
            </a: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MX" dirty="0"/>
          </a:p>
          <a:p>
            <a:pPr lvl="1">
              <a:buNone/>
              <a:defRPr/>
            </a:pPr>
            <a:endParaRPr lang="es-MX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76221"/>
              </p:ext>
            </p:extLst>
          </p:nvPr>
        </p:nvGraphicFramePr>
        <p:xfrm>
          <a:off x="838197" y="426453"/>
          <a:ext cx="8012452" cy="5833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383"/>
                <a:gridCol w="3322932"/>
                <a:gridCol w="2374450"/>
                <a:gridCol w="1211706"/>
                <a:gridCol w="729981"/>
              </a:tblGrid>
              <a:tr h="93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Fase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Actividad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Responsable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Fecha de compromiso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Estado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rowSpan="12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Planeación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Project </a:t>
                      </a:r>
                      <a:r>
                        <a:rPr lang="es-MX" sz="800" dirty="0" err="1">
                          <a:effectLst/>
                        </a:rPr>
                        <a:t>Charter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Luna, </a:t>
                      </a: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Javier Medina,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Carta Inicio de proyecto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Scope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RTM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Schedule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RBS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WBS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7/25/2018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Matriz RACI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Plan de Comunicación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Mejía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Plan de Costos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Plan de Calidad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Plan de Riesgos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rowSpan="9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Conceptualización</a:t>
                      </a:r>
                      <a:r>
                        <a:rPr lang="es-MX" sz="600" dirty="0">
                          <a:effectLst/>
                        </a:rPr>
                        <a:t> </a:t>
                      </a:r>
                      <a:endParaRPr lang="en-US" sz="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y elección de protocolo de red inalámbrico a utilizar.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7/25/2018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2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tecnologías que trabajen con el protocolo elegido.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sensores de medición en el Mercado.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329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Microcontroladores  en el Mercado.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8/9/2018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>
                          <a:effectLst/>
                        </a:rPr>
                        <a:t>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18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Evaluación de gateways en el Mercado de acuerdo con el radio elegido.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Descripción de requisitos funcionales y no funcionales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arquitectura de sistema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Gustavo Luna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7/26/2018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Completado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40650">
                <a:tc rowSpan="13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Elaboración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 smtClean="0">
                          <a:effectLst/>
                        </a:rPr>
                        <a:t>Diseño </a:t>
                      </a:r>
                      <a:r>
                        <a:rPr lang="es-MX" sz="800" dirty="0">
                          <a:effectLst/>
                        </a:rPr>
                        <a:t>y análisis de Hardware del dispositivo a nivel de bloques.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8/14/2018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a bloques de periféricos en el Firmware.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Maquina de estados de Firmware de dispositivos.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esquemático eléctrico de dispositivo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Layout del dispositivo.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9/10/2018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topologia de red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para script de administración de la red.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7/31/2018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35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comunicación entre clientes de server con dispositivos finales.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35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actualización de firmware de dispositivos finales.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8/8/2018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Completado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209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Diagrama de flujo script para la actualización remota de scripts en Gateway.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8/13/2018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BD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Issac Jimenez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925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Diseño de Software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8/20/2018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No Iniciado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560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Diseño de Interfaces de comunicaciones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8/17/2018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164045">
                <a:tc rowSpan="4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Construcción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800" dirty="0"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Dispositivo de </a:t>
                      </a:r>
                      <a:r>
                        <a:rPr lang="es-MX" sz="800" dirty="0" err="1" smtClean="0">
                          <a:effectLst/>
                        </a:rPr>
                        <a:t>sensado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Javier Medina, </a:t>
                      </a:r>
                      <a:r>
                        <a:rPr lang="es-MX" sz="800" dirty="0" err="1">
                          <a:effectLst/>
                        </a:rPr>
                        <a:t>Issac</a:t>
                      </a:r>
                      <a:r>
                        <a:rPr lang="es-MX" sz="800" dirty="0">
                          <a:effectLst/>
                        </a:rPr>
                        <a:t> </a:t>
                      </a:r>
                      <a:r>
                        <a:rPr lang="es-MX" sz="800" dirty="0" err="1">
                          <a:effectLst/>
                        </a:rPr>
                        <a:t>Jimenez</a:t>
                      </a:r>
                      <a:r>
                        <a:rPr lang="es-MX" sz="800" dirty="0">
                          <a:effectLst/>
                        </a:rPr>
                        <a:t>, Juan </a:t>
                      </a:r>
                      <a:r>
                        <a:rPr lang="es-MX" sz="800" dirty="0" err="1">
                          <a:effectLst/>
                        </a:rPr>
                        <a:t>Mejia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10/5/2018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</a:tr>
              <a:tr h="106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Gateway (Administrador de Dispositivos</a:t>
                      </a:r>
                      <a:r>
                        <a:rPr lang="es-MX" sz="800" dirty="0" smtClean="0">
                          <a:effectLst/>
                        </a:rPr>
                        <a:t>)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Medina, Issac Jimenez, 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9/19/2018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</a:tr>
              <a:tr h="508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Software Sistemas de </a:t>
                      </a:r>
                      <a:r>
                        <a:rPr lang="es-MX" sz="800" dirty="0" smtClean="0">
                          <a:effectLst/>
                        </a:rPr>
                        <a:t>Recolección</a:t>
                      </a:r>
                      <a:endParaRPr lang="en-US" sz="800" dirty="0">
                        <a:effectLst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Javier Medina, Issac Jimenez, Juan Mejia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10/1/2018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 anchor="ctr"/>
                </a:tc>
              </a:tr>
              <a:tr h="313573"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Cierre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Gustavo Luna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>
                          <a:effectLst/>
                        </a:rPr>
                        <a:t>11/14/2018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800" dirty="0">
                          <a:effectLst/>
                        </a:rPr>
                        <a:t>No Iniciado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Reporte de Estado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75520" y="1052737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s-MX" dirty="0"/>
              <a:t>   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09750"/>
            <a:ext cx="9321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5453" y="20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rgbClr val="002060"/>
                </a:solidFill>
              </a:rPr>
              <a:t>Indicadores y Proyecciones</a:t>
            </a:r>
            <a:endParaRPr lang="es-MX" dirty="0">
              <a:solidFill>
                <a:srgbClr val="002060"/>
              </a:solidFill>
            </a:endParaRPr>
          </a:p>
        </p:txBody>
      </p:sp>
      <p:sp>
        <p:nvSpPr>
          <p:cNvPr id="8" name="3 CuadroTexto"/>
          <p:cNvSpPr txBox="1">
            <a:spLocks noChangeArrowheads="1"/>
          </p:cNvSpPr>
          <p:nvPr/>
        </p:nvSpPr>
        <p:spPr bwMode="auto">
          <a:xfrm>
            <a:off x="1847850" y="1571638"/>
            <a:ext cx="8286750" cy="2031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Situación actual del proyecto</a:t>
            </a:r>
          </a:p>
          <a:p>
            <a:endParaRPr lang="es-VE" sz="1400" dirty="0"/>
          </a:p>
          <a:p>
            <a:r>
              <a:rPr lang="es-VE" sz="1400" dirty="0"/>
              <a:t>Valor Planificado: </a:t>
            </a:r>
            <a:r>
              <a:rPr lang="es-VE" sz="1400" b="1" dirty="0" smtClean="0"/>
              <a:t>$</a:t>
            </a:r>
            <a:r>
              <a:rPr lang="es-VE" sz="1400" b="1" dirty="0" smtClean="0"/>
              <a:t>450</a:t>
            </a:r>
            <a:r>
              <a:rPr lang="es-VE" sz="1400" b="1" dirty="0" smtClean="0"/>
              <a:t>,000</a:t>
            </a:r>
            <a:endParaRPr lang="es-VE" sz="1400" dirty="0"/>
          </a:p>
          <a:p>
            <a:r>
              <a:rPr lang="es-VE" sz="1400" dirty="0"/>
              <a:t>Variación de cronograma: 0</a:t>
            </a:r>
          </a:p>
          <a:p>
            <a:r>
              <a:rPr lang="es-VE" sz="1400" dirty="0"/>
              <a:t>Estado de Índice del desempeño de cronograma:</a:t>
            </a:r>
          </a:p>
          <a:p>
            <a:endParaRPr lang="es-VE" sz="1400" dirty="0"/>
          </a:p>
          <a:p>
            <a:r>
              <a:rPr lang="es-VE" sz="1400" dirty="0"/>
              <a:t>Variación de costo:  0</a:t>
            </a:r>
          </a:p>
          <a:p>
            <a:r>
              <a:rPr lang="es-VE" sz="1400" dirty="0"/>
              <a:t>Estado de Índice del desempeño de costo:</a:t>
            </a:r>
          </a:p>
          <a:p>
            <a:endParaRPr lang="es-VE" sz="1400" dirty="0"/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1847850" y="4402151"/>
            <a:ext cx="8286750" cy="11695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 </a:t>
            </a:r>
            <a:r>
              <a:rPr lang="es-VE" sz="1400" b="1" dirty="0" smtClean="0"/>
              <a:t>11/14/2018</a:t>
            </a:r>
            <a:endParaRPr lang="es-VE" sz="1400" b="1" dirty="0"/>
          </a:p>
          <a:p>
            <a:r>
              <a:rPr lang="es-VE" sz="1400" dirty="0"/>
              <a:t>Presupuesto hasta la conclusión: </a:t>
            </a:r>
            <a:r>
              <a:rPr lang="es-VE" sz="1400" b="1" dirty="0" smtClean="0"/>
              <a:t>$423,500</a:t>
            </a:r>
            <a:endParaRPr lang="es-VE" sz="1400" b="1" dirty="0"/>
          </a:p>
          <a:p>
            <a:r>
              <a:rPr lang="es-VE" sz="1400" dirty="0"/>
              <a:t>Estado de Índice del desempeño de trabajo por completar:</a:t>
            </a:r>
          </a:p>
        </p:txBody>
      </p:sp>
      <p:sp>
        <p:nvSpPr>
          <p:cNvPr id="12" name="Elipse 11"/>
          <p:cNvSpPr/>
          <p:nvPr/>
        </p:nvSpPr>
        <p:spPr>
          <a:xfrm>
            <a:off x="6290155" y="2977804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Elipse 12"/>
          <p:cNvSpPr/>
          <p:nvPr/>
        </p:nvSpPr>
        <p:spPr>
          <a:xfrm>
            <a:off x="6312024" y="5181600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Elipse 13"/>
          <p:cNvSpPr/>
          <p:nvPr/>
        </p:nvSpPr>
        <p:spPr>
          <a:xfrm>
            <a:off x="6312024" y="2158386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2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2256" y="237990"/>
            <a:ext cx="10515600" cy="1325563"/>
          </a:xfrm>
        </p:spPr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Estado actual de riesgos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88758"/>
              </p:ext>
            </p:extLst>
          </p:nvPr>
        </p:nvGraphicFramePr>
        <p:xfrm>
          <a:off x="477980" y="1259457"/>
          <a:ext cx="11090564" cy="546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74"/>
                <a:gridCol w="1992812"/>
                <a:gridCol w="4152296"/>
                <a:gridCol w="2195716"/>
                <a:gridCol w="563866"/>
              </a:tblGrid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Riesgo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Impacto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Plan de Respuesta al Riesgo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Responsable del Plan de Respuesta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Estado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Asignación y Organización del Equipo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Tiempo, Costo, Alcance, Calidad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Planeación con anticipación, asignación de tareas previo a viajes de trabajo de los miembros del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481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Elevada Carga de trabajo en la empresa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Planear con holgura para prevenir que los días que no se pueda trabajar en el proyecto no afecten el plan de trabajo.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481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Falla del equipo de trabajo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Planear mantenimiento preventivo al equipo de trabajo en días festivos o en días no laborables.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6885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Incapacidades y vacaciones del personal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Tiempo,Alcance, Costo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 momento de diseñar el plan tomar en cuenta las vacaciones e incapacidades de los empleados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4455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Incidentes no controlados en la empresa (fallas eléctricas, de redes de comunicación, desastres naturales)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Proveer a los empleados herramientas para continuar su trabajo remotamente.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6196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Rotación del personal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Tiempo,Costo,Calidad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Tener ubicadas empresas outsourcing capaces de proveer recursos con las habilidades técnicas requeridas para desarrollar el producto.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8196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Modificaciones del Diseño por cambios de requerimientos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Notificarle al cliente que los cambios en requerimientos impactan las fechas de planeación y la cotización existentes y en caso de acordar nuevas fechas y costos actualizar el documento de la cotización y el plan de trabajo.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PM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146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Implementación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Capacitar al usuario del sistema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2211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Verificación y validación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Incluir en el plan el tiempo para ciclos de validación en cada fase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OK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  <a:tr h="5203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Bug fixing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Tiempo,Costo,Alcance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Incluir un periodo para poder arreglar los desperfectos después de cada ciclo de pruebas completas y planear validaciones del mismo.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Todo el equipo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OK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04" marR="1120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s-ES_tradnl" dirty="0" smtClean="0">
                <a:solidFill>
                  <a:schemeClr val="tx2">
                    <a:lumMod val="75000"/>
                  </a:schemeClr>
                </a:solidFill>
              </a:rPr>
              <a:t>Compromisos para el próximo período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dirty="0">
                <a:solidFill>
                  <a:schemeClr val="accent3">
                    <a:lumMod val="50000"/>
                  </a:schemeClr>
                </a:solidFill>
              </a:rPr>
            </a:br>
            <a:endParaRPr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77501"/>
              </p:ext>
            </p:extLst>
          </p:nvPr>
        </p:nvGraphicFramePr>
        <p:xfrm>
          <a:off x="1566802" y="1961003"/>
          <a:ext cx="8643998" cy="12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594"/>
                <a:gridCol w="2053087"/>
                <a:gridCol w="1170301"/>
                <a:gridCol w="2286016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Compromiso / Pendiente</a:t>
                      </a:r>
                      <a:r>
                        <a:rPr lang="es-VE" sz="1400" baseline="0" dirty="0" smtClean="0"/>
                        <a:t> / Actividad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 Compromiso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Transición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E1,E2,E3,E4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11/14/2018</a:t>
                      </a:r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Justificación y Cambios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24980"/>
              </p:ext>
            </p:extLst>
          </p:nvPr>
        </p:nvGraphicFramePr>
        <p:xfrm>
          <a:off x="1676400" y="1892058"/>
          <a:ext cx="8673634" cy="3584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927"/>
                <a:gridCol w="1052946"/>
                <a:gridCol w="2860963"/>
                <a:gridCol w="1094509"/>
                <a:gridCol w="990600"/>
                <a:gridCol w="762689"/>
              </a:tblGrid>
              <a:tr h="607302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Número</a:t>
                      </a:r>
                      <a:r>
                        <a:rPr lang="es-VE" sz="1400" baseline="0" dirty="0" smtClean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Fecha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Descripción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Impacto del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Aprobador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Estado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DCR-FS3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7/13/2018</a:t>
                      </a:r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US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El sistema de recolección debe tener la opción de comunicarse con el servicio de recolección de basura a través de forma manual.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        NI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DCR-NFS1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7/14/2018</a:t>
                      </a:r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 se identifican ataques de seguridad o brecha del sistema, el mismo no continuará operando hasta ser desbloqueado por un administrador de seguridad.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DCR-NFS2</a:t>
                      </a: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400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7/14/2018</a:t>
                      </a:r>
                      <a:endParaRPr lang="es-VE" sz="1400" kern="1200" baseline="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sz="140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permisos de acceso al sistema podrán ser cambiados solamente por el administrador de acceso a datos.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NI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lipse 3"/>
          <p:cNvSpPr/>
          <p:nvPr/>
        </p:nvSpPr>
        <p:spPr>
          <a:xfrm>
            <a:off x="9793675" y="2801022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Elipse 5"/>
          <p:cNvSpPr/>
          <p:nvPr/>
        </p:nvSpPr>
        <p:spPr>
          <a:xfrm>
            <a:off x="9808026" y="3732362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Elipse 6"/>
          <p:cNvSpPr/>
          <p:nvPr/>
        </p:nvSpPr>
        <p:spPr>
          <a:xfrm>
            <a:off x="9808522" y="4624385"/>
            <a:ext cx="304800" cy="30480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51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5CFB34-A80A-4251-97D8-E309BCCB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Estado actual de Incidentes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17885"/>
              </p:ext>
            </p:extLst>
          </p:nvPr>
        </p:nvGraphicFramePr>
        <p:xfrm>
          <a:off x="1759183" y="1866208"/>
          <a:ext cx="8673634" cy="273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928826"/>
                <a:gridCol w="1714512"/>
                <a:gridCol w="1815586"/>
                <a:gridCol w="1285884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Actividad</a:t>
                      </a:r>
                      <a:r>
                        <a:rPr lang="es-VE" sz="1400" baseline="0" dirty="0" smtClean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Causas del Incidente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Acciones Correctivas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Responsable de las Acciones Correctivas</a:t>
                      </a:r>
                      <a:endParaRPr lang="es-VE" sz="140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 smtClean="0">
                          <a:solidFill>
                            <a:srgbClr val="00B050"/>
                          </a:solidFill>
                        </a:rPr>
                        <a:t>-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Microsoft Office PowerPoint</Application>
  <PresentationFormat>Widescreen</PresentationFormat>
  <Paragraphs>294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de Office</vt:lpstr>
      <vt:lpstr>PowerPoint Presentation</vt:lpstr>
      <vt:lpstr>PowerPoint Presentation</vt:lpstr>
      <vt:lpstr>Estados de compromisos  del periodo Inicial</vt:lpstr>
      <vt:lpstr>Reporte de Estado</vt:lpstr>
      <vt:lpstr>Indicadores y Proyecciones</vt:lpstr>
      <vt:lpstr>Estado actual de riesgos</vt:lpstr>
      <vt:lpstr>Compromisos para el próximo período </vt:lpstr>
      <vt:lpstr>Justificación y Cambios</vt:lpstr>
      <vt:lpstr>Estado actual de Incidentes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Cedeno</dc:creator>
  <cp:lastModifiedBy>Jimenez, Issac</cp:lastModifiedBy>
  <cp:revision>28</cp:revision>
  <dcterms:created xsi:type="dcterms:W3CDTF">2017-08-05T22:09:02Z</dcterms:created>
  <dcterms:modified xsi:type="dcterms:W3CDTF">2018-08-13T03:02:33Z</dcterms:modified>
</cp:coreProperties>
</file>