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7" r:id="rId2"/>
    <p:sldId id="258" r:id="rId3"/>
    <p:sldId id="259" r:id="rId4"/>
    <p:sldId id="261" r:id="rId5"/>
    <p:sldId id="262" r:id="rId6"/>
    <p:sldId id="263" r:id="rId7"/>
    <p:sldId id="265" r:id="rId8"/>
    <p:sldId id="268" r:id="rId9"/>
  </p:sldIdLst>
  <p:sldSz cx="12192000" cy="6858000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854"/>
    <p:restoredTop sz="94665"/>
  </p:normalViewPr>
  <p:slideViewPr>
    <p:cSldViewPr snapToGrid="0" snapToObjects="1">
      <p:cViewPr varScale="1">
        <p:scale>
          <a:sx n="89" d="100"/>
          <a:sy n="89" d="100"/>
        </p:scale>
        <p:origin x="883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FAC9AD-EAD7-C346-9170-E5E2DB6836B4}" type="datetimeFigureOut">
              <a:rPr lang="es-ES_tradnl" smtClean="0"/>
              <a:t>12/08/2018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A7EB5C-7C07-7646-925E-9C5C7B4A0A1C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715239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A6CC74-DCE2-49DA-83CF-41934AA0A243}" type="slidenum">
              <a:rPr lang="es-MX" smtClean="0"/>
              <a:pPr>
                <a:defRPr/>
              </a:pPr>
              <a:t>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736742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8BB48-3F39-7845-A4AE-A0B21DD8A81E}" type="datetimeFigureOut">
              <a:rPr lang="es-ES_tradnl" smtClean="0"/>
              <a:t>12/08/2018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61390-4E53-E84E-AD55-1B7C77486D52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33344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8BB48-3F39-7845-A4AE-A0B21DD8A81E}" type="datetimeFigureOut">
              <a:rPr lang="es-ES_tradnl" smtClean="0"/>
              <a:t>12/08/2018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61390-4E53-E84E-AD55-1B7C77486D52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105686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8BB48-3F39-7845-A4AE-A0B21DD8A81E}" type="datetimeFigureOut">
              <a:rPr lang="es-ES_tradnl" smtClean="0"/>
              <a:t>12/08/2018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61390-4E53-E84E-AD55-1B7C77486D52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97516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8BB48-3F39-7845-A4AE-A0B21DD8A81E}" type="datetimeFigureOut">
              <a:rPr lang="es-ES_tradnl" smtClean="0"/>
              <a:t>12/08/2018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61390-4E53-E84E-AD55-1B7C77486D52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44680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8BB48-3F39-7845-A4AE-A0B21DD8A81E}" type="datetimeFigureOut">
              <a:rPr lang="es-ES_tradnl" smtClean="0"/>
              <a:t>12/08/2018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61390-4E53-E84E-AD55-1B7C77486D52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709378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8BB48-3F39-7845-A4AE-A0B21DD8A81E}" type="datetimeFigureOut">
              <a:rPr lang="es-ES_tradnl" smtClean="0"/>
              <a:t>12/08/2018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61390-4E53-E84E-AD55-1B7C77486D52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39044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8BB48-3F39-7845-A4AE-A0B21DD8A81E}" type="datetimeFigureOut">
              <a:rPr lang="es-ES_tradnl" smtClean="0"/>
              <a:t>12/08/2018</a:t>
            </a:fld>
            <a:endParaRPr lang="es-ES_tradnl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61390-4E53-E84E-AD55-1B7C77486D52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84914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8BB48-3F39-7845-A4AE-A0B21DD8A81E}" type="datetimeFigureOut">
              <a:rPr lang="es-ES_tradnl" smtClean="0"/>
              <a:t>12/08/2018</a:t>
            </a:fld>
            <a:endParaRPr lang="es-ES_tradn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61390-4E53-E84E-AD55-1B7C77486D52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30859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8BB48-3F39-7845-A4AE-A0B21DD8A81E}" type="datetimeFigureOut">
              <a:rPr lang="es-ES_tradnl" smtClean="0"/>
              <a:t>12/08/2018</a:t>
            </a:fld>
            <a:endParaRPr lang="es-ES_tradn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61390-4E53-E84E-AD55-1B7C77486D52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52787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8BB48-3F39-7845-A4AE-A0B21DD8A81E}" type="datetimeFigureOut">
              <a:rPr lang="es-ES_tradnl" smtClean="0"/>
              <a:t>12/08/2018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61390-4E53-E84E-AD55-1B7C77486D52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4289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8BB48-3F39-7845-A4AE-A0B21DD8A81E}" type="datetimeFigureOut">
              <a:rPr lang="es-ES_tradnl" smtClean="0"/>
              <a:t>12/08/2018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61390-4E53-E84E-AD55-1B7C77486D52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43625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C8BB48-3F39-7845-A4AE-A0B21DD8A81E}" type="datetimeFigureOut">
              <a:rPr lang="es-ES_tradnl" smtClean="0"/>
              <a:t>12/08/2018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361390-4E53-E84E-AD55-1B7C77486D52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533054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_tradnl"/>
          </a:p>
        </p:txBody>
      </p:sp>
      <p:pic>
        <p:nvPicPr>
          <p:cNvPr id="4" name="Imagen 3" descr="Imagen PPT UAG NEW-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287" y="0"/>
            <a:ext cx="11421373" cy="6858000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1524000" y="5059212"/>
            <a:ext cx="7010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Monitoreo y Control del Proyecto de </a:t>
            </a:r>
            <a:r>
              <a:rPr lang="es-ES_tradnl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Sistema de recolección de desechos inteligente</a:t>
            </a:r>
            <a:endParaRPr lang="es-ES_tradnl" sz="2800" b="1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9329934" y="5231732"/>
            <a:ext cx="269496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200" b="1" u="sng" dirty="0" smtClean="0">
                <a:solidFill>
                  <a:srgbClr val="C00000"/>
                </a:solidFill>
              </a:rPr>
              <a:t>Alumnos:</a:t>
            </a:r>
            <a:endParaRPr lang="es-ES_tradnl" sz="1200" u="sng" dirty="0">
              <a:solidFill>
                <a:schemeClr val="accent1"/>
              </a:solidFill>
            </a:endParaRPr>
          </a:p>
          <a:p>
            <a:r>
              <a:rPr lang="es-MX" sz="1200" b="1" u="sng" dirty="0">
                <a:solidFill>
                  <a:schemeClr val="accent1"/>
                </a:solidFill>
              </a:rPr>
              <a:t>Juan Adolfo Mejía Ramos	</a:t>
            </a:r>
            <a:r>
              <a:rPr lang="es-MX" sz="1200" b="1" u="sng" dirty="0" smtClean="0">
                <a:solidFill>
                  <a:schemeClr val="accent1"/>
                </a:solidFill>
              </a:rPr>
              <a:t>3108514</a:t>
            </a:r>
            <a:endParaRPr lang="en-US" sz="1200" b="1" u="sng" dirty="0">
              <a:solidFill>
                <a:schemeClr val="accent1"/>
              </a:solidFill>
            </a:endParaRPr>
          </a:p>
          <a:p>
            <a:r>
              <a:rPr lang="es-MX" sz="1200" b="1" u="sng" dirty="0" err="1">
                <a:solidFill>
                  <a:schemeClr val="accent1"/>
                </a:solidFill>
              </a:rPr>
              <a:t>Issac</a:t>
            </a:r>
            <a:r>
              <a:rPr lang="es-MX" sz="1200" b="1" u="sng" dirty="0">
                <a:solidFill>
                  <a:schemeClr val="accent1"/>
                </a:solidFill>
              </a:rPr>
              <a:t> Jiménez Escamilla 	3116719</a:t>
            </a:r>
            <a:endParaRPr lang="en-US" sz="1200" b="1" u="sng" dirty="0">
              <a:solidFill>
                <a:schemeClr val="accent1"/>
              </a:solidFill>
            </a:endParaRPr>
          </a:p>
          <a:p>
            <a:r>
              <a:rPr lang="es-MX" sz="1200" b="1" u="sng" dirty="0">
                <a:solidFill>
                  <a:schemeClr val="accent1"/>
                </a:solidFill>
              </a:rPr>
              <a:t>Javier Medina </a:t>
            </a:r>
            <a:r>
              <a:rPr lang="es-MX" sz="1200" b="1" u="sng" dirty="0" smtClean="0">
                <a:solidFill>
                  <a:schemeClr val="accent1"/>
                </a:solidFill>
              </a:rPr>
              <a:t>Cazares</a:t>
            </a:r>
            <a:r>
              <a:rPr lang="es-MX" sz="1200" b="1" u="sng" dirty="0">
                <a:solidFill>
                  <a:schemeClr val="accent1"/>
                </a:solidFill>
              </a:rPr>
              <a:t>	2600752</a:t>
            </a:r>
            <a:endParaRPr lang="en-US" sz="1200" b="1" u="sng" dirty="0">
              <a:solidFill>
                <a:schemeClr val="accent1"/>
              </a:solidFill>
            </a:endParaRPr>
          </a:p>
          <a:p>
            <a:r>
              <a:rPr lang="es-MX" sz="1200" b="1" u="sng" dirty="0">
                <a:solidFill>
                  <a:schemeClr val="accent1"/>
                </a:solidFill>
              </a:rPr>
              <a:t>  Gustavo Luna Guzmán 	</a:t>
            </a:r>
            <a:r>
              <a:rPr lang="es-MX" sz="1200" b="1" u="sng" dirty="0" smtClean="0">
                <a:solidFill>
                  <a:schemeClr val="accent1"/>
                </a:solidFill>
              </a:rPr>
              <a:t> </a:t>
            </a:r>
            <a:r>
              <a:rPr lang="es-MX" sz="1200" b="1" u="sng" dirty="0">
                <a:solidFill>
                  <a:schemeClr val="accent1"/>
                </a:solidFill>
              </a:rPr>
              <a:t>33108514</a:t>
            </a:r>
            <a:endParaRPr lang="en-US" sz="1200" b="1" u="sng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8163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 Subtítulo"/>
          <p:cNvSpPr>
            <a:spLocks noGrp="1"/>
          </p:cNvSpPr>
          <p:nvPr>
            <p:ph idx="1"/>
          </p:nvPr>
        </p:nvSpPr>
        <p:spPr>
          <a:xfrm>
            <a:off x="838200" y="508958"/>
            <a:ext cx="10515600" cy="5668005"/>
          </a:xfrm>
        </p:spPr>
        <p:txBody>
          <a:bodyPr rtlCol="0">
            <a:normAutofit/>
          </a:bodyPr>
          <a:lstStyle/>
          <a:p>
            <a:pPr marL="0" indent="0" algn="just">
              <a:buNone/>
              <a:defRPr/>
            </a:pPr>
            <a:endParaRPr lang="es-VE" b="1" dirty="0" smtClean="0"/>
          </a:p>
          <a:p>
            <a:pPr marL="0" indent="0" algn="just">
              <a:buNone/>
              <a:defRPr/>
            </a:pPr>
            <a:r>
              <a:rPr lang="es-VE" b="1" dirty="0" smtClean="0"/>
              <a:t>Reporte </a:t>
            </a:r>
            <a:r>
              <a:rPr lang="es-VE" b="1" dirty="0"/>
              <a:t>de Avance de Proyecto</a:t>
            </a:r>
            <a:r>
              <a:rPr lang="es-VE" sz="1400" b="1" dirty="0">
                <a:solidFill>
                  <a:srgbClr val="00B050"/>
                </a:solidFill>
              </a:rPr>
              <a:t>    </a:t>
            </a:r>
            <a:r>
              <a:rPr lang="es-ES_tradnl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Sistema de recolección de desechos </a:t>
            </a:r>
            <a:r>
              <a:rPr lang="es-ES_tradnl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inteligente</a:t>
            </a:r>
            <a:endParaRPr lang="es-VE" sz="1400" b="1" dirty="0"/>
          </a:p>
          <a:p>
            <a:pPr marL="0" indent="0" algn="just">
              <a:buNone/>
              <a:defRPr/>
            </a:pPr>
            <a:endParaRPr lang="es-VE" b="1" dirty="0" smtClean="0"/>
          </a:p>
          <a:p>
            <a:pPr marL="0" indent="0" algn="just">
              <a:buNone/>
              <a:defRPr/>
            </a:pPr>
            <a:endParaRPr lang="es-VE" b="1" dirty="0"/>
          </a:p>
          <a:p>
            <a:pPr marL="0" indent="0" algn="just">
              <a:buNone/>
              <a:defRPr/>
            </a:pPr>
            <a:endParaRPr lang="es-VE" b="1" dirty="0"/>
          </a:p>
          <a:p>
            <a:pPr marL="0" indent="0">
              <a:buNone/>
              <a:defRPr/>
            </a:pPr>
            <a:r>
              <a:rPr lang="es-VE" b="1" dirty="0"/>
              <a:t>Período: </a:t>
            </a:r>
            <a:r>
              <a:rPr lang="es-VE" dirty="0" smtClean="0"/>
              <a:t>2/Jul/2018 </a:t>
            </a:r>
            <a:r>
              <a:rPr lang="es-VE" dirty="0"/>
              <a:t>al </a:t>
            </a:r>
            <a:r>
              <a:rPr lang="es-VE" dirty="0" smtClean="0"/>
              <a:t>14/Nov/2018</a:t>
            </a:r>
            <a:endParaRPr lang="es-VE" dirty="0"/>
          </a:p>
          <a:p>
            <a:pPr>
              <a:buNone/>
              <a:defRPr/>
            </a:pPr>
            <a:r>
              <a:rPr lang="es-VE" b="1" dirty="0"/>
              <a:t>Organización: </a:t>
            </a:r>
            <a:r>
              <a:rPr lang="es-VE" dirty="0" err="1" smtClean="0"/>
              <a:t>Aqualimpy</a:t>
            </a:r>
            <a:endParaRPr lang="es-VE" dirty="0"/>
          </a:p>
          <a:p>
            <a:pPr>
              <a:buNone/>
              <a:defRPr/>
            </a:pPr>
            <a:r>
              <a:rPr lang="es-VE" b="1" dirty="0"/>
              <a:t>Cliente: </a:t>
            </a:r>
            <a:r>
              <a:rPr lang="es-VE" dirty="0" smtClean="0"/>
              <a:t>Jorge </a:t>
            </a:r>
            <a:r>
              <a:rPr lang="es-VE" dirty="0" err="1" smtClean="0"/>
              <a:t>Bonalez</a:t>
            </a:r>
            <a:endParaRPr lang="es-VE" dirty="0"/>
          </a:p>
          <a:p>
            <a:pPr>
              <a:buNone/>
              <a:defRPr/>
            </a:pPr>
            <a:r>
              <a:rPr lang="es-VE" b="1" dirty="0"/>
              <a:t>Gerente del Proyecto: </a:t>
            </a:r>
            <a:r>
              <a:rPr lang="es-VE" dirty="0" smtClean="0"/>
              <a:t>Gustavo Luna</a:t>
            </a:r>
            <a:endParaRPr lang="es-VE" dirty="0"/>
          </a:p>
          <a:p>
            <a:pPr>
              <a:buNone/>
              <a:defRPr/>
            </a:pPr>
            <a:endParaRPr lang="es-VE" b="1" dirty="0"/>
          </a:p>
          <a:p>
            <a:pPr>
              <a:buNone/>
              <a:defRPr/>
            </a:pPr>
            <a:endParaRPr lang="es-VE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9613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0649" y="1367323"/>
            <a:ext cx="3284202" cy="3433439"/>
          </a:xfrm>
        </p:spPr>
        <p:txBody>
          <a:bodyPr>
            <a:noAutofit/>
          </a:bodyPr>
          <a:lstStyle/>
          <a:p>
            <a:pPr algn="ctr">
              <a:defRPr/>
            </a:pPr>
            <a:r>
              <a:rPr lang="es-MX" sz="2400" dirty="0">
                <a:solidFill>
                  <a:schemeClr val="tx2">
                    <a:lumMod val="75000"/>
                  </a:schemeClr>
                </a:solidFill>
              </a:rPr>
              <a:t>Estados de compromisos </a:t>
            </a:r>
            <a:r>
              <a:rPr lang="es-MX" sz="2400" dirty="0" smtClean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es-MX" sz="24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s-MX" sz="2400" dirty="0" smtClean="0">
                <a:solidFill>
                  <a:schemeClr val="tx2">
                    <a:lumMod val="75000"/>
                  </a:schemeClr>
                </a:solidFill>
              </a:rPr>
              <a:t>del </a:t>
            </a:r>
            <a:r>
              <a:rPr lang="es-MX" sz="2400" dirty="0">
                <a:solidFill>
                  <a:schemeClr val="tx2">
                    <a:lumMod val="75000"/>
                  </a:schemeClr>
                </a:solidFill>
              </a:rPr>
              <a:t>periodo Inicial</a:t>
            </a:r>
            <a:endParaRPr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endParaRPr lang="es-MX" dirty="0"/>
          </a:p>
          <a:p>
            <a:pPr lvl="1">
              <a:buNone/>
              <a:defRPr/>
            </a:pPr>
            <a:endParaRPr lang="es-MX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6376221"/>
              </p:ext>
            </p:extLst>
          </p:nvPr>
        </p:nvGraphicFramePr>
        <p:xfrm>
          <a:off x="838197" y="426453"/>
          <a:ext cx="8012452" cy="569079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73383"/>
                <a:gridCol w="3322932"/>
                <a:gridCol w="2374450"/>
                <a:gridCol w="1211706"/>
                <a:gridCol w="729981"/>
              </a:tblGrid>
              <a:tr h="9366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800" dirty="0">
                          <a:effectLst/>
                        </a:rPr>
                        <a:t>Fase</a:t>
                      </a:r>
                      <a:endParaRPr lang="en-US" sz="8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800">
                          <a:effectLst/>
                        </a:rPr>
                        <a:t>Actividad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800" dirty="0">
                          <a:effectLst/>
                        </a:rPr>
                        <a:t>Responsable</a:t>
                      </a:r>
                      <a:endParaRPr lang="en-US" sz="8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800" dirty="0">
                          <a:effectLst/>
                        </a:rPr>
                        <a:t>Fecha de compromiso</a:t>
                      </a:r>
                      <a:endParaRPr lang="en-US" sz="8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800" dirty="0">
                          <a:effectLst/>
                        </a:rPr>
                        <a:t>Estado</a:t>
                      </a:r>
                      <a:endParaRPr lang="en-US" sz="8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/>
                </a:tc>
              </a:tr>
              <a:tr h="156084">
                <a:tc rowSpan="12">
                  <a:txBody>
                    <a:bodyPr/>
                    <a:lstStyle/>
                    <a:p>
                      <a:pPr marL="71755" marR="71755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800" dirty="0">
                          <a:effectLst/>
                        </a:rPr>
                        <a:t>Planeación</a:t>
                      </a:r>
                      <a:endParaRPr lang="en-US" sz="8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 vert="vert27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800" dirty="0">
                          <a:effectLst/>
                        </a:rPr>
                        <a:t>Project </a:t>
                      </a:r>
                      <a:r>
                        <a:rPr lang="es-MX" sz="800" dirty="0" err="1">
                          <a:effectLst/>
                        </a:rPr>
                        <a:t>Charter</a:t>
                      </a:r>
                      <a:endParaRPr lang="en-US" sz="8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800" dirty="0">
                          <a:effectLst/>
                        </a:rPr>
                        <a:t>Gustavo Luna, </a:t>
                      </a:r>
                      <a:r>
                        <a:rPr lang="es-MX" sz="800" dirty="0" err="1">
                          <a:effectLst/>
                        </a:rPr>
                        <a:t>Issac</a:t>
                      </a:r>
                      <a:r>
                        <a:rPr lang="es-MX" sz="800" dirty="0">
                          <a:effectLst/>
                        </a:rPr>
                        <a:t> </a:t>
                      </a:r>
                      <a:r>
                        <a:rPr lang="es-MX" sz="800" dirty="0" err="1">
                          <a:effectLst/>
                        </a:rPr>
                        <a:t>Jimenez</a:t>
                      </a:r>
                      <a:r>
                        <a:rPr lang="es-MX" sz="800" dirty="0">
                          <a:effectLst/>
                        </a:rPr>
                        <a:t>, Javier Medina, Juan </a:t>
                      </a:r>
                      <a:r>
                        <a:rPr lang="es-MX" sz="800" dirty="0" err="1">
                          <a:effectLst/>
                        </a:rPr>
                        <a:t>Mejia</a:t>
                      </a:r>
                      <a:endParaRPr lang="en-US" sz="8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800">
                          <a:effectLst/>
                        </a:rPr>
                        <a:t>7/6/2018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800" dirty="0">
                          <a:effectLst/>
                        </a:rPr>
                        <a:t>Completado</a:t>
                      </a:r>
                      <a:endParaRPr lang="en-US" sz="8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/>
                </a:tc>
              </a:tr>
              <a:tr h="9256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800" dirty="0">
                          <a:effectLst/>
                        </a:rPr>
                        <a:t>Carta Inicio de proyecto</a:t>
                      </a:r>
                      <a:endParaRPr lang="en-US" sz="8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800">
                          <a:effectLst/>
                        </a:rPr>
                        <a:t>Gustavo Luna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800">
                          <a:effectLst/>
                        </a:rPr>
                        <a:t>7/10/2018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800">
                          <a:effectLst/>
                        </a:rPr>
                        <a:t>Completado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/>
                </a:tc>
              </a:tr>
              <a:tr h="9256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800">
                          <a:effectLst/>
                        </a:rPr>
                        <a:t>Scope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800" dirty="0">
                          <a:effectLst/>
                        </a:rPr>
                        <a:t>Javier Medina</a:t>
                      </a:r>
                      <a:endParaRPr lang="en-US" sz="8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800">
                          <a:effectLst/>
                        </a:rPr>
                        <a:t>7/11/2018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800">
                          <a:effectLst/>
                        </a:rPr>
                        <a:t>Completado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/>
                </a:tc>
              </a:tr>
              <a:tr h="9256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800">
                          <a:effectLst/>
                        </a:rPr>
                        <a:t>RTM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800" dirty="0" err="1">
                          <a:effectLst/>
                        </a:rPr>
                        <a:t>Issac</a:t>
                      </a:r>
                      <a:r>
                        <a:rPr lang="es-MX" sz="800" dirty="0">
                          <a:effectLst/>
                        </a:rPr>
                        <a:t> </a:t>
                      </a:r>
                      <a:r>
                        <a:rPr lang="es-MX" sz="800" dirty="0" err="1">
                          <a:effectLst/>
                        </a:rPr>
                        <a:t>Jimenez</a:t>
                      </a:r>
                      <a:endParaRPr lang="en-US" sz="8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800">
                          <a:effectLst/>
                        </a:rPr>
                        <a:t>7/17/2018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800">
                          <a:effectLst/>
                        </a:rPr>
                        <a:t>Completado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/>
                </a:tc>
              </a:tr>
              <a:tr h="9256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800">
                          <a:effectLst/>
                        </a:rPr>
                        <a:t>Schedule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800" dirty="0">
                          <a:effectLst/>
                        </a:rPr>
                        <a:t>Gustavo Luna</a:t>
                      </a:r>
                      <a:endParaRPr lang="en-US" sz="8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800">
                          <a:effectLst/>
                        </a:rPr>
                        <a:t>7/23/2018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800">
                          <a:effectLst/>
                        </a:rPr>
                        <a:t>Completado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/>
                </a:tc>
              </a:tr>
              <a:tr h="9256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800">
                          <a:effectLst/>
                        </a:rPr>
                        <a:t>RBS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800">
                          <a:effectLst/>
                        </a:rPr>
                        <a:t>Gustavo Luna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800">
                          <a:effectLst/>
                        </a:rPr>
                        <a:t>7/24/2018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800">
                          <a:effectLst/>
                        </a:rPr>
                        <a:t>Completado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/>
                </a:tc>
              </a:tr>
              <a:tr h="9256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800">
                          <a:effectLst/>
                        </a:rPr>
                        <a:t>WBS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800" dirty="0">
                          <a:effectLst/>
                        </a:rPr>
                        <a:t>Gustavo Luna</a:t>
                      </a:r>
                      <a:endParaRPr lang="en-US" sz="8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800">
                          <a:effectLst/>
                        </a:rPr>
                        <a:t>7/25/2018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800">
                          <a:effectLst/>
                        </a:rPr>
                        <a:t>Completado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/>
                </a:tc>
              </a:tr>
              <a:tr h="9256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800">
                          <a:effectLst/>
                        </a:rPr>
                        <a:t>Matriz RACI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800">
                          <a:effectLst/>
                        </a:rPr>
                        <a:t>Issac Jimenez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800">
                          <a:effectLst/>
                        </a:rPr>
                        <a:t>7/27/2018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800">
                          <a:effectLst/>
                        </a:rPr>
                        <a:t>Completado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/>
                </a:tc>
              </a:tr>
              <a:tr h="9256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800">
                          <a:effectLst/>
                        </a:rPr>
                        <a:t>Plan de Comunicación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800">
                          <a:effectLst/>
                        </a:rPr>
                        <a:t>Juan Mejía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800">
                          <a:effectLst/>
                        </a:rPr>
                        <a:t>8/2/2018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800">
                          <a:effectLst/>
                        </a:rPr>
                        <a:t>Completado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/>
                </a:tc>
              </a:tr>
              <a:tr h="9256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800" dirty="0">
                          <a:effectLst/>
                        </a:rPr>
                        <a:t>Plan de Costos</a:t>
                      </a:r>
                      <a:endParaRPr lang="en-US" sz="8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800">
                          <a:effectLst/>
                        </a:rPr>
                        <a:t>Juan Mejia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800">
                          <a:effectLst/>
                        </a:rPr>
                        <a:t>8/6/2018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800">
                          <a:effectLst/>
                        </a:rPr>
                        <a:t>Completado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/>
                </a:tc>
              </a:tr>
              <a:tr h="9256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800">
                          <a:effectLst/>
                        </a:rPr>
                        <a:t>Plan de Calidad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800">
                          <a:effectLst/>
                        </a:rPr>
                        <a:t>Juan Mejia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800">
                          <a:effectLst/>
                        </a:rPr>
                        <a:t>8/10/2018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800">
                          <a:effectLst/>
                        </a:rPr>
                        <a:t>Completado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/>
                </a:tc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800" dirty="0">
                          <a:effectLst/>
                        </a:rPr>
                        <a:t>Plan de Riesgos</a:t>
                      </a:r>
                      <a:endParaRPr lang="en-US" sz="8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800" dirty="0">
                          <a:effectLst/>
                        </a:rPr>
                        <a:t>Juan </a:t>
                      </a:r>
                      <a:r>
                        <a:rPr lang="es-MX" sz="800" dirty="0" err="1">
                          <a:effectLst/>
                        </a:rPr>
                        <a:t>Mejia</a:t>
                      </a:r>
                      <a:endParaRPr lang="en-US" sz="8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800">
                          <a:effectLst/>
                        </a:rPr>
                        <a:t>8/16/2018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800" dirty="0">
                          <a:effectLst/>
                        </a:rPr>
                        <a:t>Completado</a:t>
                      </a:r>
                      <a:endParaRPr lang="en-US" sz="8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/>
                </a:tc>
              </a:tr>
              <a:tr h="156084">
                <a:tc rowSpan="9">
                  <a:txBody>
                    <a:bodyPr/>
                    <a:lstStyle/>
                    <a:p>
                      <a:pPr marL="71755" marR="71755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800" dirty="0">
                          <a:effectLst/>
                        </a:rPr>
                        <a:t>Conceptualización</a:t>
                      </a:r>
                      <a:r>
                        <a:rPr lang="es-MX" sz="600" dirty="0">
                          <a:effectLst/>
                        </a:rPr>
                        <a:t> </a:t>
                      </a:r>
                      <a:endParaRPr lang="en-US" sz="6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 vert="vert27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800">
                          <a:effectLst/>
                        </a:rPr>
                        <a:t>Descripción de requisitos funcionales y no funcionales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800" dirty="0" err="1">
                          <a:effectLst/>
                        </a:rPr>
                        <a:t>Issac</a:t>
                      </a:r>
                      <a:r>
                        <a:rPr lang="es-MX" sz="800" dirty="0">
                          <a:effectLst/>
                        </a:rPr>
                        <a:t> </a:t>
                      </a:r>
                      <a:r>
                        <a:rPr lang="es-MX" sz="800" dirty="0" err="1">
                          <a:effectLst/>
                        </a:rPr>
                        <a:t>Jimenez</a:t>
                      </a:r>
                      <a:r>
                        <a:rPr lang="es-MX" sz="800" dirty="0">
                          <a:effectLst/>
                        </a:rPr>
                        <a:t>, Juan </a:t>
                      </a:r>
                      <a:r>
                        <a:rPr lang="es-MX" sz="800" dirty="0" err="1">
                          <a:effectLst/>
                        </a:rPr>
                        <a:t>Mejia</a:t>
                      </a:r>
                      <a:endParaRPr lang="en-US" sz="8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800">
                          <a:effectLst/>
                        </a:rPr>
                        <a:t>7/20/2018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800">
                          <a:effectLst/>
                        </a:rPr>
                        <a:t>Completado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/>
                </a:tc>
              </a:tr>
              <a:tr h="10415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800">
                          <a:effectLst/>
                        </a:rPr>
                        <a:t>Evaluación y elección de protocolo de red inalámbrico a utilizar.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800">
                          <a:effectLst/>
                        </a:rPr>
                        <a:t>Javier Medina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800" dirty="0">
                          <a:effectLst/>
                        </a:rPr>
                        <a:t>7/25/2018</a:t>
                      </a:r>
                      <a:endParaRPr lang="en-US" sz="8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800">
                          <a:effectLst/>
                        </a:rPr>
                        <a:t>Completado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/>
                </a:tc>
              </a:tr>
              <a:tr h="12421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800">
                          <a:effectLst/>
                        </a:rPr>
                        <a:t>Evaluación de tecnologías que trabajen con el protocolo elegido.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800">
                          <a:effectLst/>
                        </a:rPr>
                        <a:t>Juan Mejia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800">
                          <a:effectLst/>
                        </a:rPr>
                        <a:t>7/30/2018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800">
                          <a:effectLst/>
                        </a:rPr>
                        <a:t>Completado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/>
                </a:tc>
              </a:tr>
              <a:tr h="15608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800">
                          <a:effectLst/>
                        </a:rPr>
                        <a:t>Evaluación de sensores de medición en el Mercado.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800">
                          <a:effectLst/>
                        </a:rPr>
                        <a:t>Javier Medina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800">
                          <a:effectLst/>
                        </a:rPr>
                        <a:t>8/3/2018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800">
                          <a:effectLst/>
                        </a:rPr>
                        <a:t>Completado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/>
                </a:tc>
              </a:tr>
              <a:tr h="13297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800">
                          <a:effectLst/>
                        </a:rPr>
                        <a:t>Evaluación de Microcontroladores  en el Mercado.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800">
                          <a:effectLst/>
                        </a:rPr>
                        <a:t>Javier Medina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800">
                          <a:effectLst/>
                        </a:rPr>
                        <a:t>8/9/2018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800">
                          <a:effectLst/>
                        </a:rPr>
                        <a:t>Completado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/>
                </a:tc>
              </a:tr>
              <a:tr h="15608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800">
                          <a:effectLst/>
                        </a:rPr>
                        <a:t>Descripción de requisitos funcionales y no funcionales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800" dirty="0" err="1">
                          <a:effectLst/>
                        </a:rPr>
                        <a:t>Issac</a:t>
                      </a:r>
                      <a:r>
                        <a:rPr lang="es-MX" sz="800" dirty="0">
                          <a:effectLst/>
                        </a:rPr>
                        <a:t> </a:t>
                      </a:r>
                      <a:r>
                        <a:rPr lang="es-MX" sz="800">
                          <a:effectLst/>
                        </a:rPr>
                        <a:t>Jimenez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800">
                          <a:effectLst/>
                        </a:rPr>
                        <a:t>7/20/2018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800">
                          <a:effectLst/>
                        </a:rPr>
                        <a:t>Completado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/>
                </a:tc>
              </a:tr>
              <a:tr h="11823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800">
                          <a:effectLst/>
                        </a:rPr>
                        <a:t>Evaluación de gateways en el Mercado de acuerdo con el radio elegido.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800">
                          <a:effectLst/>
                        </a:rPr>
                        <a:t>Javier Medina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800">
                          <a:effectLst/>
                        </a:rPr>
                        <a:t>7/26/2018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800">
                          <a:effectLst/>
                        </a:rPr>
                        <a:t>Completado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/>
                </a:tc>
              </a:tr>
              <a:tr h="15608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800">
                          <a:effectLst/>
                        </a:rPr>
                        <a:t>Descripción de requisitos funcionales y no funcionales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800">
                          <a:effectLst/>
                        </a:rPr>
                        <a:t>Issac Jimenez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800">
                          <a:effectLst/>
                        </a:rPr>
                        <a:t>7/20/2018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800">
                          <a:effectLst/>
                        </a:rPr>
                        <a:t>Completado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/>
                </a:tc>
              </a:tr>
              <a:tr h="9256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800" dirty="0">
                          <a:effectLst/>
                        </a:rPr>
                        <a:t>arquitectura de sistema</a:t>
                      </a:r>
                      <a:endParaRPr lang="en-US" sz="8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800" dirty="0">
                          <a:effectLst/>
                        </a:rPr>
                        <a:t>Gustavo Luna</a:t>
                      </a:r>
                      <a:endParaRPr lang="en-US" sz="8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800">
                          <a:effectLst/>
                        </a:rPr>
                        <a:t>7/26/2018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800" dirty="0">
                          <a:effectLst/>
                        </a:rPr>
                        <a:t>Completado</a:t>
                      </a:r>
                      <a:endParaRPr lang="en-US" sz="8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/>
                </a:tc>
              </a:tr>
              <a:tr h="140650">
                <a:tc rowSpan="13">
                  <a:txBody>
                    <a:bodyPr/>
                    <a:lstStyle/>
                    <a:p>
                      <a:pPr marL="71755" marR="71755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800" dirty="0">
                          <a:effectLst/>
                        </a:rPr>
                        <a:t>Elaboración</a:t>
                      </a:r>
                      <a:endParaRPr lang="en-US" sz="8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 vert="vert27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MX" sz="800" dirty="0" smtClean="0">
                          <a:effectLst/>
                        </a:rPr>
                        <a:t>Diseño </a:t>
                      </a:r>
                      <a:r>
                        <a:rPr lang="es-MX" sz="800" dirty="0">
                          <a:effectLst/>
                        </a:rPr>
                        <a:t>y análisis de Hardware del dispositivo a nivel de bloques.</a:t>
                      </a:r>
                      <a:endParaRPr lang="en-US" sz="8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MX" sz="800" dirty="0">
                          <a:effectLst/>
                        </a:rPr>
                        <a:t>Javier Medina</a:t>
                      </a:r>
                      <a:endParaRPr lang="en-US" sz="8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MX" sz="800" dirty="0">
                          <a:effectLst/>
                        </a:rPr>
                        <a:t>8/14/2018</a:t>
                      </a:r>
                      <a:endParaRPr lang="en-US" sz="8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MX" sz="800" dirty="0">
                          <a:effectLst/>
                        </a:rPr>
                        <a:t>Iniciado</a:t>
                      </a:r>
                      <a:endParaRPr lang="en-US" sz="8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/>
                </a:tc>
              </a:tr>
              <a:tr h="15608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800">
                          <a:effectLst/>
                        </a:rPr>
                        <a:t>Diagrama a bloques de periféricos en el Firmware.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800">
                          <a:effectLst/>
                        </a:rPr>
                        <a:t>Juan Mejia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800">
                          <a:effectLst/>
                        </a:rPr>
                        <a:t>8/14/2018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800" dirty="0">
                          <a:effectLst/>
                        </a:rPr>
                        <a:t>Iniciado</a:t>
                      </a:r>
                      <a:endParaRPr lang="en-US" sz="8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/>
                </a:tc>
              </a:tr>
              <a:tr h="15608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800">
                          <a:effectLst/>
                        </a:rPr>
                        <a:t>Diseño de Maquina de estados de Firmware de dispositivos.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800">
                          <a:effectLst/>
                        </a:rPr>
                        <a:t>Javier Medina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800">
                          <a:effectLst/>
                        </a:rPr>
                        <a:t>8/17/2018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800">
                          <a:effectLst/>
                        </a:rPr>
                        <a:t>Iniciado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/>
                </a:tc>
              </a:tr>
              <a:tr h="15608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800">
                          <a:effectLst/>
                        </a:rPr>
                        <a:t>Diseño de esquemático eléctrico de dispositivo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800">
                          <a:effectLst/>
                        </a:rPr>
                        <a:t>Javier Medina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800">
                          <a:effectLst/>
                        </a:rPr>
                        <a:t>8/27/2018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800" dirty="0">
                          <a:effectLst/>
                        </a:rPr>
                        <a:t>Iniciado</a:t>
                      </a:r>
                      <a:endParaRPr lang="en-US" sz="8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/>
                </a:tc>
              </a:tr>
              <a:tr h="9256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800">
                          <a:effectLst/>
                        </a:rPr>
                        <a:t>Diseño de Layout del dispositivo.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800">
                          <a:effectLst/>
                        </a:rPr>
                        <a:t>Javier Medina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800">
                          <a:effectLst/>
                        </a:rPr>
                        <a:t>9/10/2018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800">
                          <a:effectLst/>
                        </a:rPr>
                        <a:t>No Iniciado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/>
                </a:tc>
              </a:tr>
              <a:tr h="9256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800">
                          <a:effectLst/>
                        </a:rPr>
                        <a:t>Diagrama de topologia de red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800">
                          <a:effectLst/>
                        </a:rPr>
                        <a:t>Juan Mejia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800">
                          <a:effectLst/>
                        </a:rPr>
                        <a:t>7/31/2018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800">
                          <a:effectLst/>
                        </a:rPr>
                        <a:t>Completado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/>
                </a:tc>
              </a:tr>
              <a:tr h="15608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800">
                          <a:effectLst/>
                        </a:rPr>
                        <a:t>Diagrama de flujo para script de administración de la red.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800">
                          <a:effectLst/>
                        </a:rPr>
                        <a:t>Juan Mejia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800">
                          <a:effectLst/>
                        </a:rPr>
                        <a:t>7/31/2018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800">
                          <a:effectLst/>
                        </a:rPr>
                        <a:t>Completado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/>
                </a:tc>
              </a:tr>
              <a:tr h="23587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800">
                          <a:effectLst/>
                        </a:rPr>
                        <a:t>Diagrama de flujo script para la comunicación entre clientes de server con dispositivos finales.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800">
                          <a:effectLst/>
                        </a:rPr>
                        <a:t>Issac Jimenez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800">
                          <a:effectLst/>
                        </a:rPr>
                        <a:t>8/3/2018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800">
                          <a:effectLst/>
                        </a:rPr>
                        <a:t>Completado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/>
                </a:tc>
              </a:tr>
              <a:tr h="23587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800">
                          <a:effectLst/>
                        </a:rPr>
                        <a:t>Diagrama de flujo script para la actualización de firmware de dispositivos finales.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800">
                          <a:effectLst/>
                        </a:rPr>
                        <a:t>Issac Jimenez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800" dirty="0">
                          <a:effectLst/>
                        </a:rPr>
                        <a:t>8/8/2018</a:t>
                      </a:r>
                      <a:endParaRPr lang="en-US" sz="8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800">
                          <a:effectLst/>
                        </a:rPr>
                        <a:t>Completado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/>
                </a:tc>
              </a:tr>
              <a:tr h="12092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800">
                          <a:effectLst/>
                        </a:rPr>
                        <a:t>Diagrama de flujo script para la actualización remota de scripts en Gateway. 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800">
                          <a:effectLst/>
                        </a:rPr>
                        <a:t>Javier Medina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800">
                          <a:effectLst/>
                        </a:rPr>
                        <a:t>8/13/2018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800">
                          <a:effectLst/>
                        </a:rPr>
                        <a:t>Iniciado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/>
                </a:tc>
              </a:tr>
              <a:tr h="9256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800">
                          <a:effectLst/>
                        </a:rPr>
                        <a:t>Diseño de BD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800">
                          <a:effectLst/>
                        </a:rPr>
                        <a:t>Issac Jimenez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800">
                          <a:effectLst/>
                        </a:rPr>
                        <a:t>8/20/2018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800">
                          <a:effectLst/>
                        </a:rPr>
                        <a:t>No Iniciado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/>
                </a:tc>
              </a:tr>
              <a:tr h="9256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800" dirty="0">
                          <a:effectLst/>
                        </a:rPr>
                        <a:t>Diseño de Software</a:t>
                      </a:r>
                      <a:endParaRPr lang="en-US" sz="8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800">
                          <a:effectLst/>
                        </a:rPr>
                        <a:t>Juan Mejia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800">
                          <a:effectLst/>
                        </a:rPr>
                        <a:t>8/20/2018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800">
                          <a:effectLst/>
                        </a:rPr>
                        <a:t>No Iniciado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/>
                </a:tc>
              </a:tr>
              <a:tr h="15608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800">
                          <a:effectLst/>
                        </a:rPr>
                        <a:t>Diseño de Interfaces de comunicaciones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800">
                          <a:effectLst/>
                        </a:rPr>
                        <a:t>Javier Medina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800">
                          <a:effectLst/>
                        </a:rPr>
                        <a:t>8/17/2018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800" dirty="0">
                          <a:effectLst/>
                        </a:rPr>
                        <a:t>No Iniciado</a:t>
                      </a:r>
                      <a:endParaRPr lang="en-US" sz="8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/>
                </a:tc>
              </a:tr>
              <a:tr h="164045">
                <a:tc rowSpan="4">
                  <a:txBody>
                    <a:bodyPr/>
                    <a:lstStyle/>
                    <a:p>
                      <a:pPr marL="71755" marR="71755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800" dirty="0">
                          <a:effectLst/>
                        </a:rPr>
                        <a:t>Construcción</a:t>
                      </a:r>
                      <a:endParaRPr lang="en-US" sz="8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800" dirty="0">
                          <a:effectLst/>
                        </a:rPr>
                        <a:t> </a:t>
                      </a:r>
                      <a:endParaRPr lang="en-US" sz="8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 vert="vert27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800" dirty="0">
                          <a:effectLst/>
                        </a:rPr>
                        <a:t>Dispositivo de </a:t>
                      </a:r>
                      <a:r>
                        <a:rPr lang="es-MX" sz="800" dirty="0" err="1" smtClean="0">
                          <a:effectLst/>
                        </a:rPr>
                        <a:t>sensado</a:t>
                      </a:r>
                      <a:endParaRPr lang="en-US" sz="800" dirty="0">
                        <a:effectLst/>
                      </a:endParaRPr>
                    </a:p>
                  </a:txBody>
                  <a:tcPr marL="23623" marR="2362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800" dirty="0">
                          <a:effectLst/>
                        </a:rPr>
                        <a:t>Javier Medina, </a:t>
                      </a:r>
                      <a:r>
                        <a:rPr lang="es-MX" sz="800" dirty="0" err="1">
                          <a:effectLst/>
                        </a:rPr>
                        <a:t>Issac</a:t>
                      </a:r>
                      <a:r>
                        <a:rPr lang="es-MX" sz="800" dirty="0">
                          <a:effectLst/>
                        </a:rPr>
                        <a:t> </a:t>
                      </a:r>
                      <a:r>
                        <a:rPr lang="es-MX" sz="800" dirty="0" err="1">
                          <a:effectLst/>
                        </a:rPr>
                        <a:t>Jimenez</a:t>
                      </a:r>
                      <a:r>
                        <a:rPr lang="es-MX" sz="800" dirty="0">
                          <a:effectLst/>
                        </a:rPr>
                        <a:t>, Juan </a:t>
                      </a:r>
                      <a:r>
                        <a:rPr lang="es-MX" sz="800" dirty="0" err="1">
                          <a:effectLst/>
                        </a:rPr>
                        <a:t>Mejia</a:t>
                      </a:r>
                      <a:endParaRPr lang="en-US" sz="8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800" dirty="0">
                          <a:effectLst/>
                        </a:rPr>
                        <a:t>10/5/2018</a:t>
                      </a:r>
                      <a:endParaRPr lang="en-US" sz="8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800" dirty="0">
                          <a:effectLst/>
                        </a:rPr>
                        <a:t>No Iniciado</a:t>
                      </a:r>
                      <a:endParaRPr lang="en-US" sz="8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 anchor="ctr"/>
                </a:tc>
              </a:tr>
              <a:tr h="10671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800" dirty="0">
                          <a:effectLst/>
                        </a:rPr>
                        <a:t>Gateway (Administrador de Dispositivos</a:t>
                      </a:r>
                      <a:r>
                        <a:rPr lang="es-MX" sz="800" dirty="0" smtClean="0">
                          <a:effectLst/>
                        </a:rPr>
                        <a:t>)</a:t>
                      </a:r>
                      <a:endParaRPr lang="en-US" sz="800" dirty="0">
                        <a:effectLst/>
                      </a:endParaRPr>
                    </a:p>
                  </a:txBody>
                  <a:tcPr marL="23623" marR="2362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800">
                          <a:effectLst/>
                        </a:rPr>
                        <a:t>Javier Medina, Issac Jimenez, Juan Mejia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800">
                          <a:effectLst/>
                        </a:rPr>
                        <a:t>9/19/2018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800" dirty="0">
                          <a:effectLst/>
                        </a:rPr>
                        <a:t>No Iniciado</a:t>
                      </a:r>
                      <a:endParaRPr lang="en-US" sz="8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 anchor="ctr"/>
                </a:tc>
              </a:tr>
              <a:tr h="5086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800" dirty="0">
                          <a:effectLst/>
                        </a:rPr>
                        <a:t>Software Sistemas de </a:t>
                      </a:r>
                      <a:r>
                        <a:rPr lang="es-MX" sz="800" dirty="0" smtClean="0">
                          <a:effectLst/>
                        </a:rPr>
                        <a:t>Recolección</a:t>
                      </a:r>
                      <a:endParaRPr lang="en-US" sz="800" dirty="0">
                        <a:effectLst/>
                      </a:endParaRPr>
                    </a:p>
                  </a:txBody>
                  <a:tcPr marL="23623" marR="2362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800">
                          <a:effectLst/>
                        </a:rPr>
                        <a:t>Javier Medina, Issac Jimenez, Juan Mejia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800">
                          <a:effectLst/>
                        </a:rPr>
                        <a:t>10/1/2018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800" dirty="0">
                          <a:effectLst/>
                        </a:rPr>
                        <a:t>No Iniciado</a:t>
                      </a:r>
                      <a:endParaRPr lang="en-US" sz="8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 anchor="ctr"/>
                </a:tc>
              </a:tr>
              <a:tr h="313573">
                <a:tc v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8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800" dirty="0">
                          <a:effectLst/>
                        </a:rPr>
                        <a:t>Cierre</a:t>
                      </a:r>
                      <a:endParaRPr lang="en-US" sz="8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800">
                          <a:effectLst/>
                        </a:rPr>
                        <a:t>Gustavo Luna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800">
                          <a:effectLst/>
                        </a:rPr>
                        <a:t>11/14/2018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800" dirty="0">
                          <a:effectLst/>
                        </a:rPr>
                        <a:t>No Iniciado</a:t>
                      </a:r>
                      <a:endParaRPr lang="en-US" sz="8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2145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55453" y="20577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MX" dirty="0" smtClean="0">
                <a:solidFill>
                  <a:srgbClr val="002060"/>
                </a:solidFill>
              </a:rPr>
              <a:t>Indicadores y Proyecciones</a:t>
            </a:r>
            <a:endParaRPr lang="es-MX" dirty="0">
              <a:solidFill>
                <a:srgbClr val="002060"/>
              </a:solidFill>
            </a:endParaRPr>
          </a:p>
        </p:txBody>
      </p:sp>
      <p:sp>
        <p:nvSpPr>
          <p:cNvPr id="8" name="3 CuadroTexto"/>
          <p:cNvSpPr txBox="1">
            <a:spLocks noChangeArrowheads="1"/>
          </p:cNvSpPr>
          <p:nvPr/>
        </p:nvSpPr>
        <p:spPr bwMode="auto">
          <a:xfrm>
            <a:off x="1847850" y="1571638"/>
            <a:ext cx="8286750" cy="203132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VE" sz="1400" b="1" dirty="0"/>
              <a:t>Situación actual del proyecto</a:t>
            </a:r>
          </a:p>
          <a:p>
            <a:endParaRPr lang="es-VE" sz="1400" dirty="0"/>
          </a:p>
          <a:p>
            <a:r>
              <a:rPr lang="es-VE" sz="1400" dirty="0"/>
              <a:t>Valor Planificado: </a:t>
            </a:r>
            <a:r>
              <a:rPr lang="es-VE" sz="1400" b="1" dirty="0" smtClean="0"/>
              <a:t>$450,000</a:t>
            </a:r>
            <a:endParaRPr lang="es-VE" sz="1400" dirty="0"/>
          </a:p>
          <a:p>
            <a:r>
              <a:rPr lang="es-VE" sz="1400" dirty="0"/>
              <a:t>Variación de cronograma: 0</a:t>
            </a:r>
          </a:p>
          <a:p>
            <a:r>
              <a:rPr lang="es-VE" sz="1400" dirty="0"/>
              <a:t>Estado de Índice del desempeño de cronograma:</a:t>
            </a:r>
          </a:p>
          <a:p>
            <a:endParaRPr lang="es-VE" sz="1400" dirty="0"/>
          </a:p>
          <a:p>
            <a:r>
              <a:rPr lang="es-VE" sz="1400" dirty="0"/>
              <a:t>Variación de costo:  0</a:t>
            </a:r>
          </a:p>
          <a:p>
            <a:r>
              <a:rPr lang="es-VE" sz="1400" dirty="0"/>
              <a:t>Estado de Índice del desempeño de costo:</a:t>
            </a:r>
          </a:p>
          <a:p>
            <a:endParaRPr lang="es-VE" sz="1400" dirty="0"/>
          </a:p>
        </p:txBody>
      </p:sp>
      <p:sp>
        <p:nvSpPr>
          <p:cNvPr id="9" name="4 CuadroTexto"/>
          <p:cNvSpPr txBox="1">
            <a:spLocks noChangeArrowheads="1"/>
          </p:cNvSpPr>
          <p:nvPr/>
        </p:nvSpPr>
        <p:spPr bwMode="auto">
          <a:xfrm>
            <a:off x="1847850" y="4402151"/>
            <a:ext cx="8286750" cy="1169551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VE" sz="1400" b="1" dirty="0"/>
              <a:t>Proyecciones</a:t>
            </a:r>
          </a:p>
          <a:p>
            <a:endParaRPr lang="es-VE" sz="1400" dirty="0"/>
          </a:p>
          <a:p>
            <a:r>
              <a:rPr lang="es-VE" sz="1400" dirty="0"/>
              <a:t>Fecha estimada de conclusión: </a:t>
            </a:r>
            <a:r>
              <a:rPr lang="es-VE" sz="1400" b="1" dirty="0" smtClean="0"/>
              <a:t>11/14/2018</a:t>
            </a:r>
            <a:endParaRPr lang="es-VE" sz="1400" b="1" dirty="0"/>
          </a:p>
          <a:p>
            <a:r>
              <a:rPr lang="es-VE" sz="1400" dirty="0"/>
              <a:t>Presupuesto hasta la conclusión: </a:t>
            </a:r>
            <a:r>
              <a:rPr lang="es-VE" sz="1400" b="1" dirty="0" smtClean="0"/>
              <a:t>$423,500</a:t>
            </a:r>
            <a:endParaRPr lang="es-VE" sz="1400" b="1" dirty="0"/>
          </a:p>
          <a:p>
            <a:r>
              <a:rPr lang="es-VE" sz="1400" dirty="0"/>
              <a:t>Estado de Índice del desempeño de trabajo por completar:</a:t>
            </a:r>
          </a:p>
        </p:txBody>
      </p:sp>
      <p:sp>
        <p:nvSpPr>
          <p:cNvPr id="12" name="Elipse 11"/>
          <p:cNvSpPr/>
          <p:nvPr/>
        </p:nvSpPr>
        <p:spPr>
          <a:xfrm>
            <a:off x="6290155" y="2977804"/>
            <a:ext cx="304800" cy="304800"/>
          </a:xfrm>
          <a:prstGeom prst="ellipse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3" name="Elipse 12"/>
          <p:cNvSpPr/>
          <p:nvPr/>
        </p:nvSpPr>
        <p:spPr>
          <a:xfrm>
            <a:off x="6312024" y="5181600"/>
            <a:ext cx="304800" cy="304800"/>
          </a:xfrm>
          <a:prstGeom prst="ellipse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4" name="Elipse 13"/>
          <p:cNvSpPr/>
          <p:nvPr/>
        </p:nvSpPr>
        <p:spPr>
          <a:xfrm>
            <a:off x="6312024" y="2158386"/>
            <a:ext cx="304800" cy="304800"/>
          </a:xfrm>
          <a:prstGeom prst="ellipse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84268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02256" y="237990"/>
            <a:ext cx="10515600" cy="1325563"/>
          </a:xfrm>
        </p:spPr>
        <p:txBody>
          <a:bodyPr/>
          <a:lstStyle/>
          <a:p>
            <a:pPr algn="ctr"/>
            <a:r>
              <a:rPr lang="es-MX" dirty="0" smtClean="0">
                <a:solidFill>
                  <a:schemeClr val="tx2">
                    <a:lumMod val="75000"/>
                  </a:schemeClr>
                </a:solidFill>
              </a:rPr>
              <a:t>Estado actual de riesgos</a:t>
            </a:r>
            <a:endParaRPr lang="es-MX" dirty="0">
              <a:solidFill>
                <a:schemeClr val="tx2">
                  <a:lumMod val="75000"/>
                </a:schemeClr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4988758"/>
              </p:ext>
            </p:extLst>
          </p:nvPr>
        </p:nvGraphicFramePr>
        <p:xfrm>
          <a:off x="477980" y="1259457"/>
          <a:ext cx="11090564" cy="54494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5874"/>
                <a:gridCol w="1992812"/>
                <a:gridCol w="4152296"/>
                <a:gridCol w="2195716"/>
                <a:gridCol w="563866"/>
              </a:tblGrid>
              <a:tr h="2286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 dirty="0">
                          <a:effectLst/>
                        </a:rPr>
                        <a:t>Riesgo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204" marR="1120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 dirty="0">
                          <a:effectLst/>
                        </a:rPr>
                        <a:t>Impacto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204" marR="1120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 dirty="0">
                          <a:effectLst/>
                        </a:rPr>
                        <a:t>Plan de Respuesta al Riesgo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204" marR="1120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 dirty="0">
                          <a:effectLst/>
                        </a:rPr>
                        <a:t>Responsable del Plan de Respuesta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204" marR="1120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 dirty="0">
                          <a:effectLst/>
                        </a:rPr>
                        <a:t>Estado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204" marR="11204" marT="0" marB="0" anchor="ctr"/>
                </a:tc>
              </a:tr>
              <a:tr h="68579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Asignación y Organización del Equipo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204" marR="11204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 dirty="0">
                          <a:effectLst/>
                        </a:rPr>
                        <a:t>Tiempo, Costo, Alcance, Calidad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204" marR="11204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Planeación con anticipación, asignación de tareas previo a viajes de trabajo de los miembros del equipo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204" marR="11204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 dirty="0">
                          <a:effectLst/>
                        </a:rPr>
                        <a:t>PM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204" marR="11204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 dirty="0">
                          <a:effectLst/>
                        </a:rPr>
                        <a:t>OK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204" marR="11204" marT="0" marB="0" anchor="ctr"/>
                </a:tc>
              </a:tr>
              <a:tr h="48198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Elevada Carga de trabajo en la empresa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204" marR="11204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>
                          <a:effectLst/>
                        </a:rPr>
                        <a:t>Tiempo, Costo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204" marR="11204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Planear con holgura para prevenir que los días que no se pueda trabajar en el proyecto no afecten el plan de trabajo.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204" marR="11204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>
                          <a:effectLst/>
                        </a:rPr>
                        <a:t>PM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204" marR="11204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>
                          <a:effectLst/>
                        </a:rPr>
                        <a:t>OK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204" marR="11204" marT="0" marB="0" anchor="ctr"/>
                </a:tc>
              </a:tr>
              <a:tr h="48198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>
                          <a:effectLst/>
                        </a:rPr>
                        <a:t>Falla del equipo de trabajo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204" marR="11204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>
                          <a:effectLst/>
                        </a:rPr>
                        <a:t>Tiempo, Costo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204" marR="11204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Planear mantenimiento preventivo al equipo de trabajo en días festivos o en días no laborables.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204" marR="11204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>
                          <a:effectLst/>
                        </a:rPr>
                        <a:t>PM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204" marR="11204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>
                          <a:effectLst/>
                        </a:rPr>
                        <a:t>OK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204" marR="11204" marT="0" marB="0" anchor="ctr"/>
                </a:tc>
              </a:tr>
              <a:tr h="68855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Incapacidades y vacaciones del personal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204" marR="11204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>
                          <a:effectLst/>
                        </a:rPr>
                        <a:t>Tiempo,Alcance, Costo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204" marR="11204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Al momento de diseñar el plan tomar en cuenta las vacaciones e incapacidades de los empleados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204" marR="11204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>
                          <a:effectLst/>
                        </a:rPr>
                        <a:t>Todo el equipo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204" marR="11204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>
                          <a:effectLst/>
                        </a:rPr>
                        <a:t>OK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204" marR="11204" marT="0" marB="0" anchor="ctr"/>
                </a:tc>
              </a:tr>
              <a:tr h="44558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Incidentes no controlados en la empresa (fallas eléctricas, de redes de comunicación, desastres naturales)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204" marR="11204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>
                          <a:effectLst/>
                        </a:rPr>
                        <a:t>Tiempo,Costo,Alcance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204" marR="11204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Proveer a los empleados herramientas para continuar su trabajo remotamente.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204" marR="11204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>
                          <a:effectLst/>
                        </a:rPr>
                        <a:t>PM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204" marR="11204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 dirty="0">
                          <a:effectLst/>
                        </a:rPr>
                        <a:t>OK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204" marR="11204" marT="0" marB="0" anchor="ctr"/>
                </a:tc>
              </a:tr>
              <a:tr h="61969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Rotación del personal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204" marR="11204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>
                          <a:effectLst/>
                        </a:rPr>
                        <a:t>Tiempo,Costo,Calidad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204" marR="11204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Tener ubicadas empresas outsourcing capaces de proveer recursos con las habilidades técnicas requeridas para desarrollar el producto.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204" marR="11204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>
                          <a:effectLst/>
                        </a:rPr>
                        <a:t>PM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204" marR="11204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>
                          <a:effectLst/>
                        </a:rPr>
                        <a:t>OK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204" marR="11204" marT="0" marB="0" anchor="ctr"/>
                </a:tc>
              </a:tr>
              <a:tr h="81964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Modificaciones del Diseño por cambios de requerimientos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204" marR="11204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>
                          <a:effectLst/>
                        </a:rPr>
                        <a:t>Tiempo,Costo,Alcance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204" marR="11204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Notificarle al cliente que los cambios en requerimientos impactan las fechas de planeación y la cotización existentes y en caso de acordar nuevas fechas y costos actualizar el documento de la cotización y el plan de trabajo.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204" marR="11204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>
                          <a:effectLst/>
                        </a:rPr>
                        <a:t>PM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204" marR="11204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>
                          <a:effectLst/>
                        </a:rPr>
                        <a:t>OK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204" marR="11204" marT="0" marB="0" anchor="ctr"/>
                </a:tc>
              </a:tr>
              <a:tr h="14634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Implementación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204" marR="11204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>
                          <a:effectLst/>
                        </a:rPr>
                        <a:t>Tiempo,Costo,Alcance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204" marR="11204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Capacitar al usuario del sistema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204" marR="11204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>
                          <a:effectLst/>
                        </a:rPr>
                        <a:t>Todo el equipo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204" marR="11204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>
                          <a:effectLst/>
                        </a:rPr>
                        <a:t>OK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204" marR="11204" marT="0" marB="0" anchor="ctr"/>
                </a:tc>
              </a:tr>
              <a:tr h="22115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Verificación y validación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204" marR="11204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>
                          <a:effectLst/>
                        </a:rPr>
                        <a:t>Tiempo,Costo,Alcance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204" marR="11204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Incluir en el plan el tiempo para ciclos de validación en cada fase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204" marR="11204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>
                          <a:effectLst/>
                        </a:rPr>
                        <a:t>Todo el equipo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204" marR="11204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>
                          <a:effectLst/>
                        </a:rPr>
                        <a:t>OK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204" marR="11204" marT="0" marB="0" anchor="ctr"/>
                </a:tc>
              </a:tr>
              <a:tr h="52039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Bug fixing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204" marR="11204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>
                          <a:effectLst/>
                        </a:rPr>
                        <a:t>Tiempo,Costo,Alcance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204" marR="11204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Incluir un periodo para poder arreglar los desperfectos después de cada ciclo de pruebas completas y planear validaciones del mismo.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204" marR="11204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>
                          <a:effectLst/>
                        </a:rPr>
                        <a:t>Todo el equipo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204" marR="11204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 dirty="0">
                          <a:effectLst/>
                        </a:rPr>
                        <a:t>OK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204" marR="11204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2663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>
              <a:defRPr/>
            </a:pPr>
            <a:r>
              <a:rPr lang="es-ES_tradnl" dirty="0" smtClean="0">
                <a:solidFill>
                  <a:schemeClr val="tx2">
                    <a:lumMod val="75000"/>
                  </a:schemeClr>
                </a:solidFill>
              </a:rPr>
              <a:t>Compromisos para el próximo período</a:t>
            </a:r>
            <a:r>
              <a:rPr dirty="0">
                <a:solidFill>
                  <a:schemeClr val="accent3">
                    <a:lumMod val="50000"/>
                  </a:schemeClr>
                </a:solidFill>
              </a:rPr>
              <a:t/>
            </a:r>
            <a:br>
              <a:rPr dirty="0">
                <a:solidFill>
                  <a:schemeClr val="accent3">
                    <a:lumMod val="50000"/>
                  </a:schemeClr>
                </a:solidFill>
              </a:rPr>
            </a:br>
            <a:endParaRPr sz="2000" dirty="0">
              <a:solidFill>
                <a:schemeClr val="accent3">
                  <a:lumMod val="50000"/>
                </a:schemeClr>
              </a:solidFill>
            </a:endParaRPr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5077501"/>
              </p:ext>
            </p:extLst>
          </p:nvPr>
        </p:nvGraphicFramePr>
        <p:xfrm>
          <a:off x="1566802" y="1961003"/>
          <a:ext cx="8643998" cy="1232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34594"/>
                <a:gridCol w="2053087"/>
                <a:gridCol w="1170301"/>
                <a:gridCol w="2286016"/>
              </a:tblGrid>
              <a:tr h="357190">
                <a:tc>
                  <a:txBody>
                    <a:bodyPr/>
                    <a:lstStyle/>
                    <a:p>
                      <a:pPr algn="ctr"/>
                      <a:r>
                        <a:rPr lang="es-VE" sz="1400" dirty="0" smtClean="0"/>
                        <a:t>Compromiso / Pendiente</a:t>
                      </a:r>
                      <a:r>
                        <a:rPr lang="es-VE" sz="1400" baseline="0" dirty="0" smtClean="0"/>
                        <a:t> / Actividad</a:t>
                      </a:r>
                      <a:endParaRPr lang="es-V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1400" dirty="0" smtClean="0"/>
                        <a:t>Responsable</a:t>
                      </a:r>
                      <a:endParaRPr lang="es-V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1400" dirty="0" smtClean="0"/>
                        <a:t>Fecha Compromiso</a:t>
                      </a:r>
                      <a:endParaRPr lang="es-V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1400" dirty="0" smtClean="0"/>
                        <a:t>Descripción del Estado</a:t>
                      </a:r>
                      <a:endParaRPr lang="es-VE" sz="1400" dirty="0"/>
                    </a:p>
                  </a:txBody>
                  <a:tcPr/>
                </a:tc>
              </a:tr>
              <a:tr h="357190">
                <a:tc>
                  <a:txBody>
                    <a:bodyPr/>
                    <a:lstStyle/>
                    <a:p>
                      <a:pPr algn="l"/>
                      <a:r>
                        <a:rPr lang="es-VE" sz="1400" dirty="0" smtClean="0">
                          <a:solidFill>
                            <a:srgbClr val="00B050"/>
                          </a:solidFill>
                        </a:rPr>
                        <a:t>Transición</a:t>
                      </a:r>
                      <a:endParaRPr lang="es-VE" sz="14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VE" sz="1400" kern="1200" baseline="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E1,E2,E3,E4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1400" b="0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11/14/2018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14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Pendiente</a:t>
                      </a:r>
                    </a:p>
                  </a:txBody>
                  <a:tcPr/>
                </a:tc>
              </a:tr>
              <a:tr h="357190">
                <a:tc>
                  <a:txBody>
                    <a:bodyPr/>
                    <a:lstStyle/>
                    <a:p>
                      <a:pPr algn="l"/>
                      <a:endParaRPr lang="es-VE" sz="14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VE" sz="1400" kern="1200" dirty="0" smtClean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VE" sz="1400" b="0" kern="1200" dirty="0" smtClean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VE" sz="1400" kern="1200" dirty="0" smtClean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3832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MX" dirty="0" smtClean="0">
                <a:solidFill>
                  <a:schemeClr val="tx2">
                    <a:lumMod val="75000"/>
                  </a:schemeClr>
                </a:solidFill>
              </a:rPr>
              <a:t>Justificación y Cambios</a:t>
            </a:r>
            <a:endParaRPr lang="es-MX" dirty="0">
              <a:solidFill>
                <a:schemeClr val="tx2">
                  <a:lumMod val="75000"/>
                </a:schemeClr>
              </a:solidFill>
            </a:endParaRPr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0724980"/>
              </p:ext>
            </p:extLst>
          </p:nvPr>
        </p:nvGraphicFramePr>
        <p:xfrm>
          <a:off x="1676400" y="1892058"/>
          <a:ext cx="8673634" cy="35744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1927"/>
                <a:gridCol w="1052946"/>
                <a:gridCol w="2860963"/>
                <a:gridCol w="1094509"/>
                <a:gridCol w="990600"/>
                <a:gridCol w="762689"/>
              </a:tblGrid>
              <a:tr h="607302">
                <a:tc>
                  <a:txBody>
                    <a:bodyPr/>
                    <a:lstStyle/>
                    <a:p>
                      <a:pPr algn="ctr"/>
                      <a:r>
                        <a:rPr lang="es-VE" sz="1400" dirty="0" smtClean="0"/>
                        <a:t>Número</a:t>
                      </a:r>
                      <a:r>
                        <a:rPr lang="es-VE" sz="1400" baseline="0" dirty="0" smtClean="0"/>
                        <a:t> de Solicitud de Cambio</a:t>
                      </a:r>
                      <a:endParaRPr lang="es-V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1400" dirty="0" smtClean="0"/>
                        <a:t>Fecha</a:t>
                      </a:r>
                      <a:endParaRPr lang="es-V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1400" dirty="0" smtClean="0"/>
                        <a:t>Descripción del Cambio</a:t>
                      </a:r>
                      <a:endParaRPr lang="es-V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1400" dirty="0" smtClean="0"/>
                        <a:t>Impacto del Cambio</a:t>
                      </a:r>
                      <a:endParaRPr lang="es-V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1400" dirty="0" smtClean="0"/>
                        <a:t>Aprobador</a:t>
                      </a:r>
                      <a:endParaRPr lang="es-V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1400" dirty="0" smtClean="0"/>
                        <a:t>Estado</a:t>
                      </a:r>
                      <a:endParaRPr lang="es-VE" sz="1400" dirty="0"/>
                    </a:p>
                  </a:txBody>
                  <a:tcPr/>
                </a:tc>
              </a:tr>
              <a:tr h="35719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400" kern="1200" baseline="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DCR-FS3</a:t>
                      </a:r>
                      <a:endParaRPr lang="en-US" sz="1400" kern="1200" baseline="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VE" sz="1400" kern="1200" baseline="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7/13/2018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US" sz="1400" kern="1200" baseline="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El sistema de recolección debe tener la opción de comunicarse con el servicio de recolección de basura a través de forma manual.</a:t>
                      </a:r>
                      <a:endParaRPr lang="en-US" sz="1400" kern="1200" baseline="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400" kern="1200" baseline="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          NI</a:t>
                      </a:r>
                      <a:endParaRPr lang="en-US" sz="1400" kern="1200" baseline="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400" kern="1200" baseline="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PM</a:t>
                      </a:r>
                      <a:endParaRPr lang="en-US" sz="1400" kern="1200" baseline="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400" kern="1200" baseline="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35719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DCR-NFS1</a:t>
                      </a:r>
                      <a:endParaRPr lang="en-US" sz="140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VE" sz="1400" kern="1200" baseline="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7/14/2018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Si se identifican ataques de seguridad o brecha del sistema, el mismo no continuará operando hasta ser desbloqueado por un administrador de seguridad.</a:t>
                      </a:r>
                      <a:endParaRPr lang="en-US" sz="140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1400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NI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1400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PM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35719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DCR-NFS2</a:t>
                      </a:r>
                      <a:endParaRPr lang="en-US" sz="140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VE" sz="1400" kern="1200" baseline="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7/14/2018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US" sz="1400" kern="120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Los permisos de acceso al sistema podrán ser cambiados solamente por el administrador de acceso a datos.</a:t>
                      </a:r>
                      <a:endParaRPr lang="en-US" sz="1400" kern="120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1400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NI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1400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PM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357190">
                <a:tc>
                  <a:txBody>
                    <a:bodyPr/>
                    <a:lstStyle/>
                    <a:p>
                      <a:pPr algn="l"/>
                      <a:endParaRPr lang="es-VE" sz="14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VE" sz="1400" kern="1200" dirty="0" smtClean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VE" sz="1400" kern="1200" dirty="0" smtClean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VE" sz="1400" kern="1200" dirty="0" smtClean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VE" sz="1400" kern="1200" dirty="0" smtClean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VE" sz="1400" kern="1200" dirty="0" smtClean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Elipse 3"/>
          <p:cNvSpPr/>
          <p:nvPr/>
        </p:nvSpPr>
        <p:spPr>
          <a:xfrm>
            <a:off x="9793675" y="2801022"/>
            <a:ext cx="304800" cy="304800"/>
          </a:xfrm>
          <a:prstGeom prst="ellipse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6" name="Elipse 5"/>
          <p:cNvSpPr/>
          <p:nvPr/>
        </p:nvSpPr>
        <p:spPr>
          <a:xfrm>
            <a:off x="9808026" y="3732362"/>
            <a:ext cx="304800" cy="304800"/>
          </a:xfrm>
          <a:prstGeom prst="ellipse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7" name="Elipse 6"/>
          <p:cNvSpPr/>
          <p:nvPr/>
        </p:nvSpPr>
        <p:spPr>
          <a:xfrm>
            <a:off x="9808522" y="4624385"/>
            <a:ext cx="304800" cy="304800"/>
          </a:xfrm>
          <a:prstGeom prst="ellipse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105142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magen PPT UAG NEW-0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192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955</Words>
  <Application>Microsoft Office PowerPoint</Application>
  <PresentationFormat>Widescreen</PresentationFormat>
  <Paragraphs>280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Tema de Office</vt:lpstr>
      <vt:lpstr>PowerPoint Presentation</vt:lpstr>
      <vt:lpstr>PowerPoint Presentation</vt:lpstr>
      <vt:lpstr>Estados de compromisos  del periodo Inicial</vt:lpstr>
      <vt:lpstr>Indicadores y Proyecciones</vt:lpstr>
      <vt:lpstr>Estado actual de riesgos</vt:lpstr>
      <vt:lpstr>Compromisos para el próximo período </vt:lpstr>
      <vt:lpstr>Justificación y Cambios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Pablo Cedeno</dc:creator>
  <cp:lastModifiedBy>Jimenez, Issac</cp:lastModifiedBy>
  <cp:revision>29</cp:revision>
  <dcterms:created xsi:type="dcterms:W3CDTF">2017-08-05T22:09:02Z</dcterms:created>
  <dcterms:modified xsi:type="dcterms:W3CDTF">2018-08-13T05:17:14Z</dcterms:modified>
</cp:coreProperties>
</file>