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91" r:id="rId4"/>
    <p:sldId id="293" r:id="rId5"/>
    <p:sldId id="264" r:id="rId6"/>
    <p:sldId id="287" r:id="rId7"/>
    <p:sldId id="261" r:id="rId8"/>
    <p:sldId id="260" r:id="rId9"/>
    <p:sldId id="277" r:id="rId10"/>
    <p:sldId id="286" r:id="rId11"/>
    <p:sldId id="290" r:id="rId12"/>
    <p:sldId id="283" r:id="rId13"/>
    <p:sldId id="279" r:id="rId14"/>
    <p:sldId id="280" r:id="rId15"/>
    <p:sldId id="274" r:id="rId16"/>
    <p:sldId id="275" r:id="rId17"/>
    <p:sldId id="284" r:id="rId18"/>
    <p:sldId id="265" r:id="rId19"/>
    <p:sldId id="266" r:id="rId20"/>
    <p:sldId id="267" r:id="rId21"/>
    <p:sldId id="268" r:id="rId22"/>
    <p:sldId id="269" r:id="rId23"/>
    <p:sldId id="272" r:id="rId24"/>
    <p:sldId id="282"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3" autoAdjust="0"/>
    <p:restoredTop sz="94660"/>
  </p:normalViewPr>
  <p:slideViewPr>
    <p:cSldViewPr snapToGrid="0">
      <p:cViewPr varScale="1">
        <p:scale>
          <a:sx n="78" d="100"/>
          <a:sy n="78" d="100"/>
        </p:scale>
        <p:origin x="11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4B513-5228-454C-B9C1-E59B70DED0C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EFE85-E242-4A67-8056-BB572A9E9AE7}" type="slidenum">
              <a:rPr lang="en-IN" smtClean="0"/>
              <a:t>‹#›</a:t>
            </a:fld>
            <a:endParaRPr lang="en-IN"/>
          </a:p>
        </p:txBody>
      </p:sp>
    </p:spTree>
    <p:extLst>
      <p:ext uri="{BB962C8B-B14F-4D97-AF65-F5344CB8AC3E}">
        <p14:creationId xmlns:p14="http://schemas.microsoft.com/office/powerpoint/2010/main" val="94928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FEFE85-E242-4A67-8056-BB572A9E9AE7}" type="slidenum">
              <a:rPr lang="en-IN" smtClean="0"/>
              <a:t>8</a:t>
            </a:fld>
            <a:endParaRPr lang="en-IN"/>
          </a:p>
        </p:txBody>
      </p:sp>
    </p:spTree>
    <p:extLst>
      <p:ext uri="{BB962C8B-B14F-4D97-AF65-F5344CB8AC3E}">
        <p14:creationId xmlns:p14="http://schemas.microsoft.com/office/powerpoint/2010/main" val="29489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12054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90B4B-E511-409C-B02F-E2ACF32E6C9D}"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1064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82680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6654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283943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147835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13248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312714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44191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193840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81434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C90B4B-E511-409C-B02F-E2ACF32E6C9D}"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250877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C90B4B-E511-409C-B02F-E2ACF32E6C9D}"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52925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51634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73130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C90B4B-E511-409C-B02F-E2ACF32E6C9D}" type="datetimeFigureOut">
              <a:rPr lang="en-IN" smtClean="0"/>
              <a:t>28-04-2024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90324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90B4B-E511-409C-B02F-E2ACF32E6C9D}"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F5F96A-205A-4090-9EE7-44753C82C301}" type="slidenum">
              <a:rPr lang="en-IN" smtClean="0"/>
              <a:t>‹#›</a:t>
            </a:fld>
            <a:endParaRPr lang="en-IN"/>
          </a:p>
        </p:txBody>
      </p:sp>
    </p:spTree>
    <p:extLst>
      <p:ext uri="{BB962C8B-B14F-4D97-AF65-F5344CB8AC3E}">
        <p14:creationId xmlns:p14="http://schemas.microsoft.com/office/powerpoint/2010/main" val="387444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C90B4B-E511-409C-B02F-E2ACF32E6C9D}" type="datetimeFigureOut">
              <a:rPr lang="en-IN" smtClean="0"/>
              <a:t>28-04-2024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F5F96A-205A-4090-9EE7-44753C82C301}" type="slidenum">
              <a:rPr lang="en-IN" smtClean="0"/>
              <a:t>‹#›</a:t>
            </a:fld>
            <a:endParaRPr lang="en-IN"/>
          </a:p>
        </p:txBody>
      </p:sp>
    </p:spTree>
    <p:extLst>
      <p:ext uri="{BB962C8B-B14F-4D97-AF65-F5344CB8AC3E}">
        <p14:creationId xmlns:p14="http://schemas.microsoft.com/office/powerpoint/2010/main" val="39987819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kaggle.com/datasets/atulyakumar98/pothole-detectio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20D60-835B-3707-968E-5448A58A94C4}"/>
              </a:ext>
            </a:extLst>
          </p:cNvPr>
          <p:cNvSpPr>
            <a:spLocks noGrp="1"/>
          </p:cNvSpPr>
          <p:nvPr>
            <p:ph type="ctrTitle"/>
          </p:nvPr>
        </p:nvSpPr>
        <p:spPr>
          <a:xfrm>
            <a:off x="4872012" y="1447800"/>
            <a:ext cx="6936530" cy="3329581"/>
          </a:xfrm>
        </p:spPr>
        <p:txBody>
          <a:bodyPr vert="horz" lIns="91440" tIns="45720" rIns="91440" bIns="45720" rtlCol="0">
            <a:normAutofit/>
          </a:bodyPr>
          <a:lstStyle/>
          <a:p>
            <a:pPr>
              <a:lnSpc>
                <a:spcPct val="90000"/>
              </a:lnSpc>
            </a:pPr>
            <a:r>
              <a:rPr lang="en-US" sz="6100" dirty="0">
                <a:solidFill>
                  <a:srgbClr val="EBEBEB"/>
                </a:solidFill>
                <a:latin typeface="Avenir Next LT Pro Light" panose="020F0502020204030204" pitchFamily="34" charset="0"/>
                <a:ea typeface="Arial Unicode MS" panose="020B0604020202020204" pitchFamily="34" charset="-128"/>
                <a:cs typeface="Arial Unicode MS" panose="020B0604020202020204" pitchFamily="34" charset="-128"/>
              </a:rPr>
              <a:t>Pothole Detection System Analysis</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4AFD84F3-4997-78A3-385A-4295775D60CF}"/>
              </a:ext>
            </a:extLst>
          </p:cNvPr>
          <p:cNvPicPr>
            <a:picLocks noChangeAspect="1"/>
          </p:cNvPicPr>
          <p:nvPr/>
        </p:nvPicPr>
        <p:blipFill rotWithShape="1">
          <a:blip r:embed="rId3"/>
          <a:srcRect l="29713" r="24540"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38838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9" name="Picture 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3">
            <a:extLst>
              <a:ext uri="{FF2B5EF4-FFF2-40B4-BE49-F238E27FC236}">
                <a16:creationId xmlns:a16="http://schemas.microsoft.com/office/drawing/2014/main" id="{892DAC88-02B1-8ED3-7B9E-59D84FF771F7}"/>
              </a:ext>
            </a:extLst>
          </p:cNvPr>
          <p:cNvPicPr>
            <a:picLocks noGrp="1" noChangeAspect="1"/>
          </p:cNvPicPr>
          <p:nvPr>
            <p:ph idx="1"/>
          </p:nvPr>
        </p:nvPicPr>
        <p:blipFill>
          <a:blip r:embed="rId7"/>
          <a:stretch>
            <a:fillRect/>
          </a:stretch>
        </p:blipFill>
        <p:spPr>
          <a:xfrm>
            <a:off x="4201521" y="643467"/>
            <a:ext cx="3428311" cy="5571066"/>
          </a:xfrm>
          <a:prstGeom prst="rect">
            <a:avLst/>
          </a:prstGeom>
        </p:spPr>
      </p:pic>
    </p:spTree>
    <p:extLst>
      <p:ext uri="{BB962C8B-B14F-4D97-AF65-F5344CB8AC3E}">
        <p14:creationId xmlns:p14="http://schemas.microsoft.com/office/powerpoint/2010/main" val="212942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F74E-436C-7259-4645-3CAA313B970A}"/>
              </a:ext>
            </a:extLst>
          </p:cNvPr>
          <p:cNvSpPr>
            <a:spLocks noGrp="1"/>
          </p:cNvSpPr>
          <p:nvPr>
            <p:ph type="title"/>
          </p:nvPr>
        </p:nvSpPr>
        <p:spPr>
          <a:xfrm>
            <a:off x="1804987" y="2081269"/>
            <a:ext cx="8582025" cy="2177328"/>
          </a:xfrm>
        </p:spPr>
        <p:txBody>
          <a:bodyPr vert="horz" lIns="91440" tIns="45720" rIns="91440" bIns="45720" rtlCol="0" anchor="ctr">
            <a:normAutofit/>
          </a:bodyPr>
          <a:lstStyle/>
          <a:p>
            <a:pPr algn="ctr"/>
            <a:r>
              <a:rPr lang="en-IN" sz="6600" b="1" dirty="0">
                <a:latin typeface="Arial Unicode MS" panose="020B0604020202020204" pitchFamily="34" charset="-128"/>
                <a:ea typeface="Arial Unicode MS" panose="020B0604020202020204" pitchFamily="34" charset="-128"/>
                <a:cs typeface="Arial Unicode MS" panose="020B0604020202020204" pitchFamily="34" charset="-128"/>
              </a:rPr>
              <a:t>Working Model of CNN </a:t>
            </a:r>
            <a:endPar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601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complex structure&#10;&#10;Description automatically generated with medium confidence">
            <a:extLst>
              <a:ext uri="{FF2B5EF4-FFF2-40B4-BE49-F238E27FC236}">
                <a16:creationId xmlns:a16="http://schemas.microsoft.com/office/drawing/2014/main" id="{A8EE8885-C1FC-8E85-EBE1-0D0E508103D3}"/>
              </a:ext>
            </a:extLst>
          </p:cNvPr>
          <p:cNvPicPr>
            <a:picLocks noGrp="1" noChangeAspect="1"/>
          </p:cNvPicPr>
          <p:nvPr>
            <p:ph idx="1"/>
          </p:nvPr>
        </p:nvPicPr>
        <p:blipFill rotWithShape="1">
          <a:blip r:embed="rId2">
            <a:alphaModFix amt="59000"/>
            <a:extLst>
              <a:ext uri="{28A0092B-C50C-407E-A947-70E740481C1C}">
                <a14:useLocalDpi xmlns:a14="http://schemas.microsoft.com/office/drawing/2010/main" val="0"/>
              </a:ext>
            </a:extLst>
          </a:blip>
          <a:srcRect r="428" b="2"/>
          <a:stretch/>
        </p:blipFill>
        <p:spPr>
          <a:xfrm>
            <a:off x="0" y="-7624"/>
            <a:ext cx="12192001" cy="6887365"/>
          </a:xfrm>
          <a:prstGeom prst="rect">
            <a:avLst/>
          </a:prstGeom>
        </p:spPr>
      </p:pic>
    </p:spTree>
    <p:extLst>
      <p:ext uri="{BB962C8B-B14F-4D97-AF65-F5344CB8AC3E}">
        <p14:creationId xmlns:p14="http://schemas.microsoft.com/office/powerpoint/2010/main" val="344315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F74E-436C-7259-4645-3CAA313B970A}"/>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Pros &amp; Cons</a:t>
            </a:r>
          </a:p>
        </p:txBody>
      </p:sp>
    </p:spTree>
    <p:extLst>
      <p:ext uri="{BB962C8B-B14F-4D97-AF65-F5344CB8AC3E}">
        <p14:creationId xmlns:p14="http://schemas.microsoft.com/office/powerpoint/2010/main" val="310031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17" descr="Exclamation mark on a yellow background">
            <a:extLst>
              <a:ext uri="{FF2B5EF4-FFF2-40B4-BE49-F238E27FC236}">
                <a16:creationId xmlns:a16="http://schemas.microsoft.com/office/drawing/2014/main" id="{97D4B288-0C38-DF35-5387-C4CFF70F4B5C}"/>
              </a:ext>
            </a:extLst>
          </p:cNvPr>
          <p:cNvPicPr>
            <a:picLocks noChangeAspect="1"/>
          </p:cNvPicPr>
          <p:nvPr/>
        </p:nvPicPr>
        <p:blipFill rotWithShape="1">
          <a:blip r:embed="rId3"/>
          <a:srcRect l="31116" r="18199"/>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FE2DC36E-9160-A9EC-5E11-6E62C6233E78}"/>
              </a:ext>
            </a:extLst>
          </p:cNvPr>
          <p:cNvSpPr>
            <a:spLocks noGrp="1"/>
          </p:cNvSpPr>
          <p:nvPr>
            <p:ph idx="1"/>
          </p:nvPr>
        </p:nvSpPr>
        <p:spPr>
          <a:xfrm>
            <a:off x="4830097" y="1632156"/>
            <a:ext cx="7007942" cy="4626076"/>
          </a:xfrm>
        </p:spPr>
        <p:txBody>
          <a:bodyPr>
            <a:normAutofit/>
          </a:bodyPr>
          <a:lstStyle/>
          <a:p>
            <a:pPr algn="just">
              <a:lnSpc>
                <a:spcPct val="90000"/>
              </a:lnSpc>
              <a:buFont typeface="Wingdings" panose="05000000000000000000" pitchFamily="2" charset="2"/>
              <a:buChar char="§"/>
            </a:pPr>
            <a:r>
              <a:rPr lang="en-US" sz="1800" u="sng"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 : We can automate the identification of potholes and reduce the accidents on the road also car damages can be decreased.</a:t>
            </a:r>
          </a:p>
          <a:p>
            <a:pPr algn="just">
              <a:lnSpc>
                <a:spcPct val="9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
            </a:pPr>
            <a:r>
              <a:rPr lang="en-US" sz="1800" u="sng"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 Accuracy may not be 100 percent.</a:t>
            </a:r>
          </a:p>
          <a:p>
            <a:pPr algn="just">
              <a:lnSpc>
                <a:spcPct val="9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
            </a:pPr>
            <a:r>
              <a:rPr lang="en-US" sz="1800" u="sng" dirty="0">
                <a:latin typeface="Times New Roman" panose="02020603050405020304" pitchFamily="18" charset="0"/>
                <a:cs typeface="Times New Roman" panose="02020603050405020304" pitchFamily="18" charset="0"/>
              </a:rPr>
              <a:t>Future scope</a:t>
            </a:r>
            <a:r>
              <a:rPr lang="en-US" sz="1800" dirty="0">
                <a:latin typeface="Times New Roman" panose="02020603050405020304" pitchFamily="18" charset="0"/>
                <a:cs typeface="Times New Roman" panose="02020603050405020304" pitchFamily="18" charset="0"/>
              </a:rPr>
              <a:t>: This system can be implemented on a real time dashboard camera. . The system can also be activated with a GPS module that will mark the coordinates once the pothole has been detected by the dashboard module. The coordinates can then be used to identify the potholes by maintenance workers who then work on the damaged road</a:t>
            </a:r>
            <a:r>
              <a:rPr lang="en-US" sz="1600" dirty="0">
                <a:latin typeface="Times New Roman" panose="02020603050405020304" pitchFamily="18" charset="0"/>
                <a:cs typeface="Times New Roman" panose="02020603050405020304" pitchFamily="18" charset="0"/>
              </a:rPr>
              <a:t>.</a:t>
            </a:r>
          </a:p>
          <a:p>
            <a:pPr>
              <a:lnSpc>
                <a:spcPct val="90000"/>
              </a:lnSpc>
            </a:pPr>
            <a:endParaRPr lang="en-IN" sz="1600" dirty="0"/>
          </a:p>
        </p:txBody>
      </p:sp>
    </p:spTree>
    <p:extLst>
      <p:ext uri="{BB962C8B-B14F-4D97-AF65-F5344CB8AC3E}">
        <p14:creationId xmlns:p14="http://schemas.microsoft.com/office/powerpoint/2010/main" val="114649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597-A49A-4099-A7DA-AB45F7BC2777}"/>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Research Questions</a:t>
            </a:r>
          </a:p>
        </p:txBody>
      </p:sp>
    </p:spTree>
    <p:extLst>
      <p:ext uri="{BB962C8B-B14F-4D97-AF65-F5344CB8AC3E}">
        <p14:creationId xmlns:p14="http://schemas.microsoft.com/office/powerpoint/2010/main" val="102113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191FB869-BB7C-F2B4-F152-2D784504F8A5}"/>
              </a:ext>
            </a:extLst>
          </p:cNvPr>
          <p:cNvPicPr>
            <a:picLocks noChangeAspect="1"/>
          </p:cNvPicPr>
          <p:nvPr/>
        </p:nvPicPr>
        <p:blipFill rotWithShape="1">
          <a:blip r:embed="rId3"/>
          <a:srcRect l="40057" r="14832"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C82CE98F-D1E1-674C-35DB-73A6F48FF121}"/>
              </a:ext>
            </a:extLst>
          </p:cNvPr>
          <p:cNvSpPr>
            <a:spLocks noGrp="1"/>
          </p:cNvSpPr>
          <p:nvPr>
            <p:ph idx="1"/>
          </p:nvPr>
        </p:nvSpPr>
        <p:spPr>
          <a:xfrm>
            <a:off x="4957917" y="1238864"/>
            <a:ext cx="7116096" cy="5380703"/>
          </a:xfrm>
        </p:spPr>
        <p:txBody>
          <a:bodyPr>
            <a:noAutofit/>
          </a:bodyPr>
          <a:lstStyle/>
          <a:p>
            <a:pPr marL="0" indent="0">
              <a:lnSpc>
                <a:spcPct val="90000"/>
              </a:lnSpc>
              <a:buNone/>
            </a:pPr>
            <a:r>
              <a:rPr lang="en-US" sz="1800" dirty="0">
                <a:latin typeface="Times New Roman" panose="02020603050405020304" pitchFamily="18" charset="0"/>
                <a:cs typeface="Times New Roman" panose="02020603050405020304" pitchFamily="18" charset="0"/>
              </a:rPr>
              <a:t>1. How can machine learning and deep learning models be used to detect potholes in road surfaces?</a:t>
            </a:r>
          </a:p>
          <a:p>
            <a:pPr>
              <a:lnSpc>
                <a:spcPct val="9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and deep learning models can be employed  to detect potholes by analyzing data collected from various devices installed in cars traveling on different routes. By applying statistical feature extraction to the collected data, which is preprocessed using a 2-second non-overlapping moving window, these models can learn to identify patterns that signify the presence of potholes. Supervised learning techniques can then be applied to train these models to recognize and classify pothole-related anomalies accurately.</a:t>
            </a:r>
          </a:p>
          <a:p>
            <a:pPr marL="0" indent="0">
              <a:lnSpc>
                <a:spcPct val="90000"/>
              </a:lnSpc>
              <a:buNone/>
            </a:pPr>
            <a:r>
              <a:rPr lang="en-US" sz="1800" dirty="0">
                <a:latin typeface="Times New Roman" panose="02020603050405020304" pitchFamily="18" charset="0"/>
                <a:cs typeface="Times New Roman" panose="02020603050405020304" pitchFamily="18" charset="0"/>
              </a:rPr>
              <a:t>2 . Can deep learning models like Convolutional Neural Networks (CNNs) outperform traditional machine learning algorithms for pothole detection?</a:t>
            </a:r>
          </a:p>
          <a:p>
            <a:pPr>
              <a:lnSpc>
                <a:spcPct val="9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Convolutional Neural Networks (CNNs) are particularly well-suited for image data analysis and may outperform traditional machine learning models in detecting potholes due to their ability to capture spatial hierarchies in images. CNNs can automatically detect edges, textures, and other relevant features in road surface images without the need for manual feature engineering, potentially leading to more accurate and reliable pothole detection.</a:t>
            </a:r>
          </a:p>
        </p:txBody>
      </p:sp>
    </p:spTree>
    <p:extLst>
      <p:ext uri="{BB962C8B-B14F-4D97-AF65-F5344CB8AC3E}">
        <p14:creationId xmlns:p14="http://schemas.microsoft.com/office/powerpoint/2010/main" val="172928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191FB869-BB7C-F2B4-F152-2D784504F8A5}"/>
              </a:ext>
            </a:extLst>
          </p:cNvPr>
          <p:cNvPicPr>
            <a:picLocks noChangeAspect="1"/>
          </p:cNvPicPr>
          <p:nvPr/>
        </p:nvPicPr>
        <p:blipFill rotWithShape="1">
          <a:blip r:embed="rId3"/>
          <a:srcRect l="40057" r="14832" b="-1"/>
          <a:stretch/>
        </p:blipFill>
        <p:spPr>
          <a:xfrm>
            <a:off x="-1" y="10"/>
            <a:ext cx="4634680" cy="6857990"/>
          </a:xfrm>
          <a:prstGeom prst="rect">
            <a:avLst/>
          </a:prstGeom>
        </p:spPr>
      </p:pic>
      <p:sp>
        <p:nvSpPr>
          <p:cNvPr id="4" name="Content Placeholder 3">
            <a:extLst>
              <a:ext uri="{FF2B5EF4-FFF2-40B4-BE49-F238E27FC236}">
                <a16:creationId xmlns:a16="http://schemas.microsoft.com/office/drawing/2014/main" id="{197FC566-C97A-B739-26F5-1395891E6118}"/>
              </a:ext>
            </a:extLst>
          </p:cNvPr>
          <p:cNvSpPr>
            <a:spLocks noGrp="1"/>
          </p:cNvSpPr>
          <p:nvPr>
            <p:ph idx="1"/>
          </p:nvPr>
        </p:nvSpPr>
        <p:spPr>
          <a:xfrm>
            <a:off x="4798142" y="1170038"/>
            <a:ext cx="7049729" cy="5319251"/>
          </a:xfrm>
        </p:spPr>
        <p:txBody>
          <a:bodyPr>
            <a:normAutofit/>
          </a:bodyPr>
          <a:lstStyle/>
          <a:p>
            <a:pPr marL="0" indent="0" algn="just">
              <a:lnSpc>
                <a:spcPct val="90000"/>
              </a:lnSpc>
              <a:buNone/>
            </a:pPr>
            <a:r>
              <a:rPr lang="en-US" sz="1800" dirty="0">
                <a:latin typeface="Times New Roman" panose="02020603050405020304" pitchFamily="18" charset="0"/>
                <a:cs typeface="Times New Roman" panose="02020603050405020304" pitchFamily="18" charset="0"/>
              </a:rPr>
              <a:t>3. How can supervised learning algorithms be used to detect potholes in images?</a:t>
            </a:r>
          </a:p>
          <a:p>
            <a:pPr algn="just">
              <a:lnSpc>
                <a:spcPct val="9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Supervised learning algorithms require a labeled dataset, where images of road surfaces are tagged as 'pothole' or 'no pothole'. These algorithms learn from this labeled data to develop a model that can predict the labels for new, unseen images. By training models on diverse road conditions and pothole variations, the algorithms can generalize better and detect potholes with higher accuracy.</a:t>
            </a:r>
          </a:p>
          <a:p>
            <a:pPr marL="0" indent="0" algn="just">
              <a:lnSpc>
                <a:spcPct val="9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90000"/>
              </a:lnSpc>
              <a:buNone/>
            </a:pPr>
            <a:r>
              <a:rPr lang="en-US" sz="1800" dirty="0">
                <a:latin typeface="Times New Roman" panose="02020603050405020304" pitchFamily="18" charset="0"/>
                <a:cs typeface="Times New Roman" panose="02020603050405020304" pitchFamily="18" charset="0"/>
              </a:rPr>
              <a:t>4. Can we use unsupervised learning algorithms to detect the presence of potholes in road images?</a:t>
            </a:r>
          </a:p>
          <a:p>
            <a:pPr algn="just">
              <a:lnSpc>
                <a:spcPct val="9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Unsupervised learning algorithms can be used to detect potholes by identifying unusual patterns or outliers in road surface images. These algorithms analyze data without prior labeling, discovering inherent structures and anomalies in the images. Techniques such as clustering can segregate pothole features from normal road features, facilitating the detection of irregularities that might indicate potholes.</a:t>
            </a:r>
          </a:p>
          <a:p>
            <a:pPr>
              <a:lnSpc>
                <a:spcPct val="90000"/>
              </a:lnSpc>
            </a:pPr>
            <a:endParaRPr lang="en-IN" sz="1100" dirty="0"/>
          </a:p>
        </p:txBody>
      </p:sp>
    </p:spTree>
    <p:extLst>
      <p:ext uri="{BB962C8B-B14F-4D97-AF65-F5344CB8AC3E}">
        <p14:creationId xmlns:p14="http://schemas.microsoft.com/office/powerpoint/2010/main" val="283050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4146-C350-55EB-5C61-AEF63C329F46}"/>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Evaluation Metrics</a:t>
            </a:r>
          </a:p>
        </p:txBody>
      </p:sp>
    </p:spTree>
    <p:extLst>
      <p:ext uri="{BB962C8B-B14F-4D97-AF65-F5344CB8AC3E}">
        <p14:creationId xmlns:p14="http://schemas.microsoft.com/office/powerpoint/2010/main" val="21000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 name="Picture 19">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6" name="Rectangle 25">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1422E2-4E59-786C-B162-A32218625D60}"/>
              </a:ext>
            </a:extLst>
          </p:cNvPr>
          <p:cNvSpPr>
            <a:spLocks/>
          </p:cNvSpPr>
          <p:nvPr/>
        </p:nvSpPr>
        <p:spPr>
          <a:xfrm>
            <a:off x="926008" y="643467"/>
            <a:ext cx="10339984" cy="5571066"/>
          </a:xfrm>
          <a:prstGeom prst="rect">
            <a:avLst/>
          </a:prstGeom>
        </p:spPr>
        <p:txBody>
          <a:bodyPr/>
          <a:lstStyle/>
          <a:p>
            <a:pPr algn="ctr" defTabSz="896112">
              <a:spcAft>
                <a:spcPts val="600"/>
              </a:spcAft>
            </a:pPr>
            <a:r>
              <a:rPr lang="en-US" sz="2744" kern="1200" dirty="0">
                <a:solidFill>
                  <a:schemeClr val="tx1"/>
                </a:solidFill>
                <a:latin typeface="Times New Roman" panose="02020603050405020304" pitchFamily="18" charset="0"/>
                <a:ea typeface="SimSun" panose="02010600030101010101" pitchFamily="2" charset="-122"/>
                <a:cs typeface="+mn-cs"/>
              </a:rPr>
              <a:t>Framework: Random Forest</a:t>
            </a:r>
          </a:p>
          <a:p>
            <a:pPr defTabSz="896112">
              <a:spcAft>
                <a:spcPts val="600"/>
              </a:spcAft>
            </a:pPr>
            <a:endParaRPr lang="en-US" sz="2744" kern="1200" dirty="0">
              <a:solidFill>
                <a:schemeClr val="tx1"/>
              </a:solidFill>
              <a:latin typeface="Calibri" panose="020F0502020204030204" pitchFamily="34" charset="0"/>
              <a:ea typeface="SimSun" panose="02010600030101010101" pitchFamily="2" charset="-122"/>
              <a:cs typeface="+mn-cs"/>
            </a:endParaRPr>
          </a:p>
          <a:p>
            <a:pPr>
              <a:spcAft>
                <a:spcPts val="600"/>
              </a:spcAft>
            </a:pPr>
            <a:endParaRPr lang="en-IN" dirty="0"/>
          </a:p>
        </p:txBody>
      </p:sp>
      <p:pic>
        <p:nvPicPr>
          <p:cNvPr id="5" name="Picture 4">
            <a:extLst>
              <a:ext uri="{FF2B5EF4-FFF2-40B4-BE49-F238E27FC236}">
                <a16:creationId xmlns:a16="http://schemas.microsoft.com/office/drawing/2014/main" id="{FB81D729-8CF5-7144-3EBC-929F27E353D2}"/>
              </a:ext>
            </a:extLst>
          </p:cNvPr>
          <p:cNvPicPr>
            <a:picLocks noChangeAspect="1"/>
          </p:cNvPicPr>
          <p:nvPr/>
        </p:nvPicPr>
        <p:blipFill>
          <a:blip r:embed="rId7"/>
          <a:stretch>
            <a:fillRect/>
          </a:stretch>
        </p:blipFill>
        <p:spPr>
          <a:xfrm>
            <a:off x="2046885" y="1242861"/>
            <a:ext cx="7589307" cy="1570614"/>
          </a:xfrm>
          <a:prstGeom prst="rect">
            <a:avLst/>
          </a:prstGeom>
        </p:spPr>
      </p:pic>
      <p:sp>
        <p:nvSpPr>
          <p:cNvPr id="7" name="TextBox 6">
            <a:extLst>
              <a:ext uri="{FF2B5EF4-FFF2-40B4-BE49-F238E27FC236}">
                <a16:creationId xmlns:a16="http://schemas.microsoft.com/office/drawing/2014/main" id="{C76E0DC9-DB08-30A9-EBF8-37BB58AD1F35}"/>
              </a:ext>
            </a:extLst>
          </p:cNvPr>
          <p:cNvSpPr txBox="1"/>
          <p:nvPr/>
        </p:nvSpPr>
        <p:spPr>
          <a:xfrm>
            <a:off x="2844440" y="3036344"/>
            <a:ext cx="5994194" cy="1022459"/>
          </a:xfrm>
          <a:prstGeom prst="rect">
            <a:avLst/>
          </a:prstGeom>
          <a:noFill/>
        </p:spPr>
        <p:txBody>
          <a:bodyPr wrap="square">
            <a:spAutoFit/>
          </a:bodyPr>
          <a:lstStyle/>
          <a:p>
            <a:pPr algn="ctr" defTabSz="896112">
              <a:spcAft>
                <a:spcPts val="600"/>
              </a:spcAft>
            </a:pPr>
            <a:r>
              <a:rPr lang="en-US" sz="2744" kern="1200" dirty="0">
                <a:solidFill>
                  <a:schemeClr val="tx1"/>
                </a:solidFill>
                <a:latin typeface="Times New Roman" panose="02020603050405020304" pitchFamily="18" charset="0"/>
                <a:ea typeface="SimSun" panose="02010600030101010101" pitchFamily="2" charset="-122"/>
                <a:cs typeface="+mn-cs"/>
              </a:rPr>
              <a:t>Framework: CNN</a:t>
            </a:r>
          </a:p>
          <a:p>
            <a:pPr>
              <a:spcAft>
                <a:spcPts val="600"/>
              </a:spcAft>
            </a:pPr>
            <a:endParaRPr lang="en-US" sz="2800" dirty="0">
              <a:effectLst/>
              <a:latin typeface="Calibri" panose="020F0502020204030204" pitchFamily="34" charset="0"/>
              <a:ea typeface="SimSun" panose="02010600030101010101" pitchFamily="2" charset="-122"/>
              <a:cs typeface="SimSun" panose="02010600030101010101" pitchFamily="2" charset="-122"/>
            </a:endParaRPr>
          </a:p>
        </p:txBody>
      </p:sp>
      <p:pic>
        <p:nvPicPr>
          <p:cNvPr id="9" name="Picture 8">
            <a:extLst>
              <a:ext uri="{FF2B5EF4-FFF2-40B4-BE49-F238E27FC236}">
                <a16:creationId xmlns:a16="http://schemas.microsoft.com/office/drawing/2014/main" id="{4A1DD32C-DD16-3239-1FCF-92A134DD100F}"/>
              </a:ext>
            </a:extLst>
          </p:cNvPr>
          <p:cNvPicPr>
            <a:picLocks noChangeAspect="1"/>
          </p:cNvPicPr>
          <p:nvPr/>
        </p:nvPicPr>
        <p:blipFill>
          <a:blip r:embed="rId8"/>
          <a:stretch>
            <a:fillRect/>
          </a:stretch>
        </p:blipFill>
        <p:spPr>
          <a:xfrm>
            <a:off x="2046884" y="3758647"/>
            <a:ext cx="7589307" cy="1570614"/>
          </a:xfrm>
          <a:prstGeom prst="rect">
            <a:avLst/>
          </a:prstGeom>
        </p:spPr>
      </p:pic>
    </p:spTree>
    <p:extLst>
      <p:ext uri="{BB962C8B-B14F-4D97-AF65-F5344CB8AC3E}">
        <p14:creationId xmlns:p14="http://schemas.microsoft.com/office/powerpoint/2010/main" val="236010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FFA6-51A3-67DC-5C2E-398A84962CB4}"/>
              </a:ext>
            </a:extLst>
          </p:cNvPr>
          <p:cNvSpPr>
            <a:spLocks noGrp="1"/>
          </p:cNvSpPr>
          <p:nvPr>
            <p:ph type="title"/>
          </p:nvPr>
        </p:nvSpPr>
        <p:spPr>
          <a:xfrm>
            <a:off x="1549350"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ABSTRACT</a:t>
            </a:r>
          </a:p>
        </p:txBody>
      </p:sp>
    </p:spTree>
    <p:extLst>
      <p:ext uri="{BB962C8B-B14F-4D97-AF65-F5344CB8AC3E}">
        <p14:creationId xmlns:p14="http://schemas.microsoft.com/office/powerpoint/2010/main" val="63436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E67E-08D6-3414-C3E2-6E7F4E89CA53}"/>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Analysis</a:t>
            </a:r>
          </a:p>
        </p:txBody>
      </p:sp>
    </p:spTree>
    <p:extLst>
      <p:ext uri="{BB962C8B-B14F-4D97-AF65-F5344CB8AC3E}">
        <p14:creationId xmlns:p14="http://schemas.microsoft.com/office/powerpoint/2010/main" val="3704861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49000C9E-E0DE-BA75-C01B-E46ECA78E630}"/>
              </a:ext>
            </a:extLst>
          </p:cNvPr>
          <p:cNvPicPr>
            <a:picLocks noChangeAspect="1"/>
          </p:cNvPicPr>
          <p:nvPr/>
        </p:nvPicPr>
        <p:blipFill rotWithShape="1">
          <a:blip r:embed="rId3"/>
          <a:srcRect l="45099" r="248"/>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8DCEF77E-ED33-40CE-6C43-B3C515B9D5EB}"/>
              </a:ext>
            </a:extLst>
          </p:cNvPr>
          <p:cNvSpPr>
            <a:spLocks noGrp="1"/>
          </p:cNvSpPr>
          <p:nvPr>
            <p:ph idx="1"/>
          </p:nvPr>
        </p:nvSpPr>
        <p:spPr>
          <a:xfrm>
            <a:off x="6722443" y="2025446"/>
            <a:ext cx="5066435" cy="3677263"/>
          </a:xfrm>
        </p:spPr>
        <p:txBody>
          <a:bodyPr>
            <a:normAutofit/>
          </a:bodyPr>
          <a:lstStyle/>
          <a:p>
            <a:pPr>
              <a:lnSpc>
                <a:spcPct val="9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Based on the performance analysis of both random forest and CNN models, it is evident that CNN yielded superior results compared to random forest. This indicates that the deep learning model CNN outperformed the machine learning model random forest. However, it's important to note that these observations were made considering the small datasets used. It is possible that if the dataset size is increased, random forest might yield better results. As of now, based on the available information, CNN has been shown to be the better performing model.</a:t>
            </a:r>
          </a:p>
          <a:p>
            <a:pPr>
              <a:lnSpc>
                <a:spcPct val="90000"/>
              </a:lnSpc>
            </a:pPr>
            <a:endParaRPr lang="en-IN" sz="1400" dirty="0"/>
          </a:p>
        </p:txBody>
      </p:sp>
    </p:spTree>
    <p:extLst>
      <p:ext uri="{BB962C8B-B14F-4D97-AF65-F5344CB8AC3E}">
        <p14:creationId xmlns:p14="http://schemas.microsoft.com/office/powerpoint/2010/main" val="3184208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A800-D08D-152F-4A80-80E238FC19E5}"/>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Results</a:t>
            </a:r>
          </a:p>
        </p:txBody>
      </p:sp>
    </p:spTree>
    <p:extLst>
      <p:ext uri="{BB962C8B-B14F-4D97-AF65-F5344CB8AC3E}">
        <p14:creationId xmlns:p14="http://schemas.microsoft.com/office/powerpoint/2010/main" val="26357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B0DA4A30-1D58-64C4-EF8E-269189758B43}"/>
              </a:ext>
            </a:extLst>
          </p:cNvPr>
          <p:cNvPicPr>
            <a:picLocks noGrp="1" noChangeAspect="1"/>
          </p:cNvPicPr>
          <p:nvPr>
            <p:ph idx="1"/>
          </p:nvPr>
        </p:nvPicPr>
        <p:blipFill>
          <a:blip r:embed="rId7"/>
          <a:stretch>
            <a:fillRect/>
          </a:stretch>
        </p:blipFill>
        <p:spPr>
          <a:xfrm>
            <a:off x="643467" y="853451"/>
            <a:ext cx="10905066" cy="5151098"/>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68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A800-D08D-152F-4A80-80E238FC19E5}"/>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dirty="0">
                <a:latin typeface="Arial Unicode MS" panose="020B0604020202020204" pitchFamily="34" charset="-128"/>
                <a:ea typeface="Arial Unicode MS" panose="020B0604020202020204" pitchFamily="34" charset="-128"/>
                <a:cs typeface="Arial Unicode MS" panose="020B0604020202020204" pitchFamily="34" charset="-128"/>
              </a:rPr>
              <a:t>Conclusion</a:t>
            </a:r>
            <a:endPar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210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8" name="Picture 17" descr="Exclamation mark on a yellow background">
            <a:extLst>
              <a:ext uri="{FF2B5EF4-FFF2-40B4-BE49-F238E27FC236}">
                <a16:creationId xmlns:a16="http://schemas.microsoft.com/office/drawing/2014/main" id="{97D4B288-0C38-DF35-5387-C4CFF70F4B5C}"/>
              </a:ext>
            </a:extLst>
          </p:cNvPr>
          <p:cNvPicPr>
            <a:picLocks noChangeAspect="1"/>
          </p:cNvPicPr>
          <p:nvPr/>
        </p:nvPicPr>
        <p:blipFill rotWithShape="1">
          <a:blip r:embed="rId3"/>
          <a:srcRect l="28879" r="1673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7"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E2DC36E-9160-A9EC-5E11-6E62C6233E78}"/>
              </a:ext>
            </a:extLst>
          </p:cNvPr>
          <p:cNvSpPr>
            <a:spLocks noGrp="1"/>
          </p:cNvSpPr>
          <p:nvPr>
            <p:ph idx="1"/>
          </p:nvPr>
        </p:nvSpPr>
        <p:spPr>
          <a:xfrm>
            <a:off x="5437832" y="2362417"/>
            <a:ext cx="6289437" cy="3276166"/>
          </a:xfrm>
        </p:spPr>
        <p:txBody>
          <a:bodyPr>
            <a:normAutofit/>
          </a:bodyPr>
          <a:lstStyle/>
          <a:p>
            <a:pPr algn="just"/>
            <a:r>
              <a:rPr lang="en-US" sz="1800" dirty="0">
                <a:latin typeface="Times New Roman" panose="02020603050405020304" pitchFamily="18" charset="0"/>
                <a:cs typeface="Times New Roman" panose="02020603050405020304" pitchFamily="18" charset="0"/>
              </a:rPr>
              <a:t>We've developed a machine learning system capable of detecting potholes with high precision, using data from mobile devices.</a:t>
            </a:r>
          </a:p>
          <a:p>
            <a:pPr algn="just"/>
            <a:r>
              <a:rPr lang="en-US" sz="1800" dirty="0">
                <a:latin typeface="Times New Roman" panose="02020603050405020304" pitchFamily="18" charset="0"/>
                <a:cs typeface="Times New Roman" panose="02020603050405020304" pitchFamily="18" charset="0"/>
              </a:rPr>
              <a:t>The Random Forest model, after hyperparameter tuning, emerged as the most effective, suggesting it's highly suitable for real-time pothole detection.</a:t>
            </a:r>
          </a:p>
          <a:p>
            <a:pPr algn="just"/>
            <a:r>
              <a:rPr lang="en-US" sz="1800" dirty="0">
                <a:latin typeface="Times New Roman" panose="02020603050405020304" pitchFamily="18" charset="0"/>
                <a:cs typeface="Times New Roman" panose="02020603050405020304" pitchFamily="18" charset="0"/>
              </a:rPr>
              <a:t>Our findings point to the potential for widespread adoption, improving road safety and maintenance efficiency.</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521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8" name="Picture 17" descr="Exclamation mark on a yellow background">
            <a:extLst>
              <a:ext uri="{FF2B5EF4-FFF2-40B4-BE49-F238E27FC236}">
                <a16:creationId xmlns:a16="http://schemas.microsoft.com/office/drawing/2014/main" id="{97D4B288-0C38-DF35-5387-C4CFF70F4B5C}"/>
              </a:ext>
            </a:extLst>
          </p:cNvPr>
          <p:cNvPicPr>
            <a:picLocks noChangeAspect="1"/>
          </p:cNvPicPr>
          <p:nvPr/>
        </p:nvPicPr>
        <p:blipFill rotWithShape="1">
          <a:blip r:embed="rId3"/>
          <a:srcRect l="28879" r="1673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7"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E2DC36E-9160-A9EC-5E11-6E62C6233E78}"/>
              </a:ext>
            </a:extLst>
          </p:cNvPr>
          <p:cNvSpPr>
            <a:spLocks noGrp="1"/>
          </p:cNvSpPr>
          <p:nvPr>
            <p:ph idx="1"/>
          </p:nvPr>
        </p:nvSpPr>
        <p:spPr>
          <a:xfrm>
            <a:off x="5286215" y="2003757"/>
            <a:ext cx="6377927" cy="4195481"/>
          </a:xfrm>
        </p:spPr>
        <p:txBody>
          <a:bodyPr>
            <a:normAutofit/>
          </a:bodyPr>
          <a:lstStyle/>
          <a:p>
            <a:pPr>
              <a:lnSpc>
                <a:spcPct val="9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Roads play an important part in day-to-day transportation for every person around the world. But the quality of roads decreases drastically due to the way of usage and ageing resulting in deterioration of the road surface.</a:t>
            </a:r>
          </a:p>
          <a:p>
            <a:pPr>
              <a:lnSpc>
                <a:spcPct val="9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Potholes are a nuisance , especially in developing countries , and can often result in vehicle damage or physical harm to the vehicle occupants. </a:t>
            </a:r>
          </a:p>
          <a:p>
            <a:pPr>
              <a:lnSpc>
                <a:spcPct val="90000"/>
              </a:lnSpc>
            </a:pPr>
            <a:r>
              <a:rPr lang="en-US" sz="1800" dirty="0">
                <a:latin typeface="Times New Roman" panose="02020603050405020304" pitchFamily="18" charset="0"/>
                <a:cs typeface="Times New Roman" panose="02020603050405020304" pitchFamily="18" charset="0"/>
              </a:rPr>
              <a:t>We aim to harness modern technologies to create products that are feasible, robust, flexible, and modular. Utilizing emerging technologies, we have conducted a comparative study of machine learning models for pothole detection. </a:t>
            </a:r>
          </a:p>
          <a:p>
            <a:pPr marL="0" indent="0">
              <a:lnSpc>
                <a:spcPct val="90000"/>
              </a:lnSpc>
              <a:buNone/>
            </a:pPr>
            <a:endParaRPr lang="en-IN" sz="1700" dirty="0"/>
          </a:p>
        </p:txBody>
      </p:sp>
    </p:spTree>
    <p:extLst>
      <p:ext uri="{BB962C8B-B14F-4D97-AF65-F5344CB8AC3E}">
        <p14:creationId xmlns:p14="http://schemas.microsoft.com/office/powerpoint/2010/main" val="5112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8" name="Picture 17" descr="Exclamation mark on a yellow background">
            <a:extLst>
              <a:ext uri="{FF2B5EF4-FFF2-40B4-BE49-F238E27FC236}">
                <a16:creationId xmlns:a16="http://schemas.microsoft.com/office/drawing/2014/main" id="{97D4B288-0C38-DF35-5387-C4CFF70F4B5C}"/>
              </a:ext>
            </a:extLst>
          </p:cNvPr>
          <p:cNvPicPr>
            <a:picLocks noChangeAspect="1"/>
          </p:cNvPicPr>
          <p:nvPr/>
        </p:nvPicPr>
        <p:blipFill rotWithShape="1">
          <a:blip r:embed="rId3"/>
          <a:srcRect l="28879" r="1673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7"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E2DC36E-9160-A9EC-5E11-6E62C6233E78}"/>
              </a:ext>
            </a:extLst>
          </p:cNvPr>
          <p:cNvSpPr>
            <a:spLocks noGrp="1"/>
          </p:cNvSpPr>
          <p:nvPr>
            <p:ph idx="1"/>
          </p:nvPr>
        </p:nvSpPr>
        <p:spPr>
          <a:xfrm>
            <a:off x="5410950" y="2052918"/>
            <a:ext cx="6210779" cy="4195481"/>
          </a:xfrm>
        </p:spPr>
        <p:txBody>
          <a:bodyPr>
            <a:normAutofit/>
          </a:bodyPr>
          <a:lstStyle/>
          <a:p>
            <a:pPr algn="just">
              <a:lnSpc>
                <a:spcPct val="90000"/>
              </a:lnSpc>
            </a:pPr>
            <a:r>
              <a:rPr lang="en-US" sz="1800" dirty="0">
                <a:latin typeface="Times New Roman" panose="02020603050405020304" pitchFamily="18" charset="0"/>
                <a:cs typeface="Times New Roman" panose="02020603050405020304" pitchFamily="18" charset="0"/>
              </a:rPr>
              <a:t>The data for this study was gathered using multiple Android devices across various routes and vehicles  and was preprocessed with a 2-second non-overlapping moving window to extract relevant statistical features for training a binary classifier.</a:t>
            </a:r>
          </a:p>
          <a:p>
            <a:pPr algn="just">
              <a:lnSpc>
                <a:spcPct val="9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have also used a dataset from Kaggle. The Test dataset was isolated entirely from the Training and Validation datasets, and a stratified K-fold cross-validation was applied to the Training dataset. </a:t>
            </a:r>
          </a:p>
          <a:p>
            <a:pPr algn="just">
              <a:lnSpc>
                <a:spcPct val="9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will perform different models like Random Forest Tree which is a supervised learning and YOLO which is a unsupervised learning on the dataset and analyze which shows the best performance by looking at the accuracy.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90000"/>
              </a:lnSpc>
              <a:buNone/>
            </a:pPr>
            <a:endParaRPr lang="en-IN" sz="1700" dirty="0"/>
          </a:p>
        </p:txBody>
      </p:sp>
    </p:spTree>
    <p:extLst>
      <p:ext uri="{BB962C8B-B14F-4D97-AF65-F5344CB8AC3E}">
        <p14:creationId xmlns:p14="http://schemas.microsoft.com/office/powerpoint/2010/main" val="271523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1330-3290-1C2B-57B1-12F40CDF9B26}"/>
              </a:ext>
            </a:extLst>
          </p:cNvPr>
          <p:cNvSpPr>
            <a:spLocks noGrp="1"/>
          </p:cNvSpPr>
          <p:nvPr>
            <p:ph type="title"/>
          </p:nvPr>
        </p:nvSpPr>
        <p:spPr>
          <a:xfrm>
            <a:off x="1804987" y="234033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Data set Description</a:t>
            </a:r>
          </a:p>
        </p:txBody>
      </p:sp>
    </p:spTree>
    <p:extLst>
      <p:ext uri="{BB962C8B-B14F-4D97-AF65-F5344CB8AC3E}">
        <p14:creationId xmlns:p14="http://schemas.microsoft.com/office/powerpoint/2010/main" val="127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8" name="Picture 17" descr="Exclamation mark on a yellow background">
            <a:extLst>
              <a:ext uri="{FF2B5EF4-FFF2-40B4-BE49-F238E27FC236}">
                <a16:creationId xmlns:a16="http://schemas.microsoft.com/office/drawing/2014/main" id="{97D4B288-0C38-DF35-5387-C4CFF70F4B5C}"/>
              </a:ext>
            </a:extLst>
          </p:cNvPr>
          <p:cNvPicPr>
            <a:picLocks noChangeAspect="1"/>
          </p:cNvPicPr>
          <p:nvPr/>
        </p:nvPicPr>
        <p:blipFill rotWithShape="1">
          <a:blip r:embed="rId3"/>
          <a:srcRect l="28879" r="1673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7" name="Rectangle 2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E2DC36E-9160-A9EC-5E11-6E62C6233E78}"/>
              </a:ext>
            </a:extLst>
          </p:cNvPr>
          <p:cNvSpPr>
            <a:spLocks noGrp="1"/>
          </p:cNvSpPr>
          <p:nvPr>
            <p:ph idx="1"/>
          </p:nvPr>
        </p:nvSpPr>
        <p:spPr>
          <a:xfrm>
            <a:off x="5410950" y="1143000"/>
            <a:ext cx="6348431" cy="5105399"/>
          </a:xfrm>
        </p:spPr>
        <p:txBody>
          <a:bodyPr>
            <a:normAutofit/>
          </a:bodyPr>
          <a:lstStyle/>
          <a:p>
            <a:pPr marL="0" indent="0">
              <a:lnSpc>
                <a:spcPct val="90000"/>
              </a:lnSpc>
              <a:buNone/>
            </a:pPr>
            <a:r>
              <a:rPr lang="en-US" sz="1800" dirty="0">
                <a:latin typeface="Times New Roman" panose="02020603050405020304" pitchFamily="18" charset="0"/>
                <a:cs typeface="Times New Roman" panose="02020603050405020304" pitchFamily="18" charset="0"/>
              </a:rPr>
              <a:t>The dataset has both the normal and pothole images.</a:t>
            </a:r>
            <a:endParaRPr lang="en-US" sz="1800" u="sng" dirty="0">
              <a:latin typeface="Times New Roman" panose="02020603050405020304" pitchFamily="18" charset="0"/>
              <a:cs typeface="Times New Roman" panose="02020603050405020304" pitchFamily="18" charset="0"/>
            </a:endParaRPr>
          </a:p>
          <a:p>
            <a:pPr>
              <a:lnSpc>
                <a:spcPct val="9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Case 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Here normal images are 367 images and pothole images are 357.</a:t>
            </a:r>
          </a:p>
          <a:p>
            <a:pPr>
              <a:lnSpc>
                <a:spcPct val="9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Case 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Here normal images are 339 images and pothole images are 929.</a:t>
            </a:r>
          </a:p>
          <a:p>
            <a:pPr>
              <a:lnSpc>
                <a:spcPct val="9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Case 3</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Here normal images are 351 images and pothole images are 329.</a:t>
            </a:r>
          </a:p>
          <a:p>
            <a:pPr>
              <a:lnSpc>
                <a:spcPct val="9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Case 4</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Here normal images are 706 images and pothole images are 1286.</a:t>
            </a:r>
          </a:p>
          <a:p>
            <a:pPr>
              <a:lnSpc>
                <a:spcPct val="90000"/>
              </a:lnSpc>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Case 5</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Here normal images are 718 images and pothole images are 686.</a:t>
            </a:r>
          </a:p>
          <a:p>
            <a:pPr>
              <a:lnSpc>
                <a:spcPct val="90000"/>
              </a:lnSpc>
            </a:pPr>
            <a:r>
              <a:rPr lang="en-US" sz="1800" u="sng" dirty="0">
                <a:solidFill>
                  <a:schemeClr val="tx1">
                    <a:lumMod val="9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https://www.kaggle.com/datasets/atulyakumar98/pothole-detection-dataset</a:t>
            </a:r>
            <a:endParaRPr lang="en-US" sz="1800" u="sng" dirty="0">
              <a:solidFill>
                <a:schemeClr val="tx1">
                  <a:lumMod val="95000"/>
                </a:schemeClr>
              </a:solidFill>
              <a:latin typeface="Times New Roman" panose="02020603050405020304" pitchFamily="18" charset="0"/>
              <a:cs typeface="Times New Roman" panose="02020603050405020304" pitchFamily="18" charset="0"/>
            </a:endParaRPr>
          </a:p>
          <a:p>
            <a:pPr>
              <a:lnSpc>
                <a:spcPct val="90000"/>
              </a:lnSpc>
            </a:pPr>
            <a:r>
              <a:rPr lang="en-US" sz="1800" u="sng" dirty="0">
                <a:latin typeface="Times New Roman" panose="02020603050405020304" pitchFamily="18" charset="0"/>
                <a:cs typeface="Times New Roman" panose="02020603050405020304" pitchFamily="18" charset="0"/>
              </a:rPr>
              <a:t>https://www.kaggle.com/datasets/virenbr11/pothole-and-plain-rode-images</a:t>
            </a:r>
          </a:p>
          <a:p>
            <a:pPr>
              <a:lnSpc>
                <a:spcPct val="90000"/>
              </a:lnSpc>
            </a:pPr>
            <a:endParaRPr lang="en-IN" sz="1400" dirty="0"/>
          </a:p>
        </p:txBody>
      </p:sp>
    </p:spTree>
    <p:extLst>
      <p:ext uri="{BB962C8B-B14F-4D97-AF65-F5344CB8AC3E}">
        <p14:creationId xmlns:p14="http://schemas.microsoft.com/office/powerpoint/2010/main" val="50540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EDF9-DD81-67DF-AB7C-CDF4B1DDF4EC}"/>
              </a:ext>
            </a:extLst>
          </p:cNvPr>
          <p:cNvSpPr>
            <a:spLocks noGrp="1"/>
          </p:cNvSpPr>
          <p:nvPr>
            <p:ph type="title"/>
          </p:nvPr>
        </p:nvSpPr>
        <p:spPr>
          <a:xfrm>
            <a:off x="2441242" y="2340336"/>
            <a:ext cx="7309516"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Model</a:t>
            </a:r>
          </a:p>
        </p:txBody>
      </p:sp>
    </p:spTree>
    <p:extLst>
      <p:ext uri="{BB962C8B-B14F-4D97-AF65-F5344CB8AC3E}">
        <p14:creationId xmlns:p14="http://schemas.microsoft.com/office/powerpoint/2010/main" val="151593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3C0C0853-B02F-BBF2-DBD1-BE04FB3FB992}"/>
              </a:ext>
            </a:extLst>
          </p:cNvPr>
          <p:cNvPicPr>
            <a:picLocks noGrp="1" noChangeAspect="1"/>
          </p:cNvPicPr>
          <p:nvPr>
            <p:ph idx="1"/>
          </p:nvPr>
        </p:nvPicPr>
        <p:blipFill>
          <a:blip r:embed="rId3"/>
          <a:stretch>
            <a:fillRect/>
          </a:stretch>
        </p:blipFill>
        <p:spPr>
          <a:xfrm>
            <a:off x="643467" y="1207093"/>
            <a:ext cx="10905066" cy="4443812"/>
          </a:xfrm>
          <a:prstGeom prst="rect">
            <a:avLst/>
          </a:prstGeom>
        </p:spPr>
      </p:pic>
    </p:spTree>
    <p:extLst>
      <p:ext uri="{BB962C8B-B14F-4D97-AF65-F5344CB8AC3E}">
        <p14:creationId xmlns:p14="http://schemas.microsoft.com/office/powerpoint/2010/main" val="224065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0DDF-AC17-3977-5B1C-E786F33AF350}"/>
              </a:ext>
            </a:extLst>
          </p:cNvPr>
          <p:cNvSpPr>
            <a:spLocks noGrp="1"/>
          </p:cNvSpPr>
          <p:nvPr>
            <p:ph type="title"/>
          </p:nvPr>
        </p:nvSpPr>
        <p:spPr>
          <a:xfrm>
            <a:off x="1804987" y="2415566"/>
            <a:ext cx="8582025" cy="2177328"/>
          </a:xfrm>
        </p:spPr>
        <p:txBody>
          <a:bodyPr vert="horz" lIns="91440" tIns="45720" rIns="91440" bIns="45720" rtlCol="0" anchor="ctr">
            <a:normAutofit/>
          </a:bodyPr>
          <a:lstStyle/>
          <a:p>
            <a:pPr algn="ctr"/>
            <a:r>
              <a:rPr lang="en-US" sz="6600" b="1"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Working Model of Random Forest</a:t>
            </a:r>
          </a:p>
        </p:txBody>
      </p:sp>
    </p:spTree>
    <p:extLst>
      <p:ext uri="{BB962C8B-B14F-4D97-AF65-F5344CB8AC3E}">
        <p14:creationId xmlns:p14="http://schemas.microsoft.com/office/powerpoint/2010/main" val="263987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148</TotalTime>
  <Words>958</Words>
  <Application>Microsoft Office PowerPoint</Application>
  <PresentationFormat>Widescreen</PresentationFormat>
  <Paragraphs>47</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Aptos</vt:lpstr>
      <vt:lpstr>Avenir Next LT Pro Light</vt:lpstr>
      <vt:lpstr>Calibri</vt:lpstr>
      <vt:lpstr>Century Gothic</vt:lpstr>
      <vt:lpstr>Times New Roman</vt:lpstr>
      <vt:lpstr>Wingdings</vt:lpstr>
      <vt:lpstr>Wingdings 3</vt:lpstr>
      <vt:lpstr>Ion</vt:lpstr>
      <vt:lpstr>Pothole Detection System Analysis</vt:lpstr>
      <vt:lpstr>ABSTRACT</vt:lpstr>
      <vt:lpstr>PowerPoint Presentation</vt:lpstr>
      <vt:lpstr>PowerPoint Presentation</vt:lpstr>
      <vt:lpstr>Data set Description</vt:lpstr>
      <vt:lpstr>PowerPoint Presentation</vt:lpstr>
      <vt:lpstr>Model</vt:lpstr>
      <vt:lpstr>PowerPoint Presentation</vt:lpstr>
      <vt:lpstr>Working Model of Random Forest</vt:lpstr>
      <vt:lpstr>PowerPoint Presentation</vt:lpstr>
      <vt:lpstr>Working Model of CNN </vt:lpstr>
      <vt:lpstr>PowerPoint Presentation</vt:lpstr>
      <vt:lpstr>Pros &amp; Cons</vt:lpstr>
      <vt:lpstr>PowerPoint Presentation</vt:lpstr>
      <vt:lpstr>Research Questions</vt:lpstr>
      <vt:lpstr>PowerPoint Presentation</vt:lpstr>
      <vt:lpstr>PowerPoint Presentation</vt:lpstr>
      <vt:lpstr>Evaluation Metrics</vt:lpstr>
      <vt:lpstr>PowerPoint Presentation</vt:lpstr>
      <vt:lpstr>Analysis</vt:lpstr>
      <vt:lpstr>PowerPoint Presentation</vt:lpstr>
      <vt:lpstr>Results</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Pothole Detection System Analysis</dc:title>
  <dc:creator>Kontemukkula, Chihnitha</dc:creator>
  <cp:lastModifiedBy>Kontemukkula, Chihnitha</cp:lastModifiedBy>
  <cp:revision>5</cp:revision>
  <dcterms:created xsi:type="dcterms:W3CDTF">2024-04-28T21:43:41Z</dcterms:created>
  <dcterms:modified xsi:type="dcterms:W3CDTF">2024-04-29T00:19:49Z</dcterms:modified>
</cp:coreProperties>
</file>