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0" d="100"/>
          <a:sy n="60" d="100"/>
        </p:scale>
        <p:origin x="804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8E60-2AD0-46F2-B26A-C81D68FB6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C838C-74DC-4194-A9D9-1FF2954B8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D27C-8B3F-46FE-8A51-5458338D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E2C7-D921-4268-8F95-DDF05EC934B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7D936-D14C-4539-B9F0-26F3C8E8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1B5F9-47E6-4795-9634-DA240C11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3139-B6B6-4573-BB97-CD663BA6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8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2647-AB15-43AE-9C64-C3990BE6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18BF3-5393-428C-888F-6B946A5CD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1C586-0DD6-4DB8-8E4E-174F1F4B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E2C7-D921-4268-8F95-DDF05EC934B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316C-7C10-46E5-9C99-8016B236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1688-B7A8-4686-A200-CCFFF37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3139-B6B6-4573-BB97-CD663BA6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FDEC2-708B-48C5-96C2-2546E22B2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5D134-D15C-4B4A-8BCF-D5C66CF33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96AC-2BD7-468A-8791-DBDBF8C8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E2C7-D921-4268-8F95-DDF05EC934B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E0EC-87BD-4D63-A68B-BD2C3E43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AF58-C030-495B-934C-96C49DCF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3139-B6B6-4573-BB97-CD663BA6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7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5BF1-F542-496B-AAF0-527F0845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568-C174-4122-81AC-A0C361BD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CB60-5286-4E2F-B801-E25469F7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E2C7-D921-4268-8F95-DDF05EC934B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0C42-BD72-456F-87B1-F3D7F18D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4FE4-B68B-423F-9622-E170AB12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3139-B6B6-4573-BB97-CD663BA6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9D57-76AD-402A-9B64-25497BF0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5E294-2C57-45A8-927D-374697852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90FD-4C9F-4BEE-8CB9-E5FCB029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E2C7-D921-4268-8F95-DDF05EC934B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7DCF2-C39E-4F29-9FBB-0E8E1B41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FC0C-0599-4FC8-B87D-5620C123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3139-B6B6-4573-BB97-CD663BA6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9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ACF7-3663-4C79-B7DD-6F256CB5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2F78-0936-465C-805E-974F28B10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F408F-5F75-40BC-B405-4FB3506F8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4C9AB-057F-41C7-BB8D-25DF0B9B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E2C7-D921-4268-8F95-DDF05EC934B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9261B-738F-4E4F-9601-D064A2F3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B23EF-871F-4B44-A88B-26D93E8D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3139-B6B6-4573-BB97-CD663BA6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3BAF-0112-438C-87F2-9A9E978B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FE62D-A832-45D5-996F-827FE0143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6B56-2B2B-49D9-B261-952311CB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28D04-5CC4-4423-AC04-F8A93D101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76C50-4552-48CC-AFE7-9E07758FE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E25E4-EE2D-4424-ADE8-A3F122D4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E2C7-D921-4268-8F95-DDF05EC934B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C308C-648A-4473-B628-442E3F9C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66A61-01E1-4B96-B45C-CA93CC9E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3139-B6B6-4573-BB97-CD663BA6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5D2B-CBD0-40AD-BCA4-B8614531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74086-9327-415B-846B-3E1D5EE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E2C7-D921-4268-8F95-DDF05EC934B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5634B-24F2-4E6C-83F5-B7E44BE5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F75E3-B7A7-4468-8E87-4686DC0E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3139-B6B6-4573-BB97-CD663BA6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60281-4FED-487B-A2E4-04FA61A1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E2C7-D921-4268-8F95-DDF05EC934B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958C7-9F82-4E18-9D1F-987097D0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FC988-11EF-490D-9E17-2483DD11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3139-B6B6-4573-BB97-CD663BA6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7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CE6F-9E0F-445A-849D-55A0942F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1D3F-847F-4521-B53A-73D06F4A1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1A171-24B7-4ACD-9B33-63E9C2DC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E1B5C-D177-4467-9036-86DBCA8C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E2C7-D921-4268-8F95-DDF05EC934B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318E9-742E-4AE3-B290-CF5B75C0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3CB2-2C5C-456D-B6BC-FDC5A66A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3139-B6B6-4573-BB97-CD663BA6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5AD2-C9F3-40B0-9B1C-9CE0F2BE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9174B-5B4E-4DA4-9E31-4A9B6CD05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5CE3C-503D-48AD-AA87-BF2F49B1D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FFCCC-2FE2-4E2E-8C4D-01D4E0ED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E2C7-D921-4268-8F95-DDF05EC934B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D4008-9316-412C-BB60-7DD10207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82113-1A07-4AF9-A7F6-3F809B4B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3139-B6B6-4573-BB97-CD663BA6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0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777BC-EF16-4548-B541-CC472D26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4BA9-31EB-42DA-BA4D-FC1671DCA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924E-EC7C-474F-AA52-4C3152170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8E2C7-D921-4268-8F95-DDF05EC934B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7C3E-1D6C-40A2-8484-6CB28CB4C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6B8FB-BA5C-4650-A06D-2747BFC52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3139-B6B6-4573-BB97-CD663BA6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7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67D4EF-0CF5-49B2-9EE0-08D644D5A880}"/>
              </a:ext>
            </a:extLst>
          </p:cNvPr>
          <p:cNvSpPr txBox="1"/>
          <p:nvPr/>
        </p:nvSpPr>
        <p:spPr>
          <a:xfrm>
            <a:off x="697042" y="208187"/>
            <a:ext cx="35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CPRS</a:t>
            </a:r>
            <a:r>
              <a:rPr lang="en-US" dirty="0"/>
              <a:t> Requirements for </a:t>
            </a:r>
            <a:r>
              <a:rPr lang="en-US" b="1" dirty="0"/>
              <a:t>MVP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DE362-49FD-435F-B1C1-525995DED762}"/>
              </a:ext>
            </a:extLst>
          </p:cNvPr>
          <p:cNvSpPr txBox="1"/>
          <p:nvPr/>
        </p:nvSpPr>
        <p:spPr>
          <a:xfrm>
            <a:off x="3647607" y="208187"/>
            <a:ext cx="565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Treater</a:t>
            </a:r>
            <a:r>
              <a:rPr lang="en-US" dirty="0"/>
              <a:t>: i.e., Psychiatrist, Psychotherapist, Group Leader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AE9D0-7D68-42E8-86F2-DBE82701FA1F}"/>
              </a:ext>
            </a:extLst>
          </p:cNvPr>
          <p:cNvSpPr txBox="1"/>
          <p:nvPr/>
        </p:nvSpPr>
        <p:spPr>
          <a:xfrm>
            <a:off x="697042" y="915223"/>
            <a:ext cx="565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Treater: i.e., Psychiatrist, Psychotherapist, Group Leader</a:t>
            </a:r>
          </a:p>
        </p:txBody>
      </p:sp>
    </p:spTree>
    <p:extLst>
      <p:ext uri="{BB962C8B-B14F-4D97-AF65-F5344CB8AC3E}">
        <p14:creationId xmlns:p14="http://schemas.microsoft.com/office/powerpoint/2010/main" val="194638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DEB09-19A3-4C57-9337-C47AFAB2DCB8}"/>
              </a:ext>
            </a:extLst>
          </p:cNvPr>
          <p:cNvSpPr txBox="1"/>
          <p:nvPr/>
        </p:nvSpPr>
        <p:spPr>
          <a:xfrm>
            <a:off x="567129" y="260653"/>
            <a:ext cx="881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Session Preparation (before the patient and provider are in the treatment room):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F4160-5DE0-43DD-BA29-99137561C142}"/>
              </a:ext>
            </a:extLst>
          </p:cNvPr>
          <p:cNvSpPr txBox="1"/>
          <p:nvPr/>
        </p:nvSpPr>
        <p:spPr>
          <a:xfrm>
            <a:off x="567129" y="652898"/>
            <a:ext cx="8636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1- As a Treater have ability to review today’s/history Patient PHQ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Patient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Patient identifying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Clinician associated with PHQ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Today’s PHQ date, completion time, progress,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Alerts</a:t>
            </a:r>
          </a:p>
          <a:p>
            <a:r>
              <a:rPr lang="en-US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94FC9-4CE7-45F0-A1C2-0DB6B6C16037}"/>
              </a:ext>
            </a:extLst>
          </p:cNvPr>
          <p:cNvSpPr txBox="1"/>
          <p:nvPr/>
        </p:nvSpPr>
        <p:spPr>
          <a:xfrm>
            <a:off x="567129" y="2222558"/>
            <a:ext cx="863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2- As a Treater have ability to review today’s/history Patient PHQ item scores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9B072-262A-45D3-8FB0-C53EF95BEE13}"/>
              </a:ext>
            </a:extLst>
          </p:cNvPr>
          <p:cNvSpPr txBox="1"/>
          <p:nvPr/>
        </p:nvSpPr>
        <p:spPr>
          <a:xfrm>
            <a:off x="567129" y="2618449"/>
            <a:ext cx="863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3- As a Treater have become aware of ‘red flags’/details (including action) associated with PHQ suicide item 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5B1DC-47BD-433F-92EE-CB6D9B6B47B4}"/>
              </a:ext>
            </a:extLst>
          </p:cNvPr>
          <p:cNvSpPr txBox="1"/>
          <p:nvPr/>
        </p:nvSpPr>
        <p:spPr>
          <a:xfrm>
            <a:off x="567129" y="3050103"/>
            <a:ext cx="863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4- As a Treater have become aware of ‘red flags’ / (details (including action) associated with treatment progress</a:t>
            </a:r>
          </a:p>
        </p:txBody>
      </p:sp>
    </p:spTree>
    <p:extLst>
      <p:ext uri="{BB962C8B-B14F-4D97-AF65-F5344CB8AC3E}">
        <p14:creationId xmlns:p14="http://schemas.microsoft.com/office/powerpoint/2010/main" val="239549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05C70E-7BC3-4933-86C4-FB8EE167E748}"/>
              </a:ext>
            </a:extLst>
          </p:cNvPr>
          <p:cNvSpPr/>
          <p:nvPr/>
        </p:nvSpPr>
        <p:spPr>
          <a:xfrm>
            <a:off x="512164" y="1370774"/>
            <a:ext cx="11167672" cy="34852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C90C18C2-B8B1-492A-B751-779A310D2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37667"/>
              </p:ext>
            </p:extLst>
          </p:nvPr>
        </p:nvGraphicFramePr>
        <p:xfrm>
          <a:off x="864433" y="2379686"/>
          <a:ext cx="10448146" cy="2016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32373">
                  <a:extLst>
                    <a:ext uri="{9D8B030D-6E8A-4147-A177-3AD203B41FA5}">
                      <a16:colId xmlns:a16="http://schemas.microsoft.com/office/drawing/2014/main" val="4221543610"/>
                    </a:ext>
                  </a:extLst>
                </a:gridCol>
                <a:gridCol w="1032373">
                  <a:extLst>
                    <a:ext uri="{9D8B030D-6E8A-4147-A177-3AD203B41FA5}">
                      <a16:colId xmlns:a16="http://schemas.microsoft.com/office/drawing/2014/main" val="3163395612"/>
                    </a:ext>
                  </a:extLst>
                </a:gridCol>
                <a:gridCol w="1032373">
                  <a:extLst>
                    <a:ext uri="{9D8B030D-6E8A-4147-A177-3AD203B41FA5}">
                      <a16:colId xmlns:a16="http://schemas.microsoft.com/office/drawing/2014/main" val="1502767634"/>
                    </a:ext>
                  </a:extLst>
                </a:gridCol>
                <a:gridCol w="1032373">
                  <a:extLst>
                    <a:ext uri="{9D8B030D-6E8A-4147-A177-3AD203B41FA5}">
                      <a16:colId xmlns:a16="http://schemas.microsoft.com/office/drawing/2014/main" val="3907531825"/>
                    </a:ext>
                  </a:extLst>
                </a:gridCol>
                <a:gridCol w="1032373">
                  <a:extLst>
                    <a:ext uri="{9D8B030D-6E8A-4147-A177-3AD203B41FA5}">
                      <a16:colId xmlns:a16="http://schemas.microsoft.com/office/drawing/2014/main" val="372434719"/>
                    </a:ext>
                  </a:extLst>
                </a:gridCol>
                <a:gridCol w="1156790">
                  <a:extLst>
                    <a:ext uri="{9D8B030D-6E8A-4147-A177-3AD203B41FA5}">
                      <a16:colId xmlns:a16="http://schemas.microsoft.com/office/drawing/2014/main" val="3887841389"/>
                    </a:ext>
                  </a:extLst>
                </a:gridCol>
                <a:gridCol w="1156790">
                  <a:extLst>
                    <a:ext uri="{9D8B030D-6E8A-4147-A177-3AD203B41FA5}">
                      <a16:colId xmlns:a16="http://schemas.microsoft.com/office/drawing/2014/main" val="2582880775"/>
                    </a:ext>
                  </a:extLst>
                </a:gridCol>
                <a:gridCol w="907955">
                  <a:extLst>
                    <a:ext uri="{9D8B030D-6E8A-4147-A177-3AD203B41FA5}">
                      <a16:colId xmlns:a16="http://schemas.microsoft.com/office/drawing/2014/main" val="1187230420"/>
                    </a:ext>
                  </a:extLst>
                </a:gridCol>
                <a:gridCol w="1032373">
                  <a:extLst>
                    <a:ext uri="{9D8B030D-6E8A-4147-A177-3AD203B41FA5}">
                      <a16:colId xmlns:a16="http://schemas.microsoft.com/office/drawing/2014/main" val="574374185"/>
                    </a:ext>
                  </a:extLst>
                </a:gridCol>
                <a:gridCol w="1032373">
                  <a:extLst>
                    <a:ext uri="{9D8B030D-6E8A-4147-A177-3AD203B41FA5}">
                      <a16:colId xmlns:a16="http://schemas.microsoft.com/office/drawing/2014/main" val="2692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Risk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Veteran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SSN-4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Assessment Change Date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Duration (Completion Time)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Progress (PHQ)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Last Name, First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Last,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PHQ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 min: 45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PHQ suicide Flag</a:t>
                      </a:r>
                    </a:p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Treatment progress 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3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043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6ECE90-455B-4721-9451-4BEFD7DDA308}"/>
              </a:ext>
            </a:extLst>
          </p:cNvPr>
          <p:cNvSpPr txBox="1"/>
          <p:nvPr/>
        </p:nvSpPr>
        <p:spPr>
          <a:xfrm>
            <a:off x="6375818" y="1690564"/>
            <a:ext cx="2001186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8719D-0083-49DA-B23A-0FC002B42685}"/>
              </a:ext>
            </a:extLst>
          </p:cNvPr>
          <p:cNvSpPr txBox="1"/>
          <p:nvPr/>
        </p:nvSpPr>
        <p:spPr>
          <a:xfrm>
            <a:off x="8479436" y="1649485"/>
            <a:ext cx="2895600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Refresh/Last Refreshed Date/Time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1AB0D-9281-4392-89BA-23D9565D329D}"/>
              </a:ext>
            </a:extLst>
          </p:cNvPr>
          <p:cNvSpPr txBox="1"/>
          <p:nvPr/>
        </p:nvSpPr>
        <p:spPr>
          <a:xfrm>
            <a:off x="1004341" y="509666"/>
            <a:ext cx="9298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of Session Preparation (before the patient and provider are in the treatment room): </a:t>
            </a:r>
          </a:p>
          <a:p>
            <a:r>
              <a:rPr lang="en-US" dirty="0"/>
              <a:t>Inspired by </a:t>
            </a:r>
            <a:r>
              <a:rPr lang="en-US" dirty="0" err="1"/>
              <a:t>eScreening</a:t>
            </a:r>
            <a:r>
              <a:rPr lang="en-US" dirty="0"/>
              <a:t> 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803461E5-78E4-4693-93EB-A7550D963D94}"/>
              </a:ext>
            </a:extLst>
          </p:cNvPr>
          <p:cNvSpPr/>
          <p:nvPr/>
        </p:nvSpPr>
        <p:spPr>
          <a:xfrm>
            <a:off x="2750693" y="4935609"/>
            <a:ext cx="2046157" cy="4697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3438"/>
              <a:gd name="adj6" fmla="val -1772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Click to CPRS patient chart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914B8AF7-7C40-415E-8F47-6F5F038022A1}"/>
              </a:ext>
            </a:extLst>
          </p:cNvPr>
          <p:cNvSpPr/>
          <p:nvPr/>
        </p:nvSpPr>
        <p:spPr>
          <a:xfrm>
            <a:off x="5818682" y="5296697"/>
            <a:ext cx="2046157" cy="7893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1343"/>
              <a:gd name="adj6" fmla="val -2835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Click to PHQ history for patient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B081848-5346-403F-8D48-1DC767D8F364}"/>
              </a:ext>
            </a:extLst>
          </p:cNvPr>
          <p:cNvSpPr/>
          <p:nvPr/>
        </p:nvSpPr>
        <p:spPr>
          <a:xfrm>
            <a:off x="9601203" y="5268110"/>
            <a:ext cx="2046157" cy="5967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9039"/>
              <a:gd name="adj6" fmla="val 4197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Click to specific patient data that triggered alert and actionable recommendation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DD62AA-BAE4-4710-B8F3-8571A43BF2D7}"/>
              </a:ext>
            </a:extLst>
          </p:cNvPr>
          <p:cNvSpPr/>
          <p:nvPr/>
        </p:nvSpPr>
        <p:spPr>
          <a:xfrm flipV="1">
            <a:off x="1708879" y="2486788"/>
            <a:ext cx="149901" cy="130750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1232DCD-28CF-4990-BA86-298A6F192B27}"/>
              </a:ext>
            </a:extLst>
          </p:cNvPr>
          <p:cNvSpPr/>
          <p:nvPr/>
        </p:nvSpPr>
        <p:spPr>
          <a:xfrm flipV="1">
            <a:off x="2640762" y="2459308"/>
            <a:ext cx="149901" cy="130750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B342F5D-9E8B-46F9-81DB-AE81E11B7648}"/>
              </a:ext>
            </a:extLst>
          </p:cNvPr>
          <p:cNvSpPr/>
          <p:nvPr/>
        </p:nvSpPr>
        <p:spPr>
          <a:xfrm flipV="1">
            <a:off x="3698822" y="2459308"/>
            <a:ext cx="149901" cy="130750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4E9AEDC-86B7-447E-9478-AEB6F5FE089E}"/>
              </a:ext>
            </a:extLst>
          </p:cNvPr>
          <p:cNvSpPr/>
          <p:nvPr/>
        </p:nvSpPr>
        <p:spPr>
          <a:xfrm flipV="1">
            <a:off x="4785611" y="2459308"/>
            <a:ext cx="149901" cy="130750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E5B3FA8-8D1F-4EAE-A0B9-0DE2FF36D8AA}"/>
              </a:ext>
            </a:extLst>
          </p:cNvPr>
          <p:cNvSpPr/>
          <p:nvPr/>
        </p:nvSpPr>
        <p:spPr>
          <a:xfrm flipV="1">
            <a:off x="5872400" y="2480632"/>
            <a:ext cx="149901" cy="130750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C5503D5-3793-4E22-8A3C-BFA1515386B0}"/>
              </a:ext>
            </a:extLst>
          </p:cNvPr>
          <p:cNvSpPr/>
          <p:nvPr/>
        </p:nvSpPr>
        <p:spPr>
          <a:xfrm flipV="1">
            <a:off x="6959189" y="2488305"/>
            <a:ext cx="149901" cy="130750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7A8C04A-6875-4A88-B2DA-7432921948BB}"/>
              </a:ext>
            </a:extLst>
          </p:cNvPr>
          <p:cNvSpPr/>
          <p:nvPr/>
        </p:nvSpPr>
        <p:spPr>
          <a:xfrm flipV="1">
            <a:off x="8115930" y="2460761"/>
            <a:ext cx="149901" cy="130750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B08F576-E3A7-4DFB-AA8D-2CB68969E109}"/>
              </a:ext>
            </a:extLst>
          </p:cNvPr>
          <p:cNvSpPr/>
          <p:nvPr/>
        </p:nvSpPr>
        <p:spPr>
          <a:xfrm flipV="1">
            <a:off x="9069062" y="2488305"/>
            <a:ext cx="149901" cy="130750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FEFF15B-E7B0-40ED-A503-BB7DF910A0E4}"/>
              </a:ext>
            </a:extLst>
          </p:cNvPr>
          <p:cNvSpPr/>
          <p:nvPr/>
        </p:nvSpPr>
        <p:spPr>
          <a:xfrm flipV="1">
            <a:off x="10045934" y="2467158"/>
            <a:ext cx="149901" cy="130750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83543B56-D0AB-411E-B8A2-D45AA658A032}"/>
              </a:ext>
            </a:extLst>
          </p:cNvPr>
          <p:cNvSpPr/>
          <p:nvPr/>
        </p:nvSpPr>
        <p:spPr>
          <a:xfrm>
            <a:off x="1692633" y="5909872"/>
            <a:ext cx="2046157" cy="37100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7523"/>
              <a:gd name="adj6" fmla="val 608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Sort and Filter</a:t>
            </a:r>
          </a:p>
        </p:txBody>
      </p:sp>
    </p:spTree>
    <p:extLst>
      <p:ext uri="{BB962C8B-B14F-4D97-AF65-F5344CB8AC3E}">
        <p14:creationId xmlns:p14="http://schemas.microsoft.com/office/powerpoint/2010/main" val="110676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DEB09-19A3-4C57-9337-C47AFAB2DCB8}"/>
              </a:ext>
            </a:extLst>
          </p:cNvPr>
          <p:cNvSpPr txBox="1"/>
          <p:nvPr/>
        </p:nvSpPr>
        <p:spPr>
          <a:xfrm>
            <a:off x="567129" y="260653"/>
            <a:ext cx="881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Therapy Session (patient and provider are in the treatment room):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F4160-5DE0-43DD-BA29-99137561C142}"/>
              </a:ext>
            </a:extLst>
          </p:cNvPr>
          <p:cNvSpPr txBox="1"/>
          <p:nvPr/>
        </p:nvSpPr>
        <p:spPr>
          <a:xfrm>
            <a:off x="567129" y="652898"/>
            <a:ext cx="863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1- As a Treater have ability to show today’s/history PHQ item scores to Patient during therapy session</a:t>
            </a:r>
          </a:p>
          <a:p>
            <a:r>
              <a:rPr lang="en-US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033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21AB0D-9281-4392-89BA-23D9565D329D}"/>
              </a:ext>
            </a:extLst>
          </p:cNvPr>
          <p:cNvSpPr txBox="1"/>
          <p:nvPr/>
        </p:nvSpPr>
        <p:spPr>
          <a:xfrm>
            <a:off x="1004341" y="509666"/>
            <a:ext cx="735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of in-Session (patient and provider are in the treatment room): </a:t>
            </a:r>
          </a:p>
          <a:p>
            <a:r>
              <a:rPr lang="en-US" dirty="0"/>
              <a:t>Inspired by </a:t>
            </a:r>
            <a:r>
              <a:rPr lang="en-US" dirty="0" err="1"/>
              <a:t>eScreening</a:t>
            </a:r>
            <a:r>
              <a:rPr 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A8418A-376E-4FFB-8B64-8ED07AA1C6CA}"/>
              </a:ext>
            </a:extLst>
          </p:cNvPr>
          <p:cNvSpPr txBox="1"/>
          <p:nvPr/>
        </p:nvSpPr>
        <p:spPr>
          <a:xfrm>
            <a:off x="1334125" y="2016177"/>
            <a:ext cx="417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PHQ score with item score in 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40F809-C93F-42D2-A8F5-876D00C6ECCC}"/>
              </a:ext>
            </a:extLst>
          </p:cNvPr>
          <p:cNvSpPr txBox="1"/>
          <p:nvPr/>
        </p:nvSpPr>
        <p:spPr>
          <a:xfrm>
            <a:off x="1334125" y="2610787"/>
            <a:ext cx="509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+ history  PHQ score with item score in Table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FB6D7-5FE2-4AFE-9D4B-C7A1AD53466C}"/>
              </a:ext>
            </a:extLst>
          </p:cNvPr>
          <p:cNvSpPr txBox="1"/>
          <p:nvPr/>
        </p:nvSpPr>
        <p:spPr>
          <a:xfrm>
            <a:off x="1287524" y="3059668"/>
            <a:ext cx="517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+ history  PHQ score with item score in Graph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E62485-63BF-4813-88D6-4C6FD5C589CE}"/>
              </a:ext>
            </a:extLst>
          </p:cNvPr>
          <p:cNvSpPr txBox="1"/>
          <p:nvPr/>
        </p:nvSpPr>
        <p:spPr>
          <a:xfrm>
            <a:off x="1258335" y="3617653"/>
            <a:ext cx="24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Toggle Table and Graph</a:t>
            </a:r>
          </a:p>
        </p:txBody>
      </p:sp>
    </p:spTree>
    <p:extLst>
      <p:ext uri="{BB962C8B-B14F-4D97-AF65-F5344CB8AC3E}">
        <p14:creationId xmlns:p14="http://schemas.microsoft.com/office/powerpoint/2010/main" val="222420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DEB09-19A3-4C57-9337-C47AFAB2DCB8}"/>
              </a:ext>
            </a:extLst>
          </p:cNvPr>
          <p:cNvSpPr txBox="1"/>
          <p:nvPr/>
        </p:nvSpPr>
        <p:spPr>
          <a:xfrm>
            <a:off x="567129" y="260653"/>
            <a:ext cx="881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Therapy Session and/or After Therapy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F4160-5DE0-43DD-BA29-99137561C142}"/>
              </a:ext>
            </a:extLst>
          </p:cNvPr>
          <p:cNvSpPr txBox="1"/>
          <p:nvPr/>
        </p:nvSpPr>
        <p:spPr>
          <a:xfrm>
            <a:off x="567129" y="652898"/>
            <a:ext cx="8636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1- As a Treater have to record Patient Report Outcome of PHQ – previous slides – PHQ score + items for Note will be required to sign off note. </a:t>
            </a:r>
          </a:p>
          <a:p>
            <a:r>
              <a:rPr lang="en-US" sz="1200" dirty="0"/>
              <a:t>2 – As a Treater have to record focus of session. MVP focus on Depression – These response options will come from psychotherapy Tools Item. This will be a required field.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 we need trackability of who entered, when they entered (i.e., information that comes with health factor?)</a:t>
            </a:r>
          </a:p>
          <a:p>
            <a:r>
              <a:rPr lang="en-US" sz="1200" dirty="0"/>
              <a:t>3- As a Treater have to record psychotherapy intervention provided MVP focus on Depression – These response options will come from psychotherapy Tools Item. This will be a required field.</a:t>
            </a:r>
          </a:p>
          <a:p>
            <a:r>
              <a:rPr lang="en-US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809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21AB0D-9281-4392-89BA-23D9565D329D}"/>
              </a:ext>
            </a:extLst>
          </p:cNvPr>
          <p:cNvSpPr txBox="1"/>
          <p:nvPr/>
        </p:nvSpPr>
        <p:spPr>
          <a:xfrm>
            <a:off x="1004341" y="509666"/>
            <a:ext cx="735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of in-Session (patient and provider are in the treatment room): </a:t>
            </a:r>
          </a:p>
          <a:p>
            <a:r>
              <a:rPr lang="en-US" dirty="0"/>
              <a:t>Inspired by Kas demo of CPRS and Dr. Crow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81367-9591-49DC-B12A-FABF7BCC4AD8}"/>
              </a:ext>
            </a:extLst>
          </p:cNvPr>
          <p:cNvSpPr txBox="1"/>
          <p:nvPr/>
        </p:nvSpPr>
        <p:spPr>
          <a:xfrm>
            <a:off x="2051437" y="1264257"/>
            <a:ext cx="7474813" cy="50840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455866-C608-4799-91A8-0BE0E2A9B428}"/>
              </a:ext>
            </a:extLst>
          </p:cNvPr>
          <p:cNvCxnSpPr/>
          <p:nvPr/>
        </p:nvCxnSpPr>
        <p:spPr>
          <a:xfrm flipV="1">
            <a:off x="2029646" y="5235739"/>
            <a:ext cx="7007901" cy="824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E719977-B70D-4863-A3DE-79288B9F6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73" y="1404953"/>
            <a:ext cx="6504996" cy="3830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BF80E0-FC4A-47A5-8FAC-9673DF514501}"/>
              </a:ext>
            </a:extLst>
          </p:cNvPr>
          <p:cNvSpPr txBox="1"/>
          <p:nvPr/>
        </p:nvSpPr>
        <p:spPr>
          <a:xfrm>
            <a:off x="4879058" y="1170483"/>
            <a:ext cx="157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CPRS Template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226A7-C08B-43BE-9A47-A57FD89A7B9C}"/>
              </a:ext>
            </a:extLst>
          </p:cNvPr>
          <p:cNvSpPr txBox="1"/>
          <p:nvPr/>
        </p:nvSpPr>
        <p:spPr>
          <a:xfrm>
            <a:off x="4431948" y="5498561"/>
            <a:ext cx="20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CPRS Progress Note</a:t>
            </a:r>
          </a:p>
        </p:txBody>
      </p:sp>
    </p:spTree>
    <p:extLst>
      <p:ext uri="{BB962C8B-B14F-4D97-AF65-F5344CB8AC3E}">
        <p14:creationId xmlns:p14="http://schemas.microsoft.com/office/powerpoint/2010/main" val="64512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473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JBarnes</dc:creator>
  <cp:lastModifiedBy>JBarnes</cp:lastModifiedBy>
  <cp:revision>6</cp:revision>
  <dcterms:created xsi:type="dcterms:W3CDTF">2020-01-23T15:41:12Z</dcterms:created>
  <dcterms:modified xsi:type="dcterms:W3CDTF">2020-01-23T16:20:05Z</dcterms:modified>
</cp:coreProperties>
</file>