
<file path=[Content_Types].xml><?xml version="1.0" encoding="utf-8"?>
<Types xmlns="http://schemas.openxmlformats.org/package/2006/content-types">
  <Default Extension="2584B39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60" d="100"/>
          <a:sy n="60" d="100"/>
        </p:scale>
        <p:origin x="843" y="1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6D32-9858-4B1D-A479-D6D7930C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2F23B3-AE59-4994-BBFD-03209CD7F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BFF7AF-5212-4E9D-B72C-C49E09EC86E1}"/>
              </a:ext>
            </a:extLst>
          </p:cNvPr>
          <p:cNvSpPr>
            <a:spLocks noGrp="1"/>
          </p:cNvSpPr>
          <p:nvPr>
            <p:ph type="dt" sz="half" idx="10"/>
          </p:nvPr>
        </p:nvSpPr>
        <p:spPr/>
        <p:txBody>
          <a:bodyPr/>
          <a:lstStyle/>
          <a:p>
            <a:fld id="{C3A41BE4-DC00-483E-8B04-00A8FD35389D}" type="datetimeFigureOut">
              <a:rPr lang="en-US" smtClean="0"/>
              <a:t>1/26/2020</a:t>
            </a:fld>
            <a:endParaRPr lang="en-US"/>
          </a:p>
        </p:txBody>
      </p:sp>
      <p:sp>
        <p:nvSpPr>
          <p:cNvPr id="5" name="Footer Placeholder 4">
            <a:extLst>
              <a:ext uri="{FF2B5EF4-FFF2-40B4-BE49-F238E27FC236}">
                <a16:creationId xmlns:a16="http://schemas.microsoft.com/office/drawing/2014/main" id="{67BA0075-7B20-4C66-ADC3-60A1B0378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D6130-F198-44F5-90DC-BC3053D485EB}"/>
              </a:ext>
            </a:extLst>
          </p:cNvPr>
          <p:cNvSpPr>
            <a:spLocks noGrp="1"/>
          </p:cNvSpPr>
          <p:nvPr>
            <p:ph type="sldNum" sz="quarter" idx="12"/>
          </p:nvPr>
        </p:nvSpPr>
        <p:spPr/>
        <p:txBody>
          <a:bodyPr/>
          <a:lstStyle/>
          <a:p>
            <a:fld id="{303F3CAA-A232-43FD-9AE7-7532431DBDF3}" type="slidenum">
              <a:rPr lang="en-US" smtClean="0"/>
              <a:t>‹#›</a:t>
            </a:fld>
            <a:endParaRPr lang="en-US"/>
          </a:p>
        </p:txBody>
      </p:sp>
    </p:spTree>
    <p:extLst>
      <p:ext uri="{BB962C8B-B14F-4D97-AF65-F5344CB8AC3E}">
        <p14:creationId xmlns:p14="http://schemas.microsoft.com/office/powerpoint/2010/main" val="251484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BAA-E35A-42CD-8CAF-BB23EFD60D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B675DA-7BAC-46B1-8AB7-534605417D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971FB-3B32-423A-8AB9-5AEFA26054FA}"/>
              </a:ext>
            </a:extLst>
          </p:cNvPr>
          <p:cNvSpPr>
            <a:spLocks noGrp="1"/>
          </p:cNvSpPr>
          <p:nvPr>
            <p:ph type="dt" sz="half" idx="10"/>
          </p:nvPr>
        </p:nvSpPr>
        <p:spPr/>
        <p:txBody>
          <a:bodyPr/>
          <a:lstStyle/>
          <a:p>
            <a:fld id="{C3A41BE4-DC00-483E-8B04-00A8FD35389D}" type="datetimeFigureOut">
              <a:rPr lang="en-US" smtClean="0"/>
              <a:t>1/26/2020</a:t>
            </a:fld>
            <a:endParaRPr lang="en-US"/>
          </a:p>
        </p:txBody>
      </p:sp>
      <p:sp>
        <p:nvSpPr>
          <p:cNvPr id="5" name="Footer Placeholder 4">
            <a:extLst>
              <a:ext uri="{FF2B5EF4-FFF2-40B4-BE49-F238E27FC236}">
                <a16:creationId xmlns:a16="http://schemas.microsoft.com/office/drawing/2014/main" id="{ACFCEF30-557C-4B08-8029-AF5BCACBB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39938-79B6-4310-B469-F72524275C2B}"/>
              </a:ext>
            </a:extLst>
          </p:cNvPr>
          <p:cNvSpPr>
            <a:spLocks noGrp="1"/>
          </p:cNvSpPr>
          <p:nvPr>
            <p:ph type="sldNum" sz="quarter" idx="12"/>
          </p:nvPr>
        </p:nvSpPr>
        <p:spPr/>
        <p:txBody>
          <a:bodyPr/>
          <a:lstStyle/>
          <a:p>
            <a:fld id="{303F3CAA-A232-43FD-9AE7-7532431DBDF3}" type="slidenum">
              <a:rPr lang="en-US" smtClean="0"/>
              <a:t>‹#›</a:t>
            </a:fld>
            <a:endParaRPr lang="en-US"/>
          </a:p>
        </p:txBody>
      </p:sp>
    </p:spTree>
    <p:extLst>
      <p:ext uri="{BB962C8B-B14F-4D97-AF65-F5344CB8AC3E}">
        <p14:creationId xmlns:p14="http://schemas.microsoft.com/office/powerpoint/2010/main" val="149001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5E1C6-63DF-4A83-9444-99103E4BB4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689C77-F93A-46C5-9FCE-BD7E5A987E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F2EE5-8D76-4231-BD7B-91A7055C85E4}"/>
              </a:ext>
            </a:extLst>
          </p:cNvPr>
          <p:cNvSpPr>
            <a:spLocks noGrp="1"/>
          </p:cNvSpPr>
          <p:nvPr>
            <p:ph type="dt" sz="half" idx="10"/>
          </p:nvPr>
        </p:nvSpPr>
        <p:spPr/>
        <p:txBody>
          <a:bodyPr/>
          <a:lstStyle/>
          <a:p>
            <a:fld id="{C3A41BE4-DC00-483E-8B04-00A8FD35389D}" type="datetimeFigureOut">
              <a:rPr lang="en-US" smtClean="0"/>
              <a:t>1/26/2020</a:t>
            </a:fld>
            <a:endParaRPr lang="en-US"/>
          </a:p>
        </p:txBody>
      </p:sp>
      <p:sp>
        <p:nvSpPr>
          <p:cNvPr id="5" name="Footer Placeholder 4">
            <a:extLst>
              <a:ext uri="{FF2B5EF4-FFF2-40B4-BE49-F238E27FC236}">
                <a16:creationId xmlns:a16="http://schemas.microsoft.com/office/drawing/2014/main" id="{63C688C2-5BC4-4AFD-909C-F8CDBCD62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A6EC9-16DF-4AA1-883C-97CFA08F9F8D}"/>
              </a:ext>
            </a:extLst>
          </p:cNvPr>
          <p:cNvSpPr>
            <a:spLocks noGrp="1"/>
          </p:cNvSpPr>
          <p:nvPr>
            <p:ph type="sldNum" sz="quarter" idx="12"/>
          </p:nvPr>
        </p:nvSpPr>
        <p:spPr/>
        <p:txBody>
          <a:bodyPr/>
          <a:lstStyle/>
          <a:p>
            <a:fld id="{303F3CAA-A232-43FD-9AE7-7532431DBDF3}" type="slidenum">
              <a:rPr lang="en-US" smtClean="0"/>
              <a:t>‹#›</a:t>
            </a:fld>
            <a:endParaRPr lang="en-US"/>
          </a:p>
        </p:txBody>
      </p:sp>
    </p:spTree>
    <p:extLst>
      <p:ext uri="{BB962C8B-B14F-4D97-AF65-F5344CB8AC3E}">
        <p14:creationId xmlns:p14="http://schemas.microsoft.com/office/powerpoint/2010/main" val="282583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EB08-9ACC-42E1-9A87-46A90D82F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D57C8-3E1A-466D-866A-58D799149C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D327C-4182-488C-8506-5DE8119204A3}"/>
              </a:ext>
            </a:extLst>
          </p:cNvPr>
          <p:cNvSpPr>
            <a:spLocks noGrp="1"/>
          </p:cNvSpPr>
          <p:nvPr>
            <p:ph type="dt" sz="half" idx="10"/>
          </p:nvPr>
        </p:nvSpPr>
        <p:spPr/>
        <p:txBody>
          <a:bodyPr/>
          <a:lstStyle/>
          <a:p>
            <a:fld id="{C3A41BE4-DC00-483E-8B04-00A8FD35389D}" type="datetimeFigureOut">
              <a:rPr lang="en-US" smtClean="0"/>
              <a:t>1/26/2020</a:t>
            </a:fld>
            <a:endParaRPr lang="en-US"/>
          </a:p>
        </p:txBody>
      </p:sp>
      <p:sp>
        <p:nvSpPr>
          <p:cNvPr id="5" name="Footer Placeholder 4">
            <a:extLst>
              <a:ext uri="{FF2B5EF4-FFF2-40B4-BE49-F238E27FC236}">
                <a16:creationId xmlns:a16="http://schemas.microsoft.com/office/drawing/2014/main" id="{57B6D1D7-D5B3-41A9-B2DA-569239F6A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56468-C2DE-4FDE-A1FC-1A1CD982173E}"/>
              </a:ext>
            </a:extLst>
          </p:cNvPr>
          <p:cNvSpPr>
            <a:spLocks noGrp="1"/>
          </p:cNvSpPr>
          <p:nvPr>
            <p:ph type="sldNum" sz="quarter" idx="12"/>
          </p:nvPr>
        </p:nvSpPr>
        <p:spPr/>
        <p:txBody>
          <a:bodyPr/>
          <a:lstStyle/>
          <a:p>
            <a:fld id="{303F3CAA-A232-43FD-9AE7-7532431DBDF3}" type="slidenum">
              <a:rPr lang="en-US" smtClean="0"/>
              <a:t>‹#›</a:t>
            </a:fld>
            <a:endParaRPr lang="en-US"/>
          </a:p>
        </p:txBody>
      </p:sp>
    </p:spTree>
    <p:extLst>
      <p:ext uri="{BB962C8B-B14F-4D97-AF65-F5344CB8AC3E}">
        <p14:creationId xmlns:p14="http://schemas.microsoft.com/office/powerpoint/2010/main" val="10342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76E7-6A29-4569-AA3A-FEADFA227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57BC99-748D-41FF-9B30-3E098BD1C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DA080-4AAC-4048-89F1-9C1178F4FC77}"/>
              </a:ext>
            </a:extLst>
          </p:cNvPr>
          <p:cNvSpPr>
            <a:spLocks noGrp="1"/>
          </p:cNvSpPr>
          <p:nvPr>
            <p:ph type="dt" sz="half" idx="10"/>
          </p:nvPr>
        </p:nvSpPr>
        <p:spPr/>
        <p:txBody>
          <a:bodyPr/>
          <a:lstStyle/>
          <a:p>
            <a:fld id="{C3A41BE4-DC00-483E-8B04-00A8FD35389D}" type="datetimeFigureOut">
              <a:rPr lang="en-US" smtClean="0"/>
              <a:t>1/26/2020</a:t>
            </a:fld>
            <a:endParaRPr lang="en-US"/>
          </a:p>
        </p:txBody>
      </p:sp>
      <p:sp>
        <p:nvSpPr>
          <p:cNvPr id="5" name="Footer Placeholder 4">
            <a:extLst>
              <a:ext uri="{FF2B5EF4-FFF2-40B4-BE49-F238E27FC236}">
                <a16:creationId xmlns:a16="http://schemas.microsoft.com/office/drawing/2014/main" id="{C8894B64-9938-4D7D-9E42-5D574CC61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2EF89-C153-4F8B-8756-5AF868223B13}"/>
              </a:ext>
            </a:extLst>
          </p:cNvPr>
          <p:cNvSpPr>
            <a:spLocks noGrp="1"/>
          </p:cNvSpPr>
          <p:nvPr>
            <p:ph type="sldNum" sz="quarter" idx="12"/>
          </p:nvPr>
        </p:nvSpPr>
        <p:spPr/>
        <p:txBody>
          <a:bodyPr/>
          <a:lstStyle/>
          <a:p>
            <a:fld id="{303F3CAA-A232-43FD-9AE7-7532431DBDF3}" type="slidenum">
              <a:rPr lang="en-US" smtClean="0"/>
              <a:t>‹#›</a:t>
            </a:fld>
            <a:endParaRPr lang="en-US"/>
          </a:p>
        </p:txBody>
      </p:sp>
    </p:spTree>
    <p:extLst>
      <p:ext uri="{BB962C8B-B14F-4D97-AF65-F5344CB8AC3E}">
        <p14:creationId xmlns:p14="http://schemas.microsoft.com/office/powerpoint/2010/main" val="48586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F0B6-5A1E-41F2-98AC-696A19196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B630FB-841C-4635-8988-DBFB7BD578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706BD2-52DF-4250-A80D-42DCB09C9F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7DE46-D82C-4D74-94B1-3451F5BA6ECF}"/>
              </a:ext>
            </a:extLst>
          </p:cNvPr>
          <p:cNvSpPr>
            <a:spLocks noGrp="1"/>
          </p:cNvSpPr>
          <p:nvPr>
            <p:ph type="dt" sz="half" idx="10"/>
          </p:nvPr>
        </p:nvSpPr>
        <p:spPr/>
        <p:txBody>
          <a:bodyPr/>
          <a:lstStyle/>
          <a:p>
            <a:fld id="{C3A41BE4-DC00-483E-8B04-00A8FD35389D}" type="datetimeFigureOut">
              <a:rPr lang="en-US" smtClean="0"/>
              <a:t>1/26/2020</a:t>
            </a:fld>
            <a:endParaRPr lang="en-US"/>
          </a:p>
        </p:txBody>
      </p:sp>
      <p:sp>
        <p:nvSpPr>
          <p:cNvPr id="6" name="Footer Placeholder 5">
            <a:extLst>
              <a:ext uri="{FF2B5EF4-FFF2-40B4-BE49-F238E27FC236}">
                <a16:creationId xmlns:a16="http://schemas.microsoft.com/office/drawing/2014/main" id="{C3681D4D-2DE7-493C-A2FF-D7CC4CB32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36968-55B4-41E4-8C98-9BFF9DF2540F}"/>
              </a:ext>
            </a:extLst>
          </p:cNvPr>
          <p:cNvSpPr>
            <a:spLocks noGrp="1"/>
          </p:cNvSpPr>
          <p:nvPr>
            <p:ph type="sldNum" sz="quarter" idx="12"/>
          </p:nvPr>
        </p:nvSpPr>
        <p:spPr/>
        <p:txBody>
          <a:bodyPr/>
          <a:lstStyle/>
          <a:p>
            <a:fld id="{303F3CAA-A232-43FD-9AE7-7532431DBDF3}" type="slidenum">
              <a:rPr lang="en-US" smtClean="0"/>
              <a:t>‹#›</a:t>
            </a:fld>
            <a:endParaRPr lang="en-US"/>
          </a:p>
        </p:txBody>
      </p:sp>
    </p:spTree>
    <p:extLst>
      <p:ext uri="{BB962C8B-B14F-4D97-AF65-F5344CB8AC3E}">
        <p14:creationId xmlns:p14="http://schemas.microsoft.com/office/powerpoint/2010/main" val="137852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363C-F873-4F7F-A4E0-28B93956FC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BAC458-2AB8-475A-A73A-263559F2D0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00AA57-5925-40A9-99C7-B45FAB480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0D933E-1813-49F5-A245-0104B3541C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84EB53-DA0E-4833-A098-17AE00AC5D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B36B7-DBC4-4BE5-AEC0-DD09E24C6515}"/>
              </a:ext>
            </a:extLst>
          </p:cNvPr>
          <p:cNvSpPr>
            <a:spLocks noGrp="1"/>
          </p:cNvSpPr>
          <p:nvPr>
            <p:ph type="dt" sz="half" idx="10"/>
          </p:nvPr>
        </p:nvSpPr>
        <p:spPr/>
        <p:txBody>
          <a:bodyPr/>
          <a:lstStyle/>
          <a:p>
            <a:fld id="{C3A41BE4-DC00-483E-8B04-00A8FD35389D}" type="datetimeFigureOut">
              <a:rPr lang="en-US" smtClean="0"/>
              <a:t>1/26/2020</a:t>
            </a:fld>
            <a:endParaRPr lang="en-US"/>
          </a:p>
        </p:txBody>
      </p:sp>
      <p:sp>
        <p:nvSpPr>
          <p:cNvPr id="8" name="Footer Placeholder 7">
            <a:extLst>
              <a:ext uri="{FF2B5EF4-FFF2-40B4-BE49-F238E27FC236}">
                <a16:creationId xmlns:a16="http://schemas.microsoft.com/office/drawing/2014/main" id="{FA928CF0-7CA5-410C-9C84-23A5F7C08F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0FB64F-5E93-4283-8AAD-069073B5F5F1}"/>
              </a:ext>
            </a:extLst>
          </p:cNvPr>
          <p:cNvSpPr>
            <a:spLocks noGrp="1"/>
          </p:cNvSpPr>
          <p:nvPr>
            <p:ph type="sldNum" sz="quarter" idx="12"/>
          </p:nvPr>
        </p:nvSpPr>
        <p:spPr/>
        <p:txBody>
          <a:bodyPr/>
          <a:lstStyle/>
          <a:p>
            <a:fld id="{303F3CAA-A232-43FD-9AE7-7532431DBDF3}" type="slidenum">
              <a:rPr lang="en-US" smtClean="0"/>
              <a:t>‹#›</a:t>
            </a:fld>
            <a:endParaRPr lang="en-US"/>
          </a:p>
        </p:txBody>
      </p:sp>
    </p:spTree>
    <p:extLst>
      <p:ext uri="{BB962C8B-B14F-4D97-AF65-F5344CB8AC3E}">
        <p14:creationId xmlns:p14="http://schemas.microsoft.com/office/powerpoint/2010/main" val="407896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3C07-2DFE-4697-A9A4-3AB5646A64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FD79E0-0438-4EDE-90FF-94D011D14300}"/>
              </a:ext>
            </a:extLst>
          </p:cNvPr>
          <p:cNvSpPr>
            <a:spLocks noGrp="1"/>
          </p:cNvSpPr>
          <p:nvPr>
            <p:ph type="dt" sz="half" idx="10"/>
          </p:nvPr>
        </p:nvSpPr>
        <p:spPr/>
        <p:txBody>
          <a:bodyPr/>
          <a:lstStyle/>
          <a:p>
            <a:fld id="{C3A41BE4-DC00-483E-8B04-00A8FD35389D}" type="datetimeFigureOut">
              <a:rPr lang="en-US" smtClean="0"/>
              <a:t>1/26/2020</a:t>
            </a:fld>
            <a:endParaRPr lang="en-US"/>
          </a:p>
        </p:txBody>
      </p:sp>
      <p:sp>
        <p:nvSpPr>
          <p:cNvPr id="4" name="Footer Placeholder 3">
            <a:extLst>
              <a:ext uri="{FF2B5EF4-FFF2-40B4-BE49-F238E27FC236}">
                <a16:creationId xmlns:a16="http://schemas.microsoft.com/office/drawing/2014/main" id="{8CD440A4-79CF-4F0B-9F3B-656BD534C2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676B7B-A4E1-44CE-8608-41895ACF659C}"/>
              </a:ext>
            </a:extLst>
          </p:cNvPr>
          <p:cNvSpPr>
            <a:spLocks noGrp="1"/>
          </p:cNvSpPr>
          <p:nvPr>
            <p:ph type="sldNum" sz="quarter" idx="12"/>
          </p:nvPr>
        </p:nvSpPr>
        <p:spPr/>
        <p:txBody>
          <a:bodyPr/>
          <a:lstStyle/>
          <a:p>
            <a:fld id="{303F3CAA-A232-43FD-9AE7-7532431DBDF3}" type="slidenum">
              <a:rPr lang="en-US" smtClean="0"/>
              <a:t>‹#›</a:t>
            </a:fld>
            <a:endParaRPr lang="en-US"/>
          </a:p>
        </p:txBody>
      </p:sp>
    </p:spTree>
    <p:extLst>
      <p:ext uri="{BB962C8B-B14F-4D97-AF65-F5344CB8AC3E}">
        <p14:creationId xmlns:p14="http://schemas.microsoft.com/office/powerpoint/2010/main" val="228807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970166-DCB3-475D-8BFF-F98727D20E57}"/>
              </a:ext>
            </a:extLst>
          </p:cNvPr>
          <p:cNvSpPr>
            <a:spLocks noGrp="1"/>
          </p:cNvSpPr>
          <p:nvPr>
            <p:ph type="dt" sz="half" idx="10"/>
          </p:nvPr>
        </p:nvSpPr>
        <p:spPr/>
        <p:txBody>
          <a:bodyPr/>
          <a:lstStyle/>
          <a:p>
            <a:fld id="{C3A41BE4-DC00-483E-8B04-00A8FD35389D}" type="datetimeFigureOut">
              <a:rPr lang="en-US" smtClean="0"/>
              <a:t>1/26/2020</a:t>
            </a:fld>
            <a:endParaRPr lang="en-US"/>
          </a:p>
        </p:txBody>
      </p:sp>
      <p:sp>
        <p:nvSpPr>
          <p:cNvPr id="3" name="Footer Placeholder 2">
            <a:extLst>
              <a:ext uri="{FF2B5EF4-FFF2-40B4-BE49-F238E27FC236}">
                <a16:creationId xmlns:a16="http://schemas.microsoft.com/office/drawing/2014/main" id="{ACB03AB7-E69F-49DF-83AA-B33490900E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6656D6-3A7E-4BE8-A076-D0435E1CC8B4}"/>
              </a:ext>
            </a:extLst>
          </p:cNvPr>
          <p:cNvSpPr>
            <a:spLocks noGrp="1"/>
          </p:cNvSpPr>
          <p:nvPr>
            <p:ph type="sldNum" sz="quarter" idx="12"/>
          </p:nvPr>
        </p:nvSpPr>
        <p:spPr/>
        <p:txBody>
          <a:bodyPr/>
          <a:lstStyle/>
          <a:p>
            <a:fld id="{303F3CAA-A232-43FD-9AE7-7532431DBDF3}" type="slidenum">
              <a:rPr lang="en-US" smtClean="0"/>
              <a:t>‹#›</a:t>
            </a:fld>
            <a:endParaRPr lang="en-US"/>
          </a:p>
        </p:txBody>
      </p:sp>
    </p:spTree>
    <p:extLst>
      <p:ext uri="{BB962C8B-B14F-4D97-AF65-F5344CB8AC3E}">
        <p14:creationId xmlns:p14="http://schemas.microsoft.com/office/powerpoint/2010/main" val="203100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7AF95-8BE4-418C-A018-E04EEC5F8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0CAB68-6036-4ABC-9A82-E8EC1372F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5C1DB-B954-4A1A-A6D8-8F0CCE1B7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84F64-3434-4CC3-8B27-57D42F398803}"/>
              </a:ext>
            </a:extLst>
          </p:cNvPr>
          <p:cNvSpPr>
            <a:spLocks noGrp="1"/>
          </p:cNvSpPr>
          <p:nvPr>
            <p:ph type="dt" sz="half" idx="10"/>
          </p:nvPr>
        </p:nvSpPr>
        <p:spPr/>
        <p:txBody>
          <a:bodyPr/>
          <a:lstStyle/>
          <a:p>
            <a:fld id="{C3A41BE4-DC00-483E-8B04-00A8FD35389D}" type="datetimeFigureOut">
              <a:rPr lang="en-US" smtClean="0"/>
              <a:t>1/26/2020</a:t>
            </a:fld>
            <a:endParaRPr lang="en-US"/>
          </a:p>
        </p:txBody>
      </p:sp>
      <p:sp>
        <p:nvSpPr>
          <p:cNvPr id="6" name="Footer Placeholder 5">
            <a:extLst>
              <a:ext uri="{FF2B5EF4-FFF2-40B4-BE49-F238E27FC236}">
                <a16:creationId xmlns:a16="http://schemas.microsoft.com/office/drawing/2014/main" id="{14DF6625-0778-47B9-B6A2-7F9B63DFF1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F7674E-3E1C-4B2D-B39A-EBE8477013A3}"/>
              </a:ext>
            </a:extLst>
          </p:cNvPr>
          <p:cNvSpPr>
            <a:spLocks noGrp="1"/>
          </p:cNvSpPr>
          <p:nvPr>
            <p:ph type="sldNum" sz="quarter" idx="12"/>
          </p:nvPr>
        </p:nvSpPr>
        <p:spPr/>
        <p:txBody>
          <a:bodyPr/>
          <a:lstStyle/>
          <a:p>
            <a:fld id="{303F3CAA-A232-43FD-9AE7-7532431DBDF3}" type="slidenum">
              <a:rPr lang="en-US" smtClean="0"/>
              <a:t>‹#›</a:t>
            </a:fld>
            <a:endParaRPr lang="en-US"/>
          </a:p>
        </p:txBody>
      </p:sp>
    </p:spTree>
    <p:extLst>
      <p:ext uri="{BB962C8B-B14F-4D97-AF65-F5344CB8AC3E}">
        <p14:creationId xmlns:p14="http://schemas.microsoft.com/office/powerpoint/2010/main" val="99836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D8CE-1D5C-493F-9538-3757E1F8F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9787F4-C5ED-4D41-9B6F-BAC6DB47F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A60D0-495E-452B-B70F-031AB0BAB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22B4B4-0B15-4CAB-97CD-6D280181B845}"/>
              </a:ext>
            </a:extLst>
          </p:cNvPr>
          <p:cNvSpPr>
            <a:spLocks noGrp="1"/>
          </p:cNvSpPr>
          <p:nvPr>
            <p:ph type="dt" sz="half" idx="10"/>
          </p:nvPr>
        </p:nvSpPr>
        <p:spPr/>
        <p:txBody>
          <a:bodyPr/>
          <a:lstStyle/>
          <a:p>
            <a:fld id="{C3A41BE4-DC00-483E-8B04-00A8FD35389D}" type="datetimeFigureOut">
              <a:rPr lang="en-US" smtClean="0"/>
              <a:t>1/26/2020</a:t>
            </a:fld>
            <a:endParaRPr lang="en-US"/>
          </a:p>
        </p:txBody>
      </p:sp>
      <p:sp>
        <p:nvSpPr>
          <p:cNvPr id="6" name="Footer Placeholder 5">
            <a:extLst>
              <a:ext uri="{FF2B5EF4-FFF2-40B4-BE49-F238E27FC236}">
                <a16:creationId xmlns:a16="http://schemas.microsoft.com/office/drawing/2014/main" id="{148F23C3-7965-4B82-89E1-25A5074D8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5D7268-4241-4F83-844F-A74633A0E2E1}"/>
              </a:ext>
            </a:extLst>
          </p:cNvPr>
          <p:cNvSpPr>
            <a:spLocks noGrp="1"/>
          </p:cNvSpPr>
          <p:nvPr>
            <p:ph type="sldNum" sz="quarter" idx="12"/>
          </p:nvPr>
        </p:nvSpPr>
        <p:spPr/>
        <p:txBody>
          <a:bodyPr/>
          <a:lstStyle/>
          <a:p>
            <a:fld id="{303F3CAA-A232-43FD-9AE7-7532431DBDF3}" type="slidenum">
              <a:rPr lang="en-US" smtClean="0"/>
              <a:t>‹#›</a:t>
            </a:fld>
            <a:endParaRPr lang="en-US"/>
          </a:p>
        </p:txBody>
      </p:sp>
    </p:spTree>
    <p:extLst>
      <p:ext uri="{BB962C8B-B14F-4D97-AF65-F5344CB8AC3E}">
        <p14:creationId xmlns:p14="http://schemas.microsoft.com/office/powerpoint/2010/main" val="406185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3C5D2-553A-42A6-9C44-2BF0BCE500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DD557D-C43E-4AEA-8996-5474788B6B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27CA7-FDB0-4D0F-8091-AC2AAE7B4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41BE4-DC00-483E-8B04-00A8FD35389D}" type="datetimeFigureOut">
              <a:rPr lang="en-US" smtClean="0"/>
              <a:t>1/26/2020</a:t>
            </a:fld>
            <a:endParaRPr lang="en-US"/>
          </a:p>
        </p:txBody>
      </p:sp>
      <p:sp>
        <p:nvSpPr>
          <p:cNvPr id="5" name="Footer Placeholder 4">
            <a:extLst>
              <a:ext uri="{FF2B5EF4-FFF2-40B4-BE49-F238E27FC236}">
                <a16:creationId xmlns:a16="http://schemas.microsoft.com/office/drawing/2014/main" id="{F156A06B-0D03-4198-BCF9-EA109030A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73B668-D8CF-4703-A5EF-790F2EE0C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3CAA-A232-43FD-9AE7-7532431DBDF3}" type="slidenum">
              <a:rPr lang="en-US" smtClean="0"/>
              <a:t>‹#›</a:t>
            </a:fld>
            <a:endParaRPr lang="en-US"/>
          </a:p>
        </p:txBody>
      </p:sp>
    </p:spTree>
    <p:extLst>
      <p:ext uri="{BB962C8B-B14F-4D97-AF65-F5344CB8AC3E}">
        <p14:creationId xmlns:p14="http://schemas.microsoft.com/office/powerpoint/2010/main" val="153197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584B390"/><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3DF7BA-5A52-48AA-8C3C-9E8F31D1A225}"/>
              </a:ext>
            </a:extLst>
          </p:cNvPr>
          <p:cNvSpPr txBox="1"/>
          <p:nvPr/>
        </p:nvSpPr>
        <p:spPr>
          <a:xfrm>
            <a:off x="697042" y="208187"/>
            <a:ext cx="3522689" cy="369332"/>
          </a:xfrm>
          <a:prstGeom prst="rect">
            <a:avLst/>
          </a:prstGeom>
          <a:noFill/>
        </p:spPr>
        <p:txBody>
          <a:bodyPr wrap="square" rtlCol="0">
            <a:spAutoFit/>
          </a:bodyPr>
          <a:lstStyle/>
          <a:p>
            <a:r>
              <a:rPr lang="en-US" b="1" dirty="0"/>
              <a:t>CDS</a:t>
            </a:r>
            <a:r>
              <a:rPr lang="en-US" dirty="0"/>
              <a:t> Requirements for </a:t>
            </a:r>
            <a:r>
              <a:rPr lang="en-US" b="1" dirty="0"/>
              <a:t>MVP</a:t>
            </a:r>
          </a:p>
        </p:txBody>
      </p:sp>
      <p:sp>
        <p:nvSpPr>
          <p:cNvPr id="5" name="TextBox 4">
            <a:extLst>
              <a:ext uri="{FF2B5EF4-FFF2-40B4-BE49-F238E27FC236}">
                <a16:creationId xmlns:a16="http://schemas.microsoft.com/office/drawing/2014/main" id="{070FC740-39C8-4DD2-9536-60D47342EA6E}"/>
              </a:ext>
            </a:extLst>
          </p:cNvPr>
          <p:cNvSpPr txBox="1"/>
          <p:nvPr/>
        </p:nvSpPr>
        <p:spPr>
          <a:xfrm>
            <a:off x="3647607" y="208187"/>
            <a:ext cx="7722758" cy="646331"/>
          </a:xfrm>
          <a:prstGeom prst="rect">
            <a:avLst/>
          </a:prstGeom>
          <a:noFill/>
        </p:spPr>
        <p:txBody>
          <a:bodyPr wrap="square" rtlCol="0">
            <a:spAutoFit/>
          </a:bodyPr>
          <a:lstStyle/>
          <a:p>
            <a:r>
              <a:rPr lang="en-US" b="1" dirty="0"/>
              <a:t>Treater</a:t>
            </a:r>
            <a:r>
              <a:rPr lang="en-US" dirty="0"/>
              <a:t>: i.e., Psychiatrist, Psychotherapist, (Group Leader needs are not being consider in first round)</a:t>
            </a:r>
          </a:p>
        </p:txBody>
      </p:sp>
      <p:sp>
        <p:nvSpPr>
          <p:cNvPr id="6" name="TextBox 5">
            <a:extLst>
              <a:ext uri="{FF2B5EF4-FFF2-40B4-BE49-F238E27FC236}">
                <a16:creationId xmlns:a16="http://schemas.microsoft.com/office/drawing/2014/main" id="{38C79E5F-DFA4-4251-B441-49EE694552BB}"/>
              </a:ext>
            </a:extLst>
          </p:cNvPr>
          <p:cNvSpPr txBox="1"/>
          <p:nvPr/>
        </p:nvSpPr>
        <p:spPr>
          <a:xfrm>
            <a:off x="697042" y="915223"/>
            <a:ext cx="5651292" cy="646331"/>
          </a:xfrm>
          <a:prstGeom prst="rect">
            <a:avLst/>
          </a:prstGeom>
          <a:noFill/>
        </p:spPr>
        <p:txBody>
          <a:bodyPr wrap="square" rtlCol="0">
            <a:spAutoFit/>
          </a:bodyPr>
          <a:lstStyle/>
          <a:p>
            <a:r>
              <a:rPr lang="en-US" dirty="0"/>
              <a:t>Treater: i.e., Psychiatrist, Psychotherapist, (Group Leader needs are not being consider in first round)</a:t>
            </a:r>
          </a:p>
        </p:txBody>
      </p:sp>
    </p:spTree>
    <p:extLst>
      <p:ext uri="{BB962C8B-B14F-4D97-AF65-F5344CB8AC3E}">
        <p14:creationId xmlns:p14="http://schemas.microsoft.com/office/powerpoint/2010/main" val="182773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0AFA95-6731-4C04-9E83-31F4B3BCE571}"/>
              </a:ext>
            </a:extLst>
          </p:cNvPr>
          <p:cNvSpPr txBox="1"/>
          <p:nvPr/>
        </p:nvSpPr>
        <p:spPr>
          <a:xfrm>
            <a:off x="567129" y="260653"/>
            <a:ext cx="8816714" cy="276999"/>
          </a:xfrm>
          <a:prstGeom prst="rect">
            <a:avLst/>
          </a:prstGeom>
          <a:noFill/>
        </p:spPr>
        <p:txBody>
          <a:bodyPr wrap="square" rtlCol="0">
            <a:spAutoFit/>
          </a:bodyPr>
          <a:lstStyle/>
          <a:p>
            <a:r>
              <a:rPr lang="en-US" sz="1200" dirty="0"/>
              <a:t>Session Preparation (before the patient and provider are in the treatment room): </a:t>
            </a:r>
          </a:p>
        </p:txBody>
      </p:sp>
      <p:sp>
        <p:nvSpPr>
          <p:cNvPr id="3" name="TextBox 2">
            <a:extLst>
              <a:ext uri="{FF2B5EF4-FFF2-40B4-BE49-F238E27FC236}">
                <a16:creationId xmlns:a16="http://schemas.microsoft.com/office/drawing/2014/main" id="{98DB0C0E-7798-43AE-9C41-8C86E665FA3F}"/>
              </a:ext>
            </a:extLst>
          </p:cNvPr>
          <p:cNvSpPr txBox="1"/>
          <p:nvPr/>
        </p:nvSpPr>
        <p:spPr>
          <a:xfrm>
            <a:off x="567129" y="652898"/>
            <a:ext cx="8636832" cy="1569660"/>
          </a:xfrm>
          <a:prstGeom prst="rect">
            <a:avLst/>
          </a:prstGeom>
          <a:noFill/>
        </p:spPr>
        <p:txBody>
          <a:bodyPr wrap="square" rtlCol="0">
            <a:spAutoFit/>
          </a:bodyPr>
          <a:lstStyle/>
          <a:p>
            <a:r>
              <a:rPr lang="en-US" sz="1200" dirty="0"/>
              <a:t>1- As a Treater have ability to review today’s/history Patient PHQ score</a:t>
            </a:r>
          </a:p>
          <a:p>
            <a:pPr marL="171450" indent="-171450">
              <a:buFont typeface="Arial" panose="020B0604020202020204" pitchFamily="34" charset="0"/>
              <a:buChar char="•"/>
            </a:pPr>
            <a:r>
              <a:rPr lang="en-US" sz="1200" dirty="0"/>
              <a:t>Patient Name</a:t>
            </a:r>
          </a:p>
          <a:p>
            <a:pPr marL="171450" indent="-171450">
              <a:buFont typeface="Arial" panose="020B0604020202020204" pitchFamily="34" charset="0"/>
              <a:buChar char="•"/>
            </a:pPr>
            <a:r>
              <a:rPr lang="en-US" sz="1200" dirty="0"/>
              <a:t>Patient identifying info</a:t>
            </a:r>
          </a:p>
          <a:p>
            <a:pPr marL="171450" indent="-171450">
              <a:buFont typeface="Arial" panose="020B0604020202020204" pitchFamily="34" charset="0"/>
              <a:buChar char="•"/>
            </a:pPr>
            <a:r>
              <a:rPr lang="en-US" sz="1200" dirty="0"/>
              <a:t>Clinician associated with PHQ</a:t>
            </a:r>
          </a:p>
          <a:p>
            <a:pPr marL="171450" indent="-171450">
              <a:buFont typeface="Arial" panose="020B0604020202020204" pitchFamily="34" charset="0"/>
              <a:buChar char="•"/>
            </a:pPr>
            <a:r>
              <a:rPr lang="en-US" sz="1200" dirty="0"/>
              <a:t>Today’s PHQ date, PHQ completion status </a:t>
            </a:r>
          </a:p>
          <a:p>
            <a:pPr marL="171450" indent="-171450">
              <a:buFont typeface="Arial" panose="020B0604020202020204" pitchFamily="34" charset="0"/>
              <a:buChar char="•"/>
            </a:pPr>
            <a:r>
              <a:rPr lang="en-US" sz="1200" dirty="0"/>
              <a:t>Alerts</a:t>
            </a:r>
          </a:p>
          <a:p>
            <a:r>
              <a:rPr lang="en-US" sz="1200" dirty="0"/>
              <a:t> </a:t>
            </a:r>
          </a:p>
          <a:p>
            <a:pPr marL="171450" indent="-171450">
              <a:buFont typeface="Arial" panose="020B0604020202020204" pitchFamily="34" charset="0"/>
              <a:buChar char="•"/>
            </a:pPr>
            <a:endParaRPr lang="en-US" sz="1200" dirty="0"/>
          </a:p>
        </p:txBody>
      </p:sp>
      <p:sp>
        <p:nvSpPr>
          <p:cNvPr id="4" name="TextBox 3">
            <a:extLst>
              <a:ext uri="{FF2B5EF4-FFF2-40B4-BE49-F238E27FC236}">
                <a16:creationId xmlns:a16="http://schemas.microsoft.com/office/drawing/2014/main" id="{15711ACE-4BCC-49C7-83C1-9825EE573064}"/>
              </a:ext>
            </a:extLst>
          </p:cNvPr>
          <p:cNvSpPr txBox="1"/>
          <p:nvPr/>
        </p:nvSpPr>
        <p:spPr>
          <a:xfrm>
            <a:off x="567129" y="3077194"/>
            <a:ext cx="8636832" cy="276999"/>
          </a:xfrm>
          <a:prstGeom prst="rect">
            <a:avLst/>
          </a:prstGeom>
          <a:noFill/>
        </p:spPr>
        <p:txBody>
          <a:bodyPr wrap="square" rtlCol="0">
            <a:spAutoFit/>
          </a:bodyPr>
          <a:lstStyle/>
          <a:p>
            <a:r>
              <a:rPr lang="en-US" sz="1200" dirty="0"/>
              <a:t>4- As a Treater have ability to review today’s/history other medically relevant information to treat the patient for </a:t>
            </a:r>
            <a:r>
              <a:rPr lang="en-US" sz="1200" dirty="0" err="1"/>
              <a:t>depresseion</a:t>
            </a:r>
            <a:endParaRPr lang="en-US" sz="1200" dirty="0"/>
          </a:p>
        </p:txBody>
      </p:sp>
      <p:sp>
        <p:nvSpPr>
          <p:cNvPr id="5" name="TextBox 4">
            <a:extLst>
              <a:ext uri="{FF2B5EF4-FFF2-40B4-BE49-F238E27FC236}">
                <a16:creationId xmlns:a16="http://schemas.microsoft.com/office/drawing/2014/main" id="{C62C2D3F-22CE-400E-8FB8-D7D124343890}"/>
              </a:ext>
            </a:extLst>
          </p:cNvPr>
          <p:cNvSpPr txBox="1"/>
          <p:nvPr/>
        </p:nvSpPr>
        <p:spPr>
          <a:xfrm>
            <a:off x="567129" y="1945559"/>
            <a:ext cx="8636832" cy="276999"/>
          </a:xfrm>
          <a:prstGeom prst="rect">
            <a:avLst/>
          </a:prstGeom>
          <a:noFill/>
        </p:spPr>
        <p:txBody>
          <a:bodyPr wrap="square" rtlCol="0">
            <a:spAutoFit/>
          </a:bodyPr>
          <a:lstStyle/>
          <a:p>
            <a:r>
              <a:rPr lang="en-US" sz="1200" dirty="0"/>
              <a:t>2- As a Treater have become aware of ‘red flags’/details (including action) associated with PHQ suicide item score</a:t>
            </a:r>
          </a:p>
        </p:txBody>
      </p:sp>
      <p:sp>
        <p:nvSpPr>
          <p:cNvPr id="6" name="TextBox 5">
            <a:extLst>
              <a:ext uri="{FF2B5EF4-FFF2-40B4-BE49-F238E27FC236}">
                <a16:creationId xmlns:a16="http://schemas.microsoft.com/office/drawing/2014/main" id="{3DF36D5A-8C4A-4E37-B164-A055B5CCE18C}"/>
              </a:ext>
            </a:extLst>
          </p:cNvPr>
          <p:cNvSpPr txBox="1"/>
          <p:nvPr/>
        </p:nvSpPr>
        <p:spPr>
          <a:xfrm>
            <a:off x="608965" y="2422575"/>
            <a:ext cx="8636832" cy="276999"/>
          </a:xfrm>
          <a:prstGeom prst="rect">
            <a:avLst/>
          </a:prstGeom>
          <a:noFill/>
        </p:spPr>
        <p:txBody>
          <a:bodyPr wrap="square" rtlCol="0">
            <a:spAutoFit/>
          </a:bodyPr>
          <a:lstStyle/>
          <a:p>
            <a:r>
              <a:rPr lang="en-US" sz="1200" dirty="0"/>
              <a:t>3- As a Treater have become aware of ‘red flags’ / (details (including action) associated with treatment progress</a:t>
            </a:r>
          </a:p>
        </p:txBody>
      </p:sp>
    </p:spTree>
    <p:extLst>
      <p:ext uri="{BB962C8B-B14F-4D97-AF65-F5344CB8AC3E}">
        <p14:creationId xmlns:p14="http://schemas.microsoft.com/office/powerpoint/2010/main" val="240139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0AFA95-6731-4C04-9E83-31F4B3BCE571}"/>
              </a:ext>
            </a:extLst>
          </p:cNvPr>
          <p:cNvSpPr txBox="1"/>
          <p:nvPr/>
        </p:nvSpPr>
        <p:spPr>
          <a:xfrm>
            <a:off x="567129" y="260653"/>
            <a:ext cx="8816714" cy="276999"/>
          </a:xfrm>
          <a:prstGeom prst="rect">
            <a:avLst/>
          </a:prstGeom>
          <a:noFill/>
        </p:spPr>
        <p:txBody>
          <a:bodyPr wrap="square" rtlCol="0">
            <a:spAutoFit/>
          </a:bodyPr>
          <a:lstStyle/>
          <a:p>
            <a:r>
              <a:rPr lang="en-US" sz="1200" dirty="0"/>
              <a:t>During Session (patient and provider are in the treatment room): </a:t>
            </a:r>
          </a:p>
        </p:txBody>
      </p:sp>
      <p:sp>
        <p:nvSpPr>
          <p:cNvPr id="3" name="TextBox 2">
            <a:extLst>
              <a:ext uri="{FF2B5EF4-FFF2-40B4-BE49-F238E27FC236}">
                <a16:creationId xmlns:a16="http://schemas.microsoft.com/office/drawing/2014/main" id="{98DB0C0E-7798-43AE-9C41-8C86E665FA3F}"/>
              </a:ext>
            </a:extLst>
          </p:cNvPr>
          <p:cNvSpPr txBox="1"/>
          <p:nvPr/>
        </p:nvSpPr>
        <p:spPr>
          <a:xfrm>
            <a:off x="567129" y="652898"/>
            <a:ext cx="8636832" cy="1569660"/>
          </a:xfrm>
          <a:prstGeom prst="rect">
            <a:avLst/>
          </a:prstGeom>
          <a:noFill/>
        </p:spPr>
        <p:txBody>
          <a:bodyPr wrap="square" rtlCol="0">
            <a:spAutoFit/>
          </a:bodyPr>
          <a:lstStyle/>
          <a:p>
            <a:r>
              <a:rPr lang="en-US" sz="1200" dirty="0"/>
              <a:t>1- As a Treater have ability to review today’s/history Patient PHQ score</a:t>
            </a:r>
          </a:p>
          <a:p>
            <a:pPr marL="171450" indent="-171450">
              <a:buFont typeface="Arial" panose="020B0604020202020204" pitchFamily="34" charset="0"/>
              <a:buChar char="•"/>
            </a:pPr>
            <a:r>
              <a:rPr lang="en-US" sz="1200" dirty="0"/>
              <a:t>Patient Name</a:t>
            </a:r>
          </a:p>
          <a:p>
            <a:pPr marL="171450" indent="-171450">
              <a:buFont typeface="Arial" panose="020B0604020202020204" pitchFamily="34" charset="0"/>
              <a:buChar char="•"/>
            </a:pPr>
            <a:r>
              <a:rPr lang="en-US" sz="1200" dirty="0"/>
              <a:t>Patient identifying info</a:t>
            </a:r>
          </a:p>
          <a:p>
            <a:pPr marL="171450" indent="-171450">
              <a:buFont typeface="Arial" panose="020B0604020202020204" pitchFamily="34" charset="0"/>
              <a:buChar char="•"/>
            </a:pPr>
            <a:r>
              <a:rPr lang="en-US" sz="1200" dirty="0"/>
              <a:t>Clinician associated with PHQ</a:t>
            </a:r>
          </a:p>
          <a:p>
            <a:pPr marL="171450" indent="-171450">
              <a:buFont typeface="Arial" panose="020B0604020202020204" pitchFamily="34" charset="0"/>
              <a:buChar char="•"/>
            </a:pPr>
            <a:r>
              <a:rPr lang="en-US" sz="1200" dirty="0"/>
              <a:t>Today’s PHQ date, completion time, progress, status</a:t>
            </a:r>
          </a:p>
          <a:p>
            <a:pPr marL="171450" indent="-171450">
              <a:buFont typeface="Arial" panose="020B0604020202020204" pitchFamily="34" charset="0"/>
              <a:buChar char="•"/>
            </a:pPr>
            <a:r>
              <a:rPr lang="en-US" sz="1200" dirty="0"/>
              <a:t>Alerts</a:t>
            </a:r>
          </a:p>
          <a:p>
            <a:r>
              <a:rPr lang="en-US" sz="1200" dirty="0"/>
              <a:t> </a:t>
            </a:r>
          </a:p>
          <a:p>
            <a:pPr marL="171450" indent="-171450">
              <a:buFont typeface="Arial" panose="020B0604020202020204" pitchFamily="34" charset="0"/>
              <a:buChar char="•"/>
            </a:pPr>
            <a:endParaRPr lang="en-US" sz="1200" dirty="0"/>
          </a:p>
        </p:txBody>
      </p:sp>
      <p:sp>
        <p:nvSpPr>
          <p:cNvPr id="4" name="TextBox 3">
            <a:extLst>
              <a:ext uri="{FF2B5EF4-FFF2-40B4-BE49-F238E27FC236}">
                <a16:creationId xmlns:a16="http://schemas.microsoft.com/office/drawing/2014/main" id="{15711ACE-4BCC-49C7-83C1-9825EE573064}"/>
              </a:ext>
            </a:extLst>
          </p:cNvPr>
          <p:cNvSpPr txBox="1"/>
          <p:nvPr/>
        </p:nvSpPr>
        <p:spPr>
          <a:xfrm>
            <a:off x="411741" y="3866088"/>
            <a:ext cx="8636832" cy="276999"/>
          </a:xfrm>
          <a:prstGeom prst="rect">
            <a:avLst/>
          </a:prstGeom>
          <a:noFill/>
        </p:spPr>
        <p:txBody>
          <a:bodyPr wrap="square" rtlCol="0">
            <a:spAutoFit/>
          </a:bodyPr>
          <a:lstStyle/>
          <a:p>
            <a:r>
              <a:rPr lang="en-US" sz="1200" dirty="0"/>
              <a:t>2- As a Treater have ability to review today’s/history Patient PHQ item scores</a:t>
            </a:r>
          </a:p>
        </p:txBody>
      </p:sp>
      <p:sp>
        <p:nvSpPr>
          <p:cNvPr id="5" name="TextBox 4">
            <a:extLst>
              <a:ext uri="{FF2B5EF4-FFF2-40B4-BE49-F238E27FC236}">
                <a16:creationId xmlns:a16="http://schemas.microsoft.com/office/drawing/2014/main" id="{C62C2D3F-22CE-400E-8FB8-D7D124343890}"/>
              </a:ext>
            </a:extLst>
          </p:cNvPr>
          <p:cNvSpPr txBox="1"/>
          <p:nvPr/>
        </p:nvSpPr>
        <p:spPr>
          <a:xfrm>
            <a:off x="411741" y="4261979"/>
            <a:ext cx="8636832" cy="276999"/>
          </a:xfrm>
          <a:prstGeom prst="rect">
            <a:avLst/>
          </a:prstGeom>
          <a:noFill/>
        </p:spPr>
        <p:txBody>
          <a:bodyPr wrap="square" rtlCol="0">
            <a:spAutoFit/>
          </a:bodyPr>
          <a:lstStyle/>
          <a:p>
            <a:r>
              <a:rPr lang="en-US" sz="1200" dirty="0"/>
              <a:t>3- As a Treater have become aware of ‘red flags’/details (including action) associated with PHQ suicide item score</a:t>
            </a:r>
          </a:p>
        </p:txBody>
      </p:sp>
      <p:sp>
        <p:nvSpPr>
          <p:cNvPr id="6" name="TextBox 5">
            <a:extLst>
              <a:ext uri="{FF2B5EF4-FFF2-40B4-BE49-F238E27FC236}">
                <a16:creationId xmlns:a16="http://schemas.microsoft.com/office/drawing/2014/main" id="{3DF36D5A-8C4A-4E37-B164-A055B5CCE18C}"/>
              </a:ext>
            </a:extLst>
          </p:cNvPr>
          <p:cNvSpPr txBox="1"/>
          <p:nvPr/>
        </p:nvSpPr>
        <p:spPr>
          <a:xfrm>
            <a:off x="411741" y="4693633"/>
            <a:ext cx="8636832" cy="276999"/>
          </a:xfrm>
          <a:prstGeom prst="rect">
            <a:avLst/>
          </a:prstGeom>
          <a:noFill/>
        </p:spPr>
        <p:txBody>
          <a:bodyPr wrap="square" rtlCol="0">
            <a:spAutoFit/>
          </a:bodyPr>
          <a:lstStyle/>
          <a:p>
            <a:r>
              <a:rPr lang="en-US" sz="1200" dirty="0"/>
              <a:t>4- As a Treater have become aware of ‘red flags’ / (details (including action) associated with treatment progress</a:t>
            </a:r>
          </a:p>
        </p:txBody>
      </p:sp>
    </p:spTree>
    <p:extLst>
      <p:ext uri="{BB962C8B-B14F-4D97-AF65-F5344CB8AC3E}">
        <p14:creationId xmlns:p14="http://schemas.microsoft.com/office/powerpoint/2010/main" val="24593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0AFA95-6731-4C04-9E83-31F4B3BCE571}"/>
              </a:ext>
            </a:extLst>
          </p:cNvPr>
          <p:cNvSpPr txBox="1"/>
          <p:nvPr/>
        </p:nvSpPr>
        <p:spPr>
          <a:xfrm>
            <a:off x="567129" y="260653"/>
            <a:ext cx="8816714" cy="461665"/>
          </a:xfrm>
          <a:prstGeom prst="rect">
            <a:avLst/>
          </a:prstGeom>
          <a:noFill/>
        </p:spPr>
        <p:txBody>
          <a:bodyPr wrap="square" rtlCol="0">
            <a:spAutoFit/>
          </a:bodyPr>
          <a:lstStyle/>
          <a:p>
            <a:r>
              <a:rPr lang="en-US" sz="1200" dirty="0"/>
              <a:t>After the Session (match the treater’s process for documenting the session i.e., some treaters document during the session, some treaters document after the session): </a:t>
            </a:r>
          </a:p>
        </p:txBody>
      </p:sp>
      <p:sp>
        <p:nvSpPr>
          <p:cNvPr id="3" name="TextBox 2">
            <a:extLst>
              <a:ext uri="{FF2B5EF4-FFF2-40B4-BE49-F238E27FC236}">
                <a16:creationId xmlns:a16="http://schemas.microsoft.com/office/drawing/2014/main" id="{98DB0C0E-7798-43AE-9C41-8C86E665FA3F}"/>
              </a:ext>
            </a:extLst>
          </p:cNvPr>
          <p:cNvSpPr txBox="1"/>
          <p:nvPr/>
        </p:nvSpPr>
        <p:spPr>
          <a:xfrm>
            <a:off x="567129" y="652898"/>
            <a:ext cx="8636832" cy="1015663"/>
          </a:xfrm>
          <a:prstGeom prst="rect">
            <a:avLst/>
          </a:prstGeom>
          <a:noFill/>
        </p:spPr>
        <p:txBody>
          <a:bodyPr wrap="square" rtlCol="0">
            <a:spAutoFit/>
          </a:bodyPr>
          <a:lstStyle/>
          <a:p>
            <a:r>
              <a:rPr lang="en-US" sz="1200" dirty="0"/>
              <a:t>1- Document 3 Essential Questions (structured data)</a:t>
            </a:r>
          </a:p>
          <a:p>
            <a:pPr marL="171450" indent="-171450">
              <a:buFont typeface="Arial" panose="020B0604020202020204" pitchFamily="34" charset="0"/>
              <a:buChar char="•"/>
            </a:pPr>
            <a:r>
              <a:rPr lang="en-US" sz="1200" dirty="0"/>
              <a:t>Today’s PHQ score + each item</a:t>
            </a:r>
          </a:p>
          <a:p>
            <a:pPr marL="171450" indent="-171450">
              <a:buFont typeface="Arial" panose="020B0604020202020204" pitchFamily="34" charset="0"/>
              <a:buChar char="•"/>
            </a:pPr>
            <a:r>
              <a:rPr lang="en-US" sz="1200" dirty="0"/>
              <a:t>What was the focus of today’s session</a:t>
            </a:r>
          </a:p>
          <a:p>
            <a:pPr marL="171450" indent="-171450">
              <a:buFont typeface="Arial" panose="020B0604020202020204" pitchFamily="34" charset="0"/>
              <a:buChar char="•"/>
            </a:pPr>
            <a:r>
              <a:rPr lang="en-US" sz="1200" dirty="0"/>
              <a:t>Psychotherapy Intervention provided</a:t>
            </a:r>
          </a:p>
          <a:p>
            <a:pPr marL="171450" indent="-171450">
              <a:buFont typeface="Arial" panose="020B0604020202020204" pitchFamily="34" charset="0"/>
              <a:buChar char="•"/>
            </a:pPr>
            <a:endParaRPr lang="en-US" sz="1200" dirty="0"/>
          </a:p>
        </p:txBody>
      </p:sp>
      <p:sp>
        <p:nvSpPr>
          <p:cNvPr id="4" name="TextBox 3">
            <a:extLst>
              <a:ext uri="{FF2B5EF4-FFF2-40B4-BE49-F238E27FC236}">
                <a16:creationId xmlns:a16="http://schemas.microsoft.com/office/drawing/2014/main" id="{15711ACE-4BCC-49C7-83C1-9825EE573064}"/>
              </a:ext>
            </a:extLst>
          </p:cNvPr>
          <p:cNvSpPr txBox="1"/>
          <p:nvPr/>
        </p:nvSpPr>
        <p:spPr>
          <a:xfrm>
            <a:off x="387835" y="1783807"/>
            <a:ext cx="8636832" cy="830997"/>
          </a:xfrm>
          <a:prstGeom prst="rect">
            <a:avLst/>
          </a:prstGeom>
          <a:noFill/>
        </p:spPr>
        <p:txBody>
          <a:bodyPr wrap="square" rtlCol="0">
            <a:spAutoFit/>
          </a:bodyPr>
          <a:lstStyle/>
          <a:p>
            <a:r>
              <a:rPr lang="en-US" sz="1200" dirty="0"/>
              <a:t>2- What other information is sought? </a:t>
            </a:r>
          </a:p>
          <a:p>
            <a:pPr marL="171450" indent="-171450">
              <a:buFont typeface="Arial" panose="020B0604020202020204" pitchFamily="34" charset="0"/>
              <a:buChar char="•"/>
            </a:pPr>
            <a:r>
              <a:rPr lang="en-US" sz="1200" dirty="0"/>
              <a:t>Episode of care initiation date</a:t>
            </a:r>
          </a:p>
          <a:p>
            <a:pPr marL="171450" indent="-171450">
              <a:buFont typeface="Arial" panose="020B0604020202020204" pitchFamily="34" charset="0"/>
              <a:buChar char="•"/>
            </a:pPr>
            <a:r>
              <a:rPr lang="en-US" sz="1200" dirty="0"/>
              <a:t>Current session number out of y planned episodes of care</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61916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0BBBEC-B2F3-45CA-AF5D-4FDF4CB8CD3D}"/>
              </a:ext>
            </a:extLst>
          </p:cNvPr>
          <p:cNvSpPr txBox="1"/>
          <p:nvPr/>
        </p:nvSpPr>
        <p:spPr>
          <a:xfrm>
            <a:off x="413467" y="962107"/>
            <a:ext cx="11266999" cy="923330"/>
          </a:xfrm>
          <a:prstGeom prst="rect">
            <a:avLst/>
          </a:prstGeom>
          <a:noFill/>
        </p:spPr>
        <p:txBody>
          <a:bodyPr wrap="square" rtlCol="0">
            <a:spAutoFit/>
          </a:bodyPr>
          <a:lstStyle/>
          <a:p>
            <a:r>
              <a:rPr lang="en-US" dirty="0"/>
              <a:t>The following slides present various visualizations Janey has seen during the course of the last 2 weeks. Use the visualizations to identify the data fields we want to include in the first release </a:t>
            </a:r>
            <a:r>
              <a:rPr lang="en-US" dirty="0" err="1"/>
              <a:t>ie</a:t>
            </a:r>
            <a:r>
              <a:rPr lang="en-US" dirty="0"/>
              <a:t> those needed to inform decision making for a one-on-one therapy session, aimed at treating major depression. </a:t>
            </a:r>
          </a:p>
        </p:txBody>
      </p:sp>
    </p:spTree>
    <p:extLst>
      <p:ext uri="{BB962C8B-B14F-4D97-AF65-F5344CB8AC3E}">
        <p14:creationId xmlns:p14="http://schemas.microsoft.com/office/powerpoint/2010/main" val="260428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D2B426-7FBC-4CD4-B749-39DEDEBF6BAA}"/>
              </a:ext>
            </a:extLst>
          </p:cNvPr>
          <p:cNvPicPr>
            <a:picLocks noChangeAspect="1"/>
          </p:cNvPicPr>
          <p:nvPr/>
        </p:nvPicPr>
        <p:blipFill rotWithShape="1">
          <a:blip r:embed="rId2">
            <a:extLst>
              <a:ext uri="{28A0092B-C50C-407E-A947-70E740481C1C}">
                <a14:useLocalDpi xmlns:a14="http://schemas.microsoft.com/office/drawing/2010/main" val="0"/>
              </a:ext>
            </a:extLst>
          </a:blip>
          <a:srcRect l="37541" t="30528" r="32447" b="34555"/>
          <a:stretch/>
        </p:blipFill>
        <p:spPr bwMode="auto">
          <a:xfrm>
            <a:off x="950484" y="502920"/>
            <a:ext cx="9214979" cy="6035040"/>
          </a:xfrm>
          <a:prstGeom prst="rect">
            <a:avLst/>
          </a:prstGeom>
          <a:noFill/>
          <a:ln>
            <a:noFill/>
          </a:ln>
        </p:spPr>
      </p:pic>
      <p:sp>
        <p:nvSpPr>
          <p:cNvPr id="3" name="TextBox 2">
            <a:extLst>
              <a:ext uri="{FF2B5EF4-FFF2-40B4-BE49-F238E27FC236}">
                <a16:creationId xmlns:a16="http://schemas.microsoft.com/office/drawing/2014/main" id="{EF649356-A586-43DB-BD56-E9C2EF5779E5}"/>
              </a:ext>
            </a:extLst>
          </p:cNvPr>
          <p:cNvSpPr txBox="1"/>
          <p:nvPr/>
        </p:nvSpPr>
        <p:spPr>
          <a:xfrm>
            <a:off x="10165463" y="3856383"/>
            <a:ext cx="864019" cy="369332"/>
          </a:xfrm>
          <a:prstGeom prst="rect">
            <a:avLst/>
          </a:prstGeom>
          <a:noFill/>
        </p:spPr>
        <p:txBody>
          <a:bodyPr wrap="none" rtlCol="0">
            <a:spAutoFit/>
          </a:bodyPr>
          <a:lstStyle/>
          <a:p>
            <a:r>
              <a:rPr lang="en-US" dirty="0"/>
              <a:t>Legend</a:t>
            </a:r>
          </a:p>
        </p:txBody>
      </p:sp>
      <p:sp>
        <p:nvSpPr>
          <p:cNvPr id="4" name="Callout: Bent Line 3">
            <a:extLst>
              <a:ext uri="{FF2B5EF4-FFF2-40B4-BE49-F238E27FC236}">
                <a16:creationId xmlns:a16="http://schemas.microsoft.com/office/drawing/2014/main" id="{F088C582-7EEA-493C-8FA8-5F3B49B292AB}"/>
              </a:ext>
            </a:extLst>
          </p:cNvPr>
          <p:cNvSpPr/>
          <p:nvPr/>
        </p:nvSpPr>
        <p:spPr>
          <a:xfrm>
            <a:off x="9978887" y="4395875"/>
            <a:ext cx="1852654" cy="1144988"/>
          </a:xfrm>
          <a:prstGeom prst="borderCallout2">
            <a:avLst>
              <a:gd name="adj1" fmla="val 18750"/>
              <a:gd name="adj2" fmla="val -8333"/>
              <a:gd name="adj3" fmla="val 18750"/>
              <a:gd name="adj4" fmla="val -16667"/>
              <a:gd name="adj5" fmla="val 56250"/>
              <a:gd name="adj6" fmla="val -402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Dashed line indicates acceptable/not acceptable score</a:t>
            </a:r>
          </a:p>
        </p:txBody>
      </p:sp>
    </p:spTree>
    <p:extLst>
      <p:ext uri="{BB962C8B-B14F-4D97-AF65-F5344CB8AC3E}">
        <p14:creationId xmlns:p14="http://schemas.microsoft.com/office/powerpoint/2010/main" val="411491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28CA70-395C-4DA2-8965-4526B565B42E}"/>
              </a:ext>
            </a:extLst>
          </p:cNvPr>
          <p:cNvSpPr txBox="1"/>
          <p:nvPr/>
        </p:nvSpPr>
        <p:spPr>
          <a:xfrm>
            <a:off x="516835" y="437322"/>
            <a:ext cx="4309607" cy="369332"/>
          </a:xfrm>
          <a:prstGeom prst="rect">
            <a:avLst/>
          </a:prstGeom>
          <a:noFill/>
        </p:spPr>
        <p:txBody>
          <a:bodyPr wrap="square" rtlCol="0">
            <a:spAutoFit/>
          </a:bodyPr>
          <a:lstStyle/>
          <a:p>
            <a:r>
              <a:rPr lang="en-US" dirty="0"/>
              <a:t>Screen Title</a:t>
            </a:r>
          </a:p>
        </p:txBody>
      </p:sp>
      <p:sp>
        <p:nvSpPr>
          <p:cNvPr id="4" name="TextBox 3">
            <a:extLst>
              <a:ext uri="{FF2B5EF4-FFF2-40B4-BE49-F238E27FC236}">
                <a16:creationId xmlns:a16="http://schemas.microsoft.com/office/drawing/2014/main" id="{F0DBE595-7CFE-4654-AF6F-944B9039CBC9}"/>
              </a:ext>
            </a:extLst>
          </p:cNvPr>
          <p:cNvSpPr txBox="1"/>
          <p:nvPr/>
        </p:nvSpPr>
        <p:spPr>
          <a:xfrm>
            <a:off x="343233" y="1019349"/>
            <a:ext cx="2511286" cy="4339650"/>
          </a:xfrm>
          <a:prstGeom prst="rect">
            <a:avLst/>
          </a:prstGeom>
          <a:noFill/>
          <a:ln>
            <a:solidFill>
              <a:schemeClr val="bg1">
                <a:lumMod val="50000"/>
              </a:schemeClr>
            </a:solidFill>
          </a:ln>
        </p:spPr>
        <p:txBody>
          <a:bodyPr wrap="square" rtlCol="0">
            <a:spAutoFit/>
          </a:bodyPr>
          <a:lstStyle/>
          <a:p>
            <a:r>
              <a:rPr lang="en-US" sz="1200" b="1" dirty="0"/>
              <a:t>Patient Information</a:t>
            </a:r>
          </a:p>
          <a:p>
            <a:r>
              <a:rPr lang="en-US" sz="1200" dirty="0"/>
              <a:t>Patient Name </a:t>
            </a:r>
          </a:p>
          <a:p>
            <a:r>
              <a:rPr lang="en-US" sz="1200" dirty="0"/>
              <a:t>Other fields CPRS includes in the patient banner</a:t>
            </a:r>
          </a:p>
          <a:p>
            <a:endParaRPr lang="en-US" sz="1200" dirty="0"/>
          </a:p>
          <a:p>
            <a:r>
              <a:rPr lang="en-US" sz="1200" b="1" dirty="0"/>
              <a:t>Mental Health Factors</a:t>
            </a:r>
          </a:p>
          <a:p>
            <a:r>
              <a:rPr lang="en-US" sz="1200" dirty="0"/>
              <a:t>Primary MH Diagnosis</a:t>
            </a:r>
          </a:p>
          <a:p>
            <a:r>
              <a:rPr lang="en-US" sz="1200" dirty="0"/>
              <a:t>Other Diagnoses</a:t>
            </a:r>
          </a:p>
          <a:p>
            <a:endParaRPr lang="en-US" sz="1200" dirty="0"/>
          </a:p>
          <a:p>
            <a:r>
              <a:rPr lang="en-US" sz="1200" dirty="0"/>
              <a:t>Current Intervention</a:t>
            </a:r>
          </a:p>
          <a:p>
            <a:r>
              <a:rPr lang="en-US" sz="1200" dirty="0"/>
              <a:t>Episode x of y</a:t>
            </a:r>
          </a:p>
          <a:p>
            <a:endParaRPr lang="en-US" sz="1200" dirty="0"/>
          </a:p>
          <a:p>
            <a:r>
              <a:rPr lang="en-US" sz="1200" dirty="0"/>
              <a:t>Intervention History</a:t>
            </a:r>
          </a:p>
          <a:p>
            <a:endParaRPr lang="en-US" sz="1200" dirty="0"/>
          </a:p>
          <a:p>
            <a:r>
              <a:rPr lang="en-US" sz="1200" dirty="0"/>
              <a:t>Medications</a:t>
            </a:r>
          </a:p>
          <a:p>
            <a:endParaRPr lang="en-US" sz="1200" dirty="0"/>
          </a:p>
          <a:p>
            <a:r>
              <a:rPr lang="en-US" sz="1200" dirty="0"/>
              <a:t>Labs associated with MH Meds?</a:t>
            </a:r>
          </a:p>
          <a:p>
            <a:endParaRPr lang="en-US" sz="1200" dirty="0"/>
          </a:p>
          <a:p>
            <a:r>
              <a:rPr lang="en-US" sz="1200" b="1" dirty="0"/>
              <a:t>Related Information</a:t>
            </a:r>
          </a:p>
          <a:p>
            <a:r>
              <a:rPr lang="en-US" sz="1200" dirty="0"/>
              <a:t>Other Specific Labs</a:t>
            </a:r>
          </a:p>
          <a:p>
            <a:endParaRPr lang="en-US" dirty="0"/>
          </a:p>
          <a:p>
            <a:endParaRPr lang="en-US" dirty="0"/>
          </a:p>
        </p:txBody>
      </p:sp>
      <p:cxnSp>
        <p:nvCxnSpPr>
          <p:cNvPr id="6" name="Straight Connector 5">
            <a:extLst>
              <a:ext uri="{FF2B5EF4-FFF2-40B4-BE49-F238E27FC236}">
                <a16:creationId xmlns:a16="http://schemas.microsoft.com/office/drawing/2014/main" id="{41509173-88A6-45B1-A91C-A0C042FB5AA8}"/>
              </a:ext>
            </a:extLst>
          </p:cNvPr>
          <p:cNvCxnSpPr>
            <a:cxnSpLocks/>
          </p:cNvCxnSpPr>
          <p:nvPr/>
        </p:nvCxnSpPr>
        <p:spPr>
          <a:xfrm>
            <a:off x="326003" y="1900362"/>
            <a:ext cx="2528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0CA2D2-0161-4B87-B7FD-948C624859A2}"/>
              </a:ext>
            </a:extLst>
          </p:cNvPr>
          <p:cNvCxnSpPr>
            <a:cxnSpLocks/>
          </p:cNvCxnSpPr>
          <p:nvPr/>
        </p:nvCxnSpPr>
        <p:spPr>
          <a:xfrm>
            <a:off x="326003" y="4543508"/>
            <a:ext cx="2528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A7F794F-BD36-4BED-9550-6A488A3933FA}"/>
              </a:ext>
            </a:extLst>
          </p:cNvPr>
          <p:cNvSpPr txBox="1"/>
          <p:nvPr/>
        </p:nvSpPr>
        <p:spPr>
          <a:xfrm>
            <a:off x="5029671" y="1485020"/>
            <a:ext cx="2246986" cy="1477328"/>
          </a:xfrm>
          <a:prstGeom prst="rect">
            <a:avLst/>
          </a:prstGeom>
          <a:noFill/>
        </p:spPr>
        <p:txBody>
          <a:bodyPr wrap="square" rtlCol="0">
            <a:spAutoFit/>
          </a:bodyPr>
          <a:lstStyle/>
          <a:p>
            <a:r>
              <a:rPr lang="en-US" dirty="0"/>
              <a:t>Graph of PHQ scores over time with indication of cutoff or guard rails or acceptable range</a:t>
            </a:r>
          </a:p>
        </p:txBody>
      </p:sp>
      <p:cxnSp>
        <p:nvCxnSpPr>
          <p:cNvPr id="12" name="Straight Connector 11">
            <a:extLst>
              <a:ext uri="{FF2B5EF4-FFF2-40B4-BE49-F238E27FC236}">
                <a16:creationId xmlns:a16="http://schemas.microsoft.com/office/drawing/2014/main" id="{FC392C0E-F1CC-46DC-AB75-3FF6A0FF9D93}"/>
              </a:ext>
            </a:extLst>
          </p:cNvPr>
          <p:cNvCxnSpPr/>
          <p:nvPr/>
        </p:nvCxnSpPr>
        <p:spPr>
          <a:xfrm>
            <a:off x="3729161" y="1200646"/>
            <a:ext cx="0" cy="26636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6D13186-49F2-4C48-BC94-0294761FDBD9}"/>
              </a:ext>
            </a:extLst>
          </p:cNvPr>
          <p:cNvCxnSpPr/>
          <p:nvPr/>
        </p:nvCxnSpPr>
        <p:spPr>
          <a:xfrm>
            <a:off x="3768918" y="3864333"/>
            <a:ext cx="5764695"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63658EA-9E61-4880-B4F3-0529AA463B5D}"/>
              </a:ext>
            </a:extLst>
          </p:cNvPr>
          <p:cNvSpPr txBox="1"/>
          <p:nvPr/>
        </p:nvSpPr>
        <p:spPr>
          <a:xfrm>
            <a:off x="5503627" y="3913364"/>
            <a:ext cx="649537" cy="369332"/>
          </a:xfrm>
          <a:prstGeom prst="rect">
            <a:avLst/>
          </a:prstGeom>
          <a:noFill/>
        </p:spPr>
        <p:txBody>
          <a:bodyPr wrap="none" rtlCol="0">
            <a:spAutoFit/>
          </a:bodyPr>
          <a:lstStyle/>
          <a:p>
            <a:r>
              <a:rPr lang="en-US" dirty="0"/>
              <a:t>Time</a:t>
            </a:r>
          </a:p>
        </p:txBody>
      </p:sp>
      <p:sp>
        <p:nvSpPr>
          <p:cNvPr id="16" name="TextBox 15">
            <a:extLst>
              <a:ext uri="{FF2B5EF4-FFF2-40B4-BE49-F238E27FC236}">
                <a16:creationId xmlns:a16="http://schemas.microsoft.com/office/drawing/2014/main" id="{677FD8BC-332C-45B5-8DBA-7B83046E00EF}"/>
              </a:ext>
            </a:extLst>
          </p:cNvPr>
          <p:cNvSpPr txBox="1"/>
          <p:nvPr/>
        </p:nvSpPr>
        <p:spPr>
          <a:xfrm rot="16200000">
            <a:off x="3273064" y="2150828"/>
            <a:ext cx="700705" cy="369332"/>
          </a:xfrm>
          <a:prstGeom prst="rect">
            <a:avLst/>
          </a:prstGeom>
          <a:noFill/>
        </p:spPr>
        <p:txBody>
          <a:bodyPr wrap="none" rtlCol="0">
            <a:spAutoFit/>
          </a:bodyPr>
          <a:lstStyle/>
          <a:p>
            <a:r>
              <a:rPr lang="en-US" dirty="0"/>
              <a:t>Score</a:t>
            </a:r>
          </a:p>
        </p:txBody>
      </p:sp>
      <p:sp>
        <p:nvSpPr>
          <p:cNvPr id="17" name="TextBox 16">
            <a:extLst>
              <a:ext uri="{FF2B5EF4-FFF2-40B4-BE49-F238E27FC236}">
                <a16:creationId xmlns:a16="http://schemas.microsoft.com/office/drawing/2014/main" id="{CF5A6599-3E8E-4D35-B986-610363F07250}"/>
              </a:ext>
            </a:extLst>
          </p:cNvPr>
          <p:cNvSpPr txBox="1"/>
          <p:nvPr/>
        </p:nvSpPr>
        <p:spPr>
          <a:xfrm flipH="1">
            <a:off x="3053301" y="136959"/>
            <a:ext cx="7826073" cy="369332"/>
          </a:xfrm>
          <a:prstGeom prst="rect">
            <a:avLst/>
          </a:prstGeom>
          <a:noFill/>
        </p:spPr>
        <p:txBody>
          <a:bodyPr wrap="square" rtlCol="0">
            <a:spAutoFit/>
          </a:bodyPr>
          <a:lstStyle/>
          <a:p>
            <a:r>
              <a:rPr lang="en-US" dirty="0"/>
              <a:t>&lt;Current Intervention&gt;: </a:t>
            </a:r>
          </a:p>
        </p:txBody>
      </p:sp>
      <p:sp>
        <p:nvSpPr>
          <p:cNvPr id="18" name="TextBox 17">
            <a:extLst>
              <a:ext uri="{FF2B5EF4-FFF2-40B4-BE49-F238E27FC236}">
                <a16:creationId xmlns:a16="http://schemas.microsoft.com/office/drawing/2014/main" id="{DD919B2A-2EF4-432F-A14F-02341C71F516}"/>
              </a:ext>
            </a:extLst>
          </p:cNvPr>
          <p:cNvSpPr txBox="1"/>
          <p:nvPr/>
        </p:nvSpPr>
        <p:spPr>
          <a:xfrm>
            <a:off x="3396439" y="4357317"/>
            <a:ext cx="6509651" cy="1200329"/>
          </a:xfrm>
          <a:prstGeom prst="rect">
            <a:avLst/>
          </a:prstGeom>
          <a:noFill/>
        </p:spPr>
        <p:txBody>
          <a:bodyPr wrap="square" rtlCol="0">
            <a:spAutoFit/>
          </a:bodyPr>
          <a:lstStyle/>
          <a:p>
            <a:r>
              <a:rPr lang="en-US" sz="1200" dirty="0"/>
              <a:t>Graph features: </a:t>
            </a:r>
          </a:p>
          <a:p>
            <a:pPr marL="285750" indent="-285750">
              <a:buFont typeface="Arial" panose="020B0604020202020204" pitchFamily="34" charset="0"/>
              <a:buChar char="•"/>
            </a:pPr>
            <a:r>
              <a:rPr lang="en-US" sz="1200" dirty="0"/>
              <a:t>Adjust Time</a:t>
            </a:r>
          </a:p>
          <a:p>
            <a:pPr marL="285750" indent="-285750">
              <a:buFont typeface="Arial" panose="020B0604020202020204" pitchFamily="34" charset="0"/>
              <a:buChar char="•"/>
            </a:pPr>
            <a:r>
              <a:rPr lang="en-US" sz="1200" dirty="0"/>
              <a:t>Toggle graph / table</a:t>
            </a:r>
          </a:p>
          <a:p>
            <a:pPr marL="285750" indent="-285750">
              <a:buFont typeface="Arial" panose="020B0604020202020204" pitchFamily="34" charset="0"/>
              <a:buChar char="•"/>
            </a:pPr>
            <a:r>
              <a:rPr lang="en-US" sz="1200" dirty="0"/>
              <a:t>Overlay past, current and future sessions</a:t>
            </a:r>
          </a:p>
          <a:p>
            <a:pPr marL="285750" indent="-285750">
              <a:buFont typeface="Arial" panose="020B0604020202020204" pitchFamily="34" charset="0"/>
              <a:buChar char="•"/>
            </a:pPr>
            <a:r>
              <a:rPr lang="en-US" sz="1200" dirty="0"/>
              <a:t>Overlay past, current and future medications</a:t>
            </a:r>
          </a:p>
          <a:p>
            <a:pPr marL="285750" indent="-285750">
              <a:buFont typeface="Arial" panose="020B0604020202020204" pitchFamily="34" charset="0"/>
              <a:buChar char="•"/>
            </a:pPr>
            <a:r>
              <a:rPr lang="en-US" sz="1200" dirty="0"/>
              <a:t>When available include predictive lines indication current path vs different intervention path</a:t>
            </a:r>
          </a:p>
        </p:txBody>
      </p:sp>
      <p:sp>
        <p:nvSpPr>
          <p:cNvPr id="19" name="TextBox 18">
            <a:extLst>
              <a:ext uri="{FF2B5EF4-FFF2-40B4-BE49-F238E27FC236}">
                <a16:creationId xmlns:a16="http://schemas.microsoft.com/office/drawing/2014/main" id="{58AFC1D5-D39B-46CC-BE1E-A41F64AD793A}"/>
              </a:ext>
            </a:extLst>
          </p:cNvPr>
          <p:cNvSpPr txBox="1"/>
          <p:nvPr/>
        </p:nvSpPr>
        <p:spPr>
          <a:xfrm>
            <a:off x="9557467" y="506291"/>
            <a:ext cx="2511286" cy="1846659"/>
          </a:xfrm>
          <a:prstGeom prst="rect">
            <a:avLst/>
          </a:prstGeom>
          <a:noFill/>
          <a:ln>
            <a:solidFill>
              <a:schemeClr val="bg1">
                <a:lumMod val="50000"/>
              </a:schemeClr>
            </a:solidFill>
          </a:ln>
        </p:spPr>
        <p:txBody>
          <a:bodyPr wrap="square" rtlCol="0">
            <a:spAutoFit/>
          </a:bodyPr>
          <a:lstStyle/>
          <a:p>
            <a:r>
              <a:rPr lang="en-US" sz="1200" b="1" dirty="0"/>
              <a:t>Actionable Recommendations</a:t>
            </a:r>
          </a:p>
          <a:p>
            <a:pPr marL="171450" indent="-171450">
              <a:buFont typeface="Arial" panose="020B0604020202020204" pitchFamily="34" charset="0"/>
              <a:buChar char="•"/>
            </a:pPr>
            <a:r>
              <a:rPr lang="en-US" sz="1200" dirty="0"/>
              <a:t>Recommendations to move treaters inline with Evidence Based Practice</a:t>
            </a:r>
          </a:p>
          <a:p>
            <a:pPr marL="171450" indent="-171450">
              <a:buFont typeface="Arial" panose="020B0604020202020204" pitchFamily="34" charset="0"/>
              <a:buChar char="•"/>
            </a:pPr>
            <a:r>
              <a:rPr lang="en-US" sz="1200" dirty="0"/>
              <a:t>Recommendations specific to treaters who already practice Evidence Based Psychotherapy</a:t>
            </a:r>
          </a:p>
          <a:p>
            <a:endParaRPr lang="en-US" sz="1200" dirty="0"/>
          </a:p>
          <a:p>
            <a:endParaRPr lang="en-US" dirty="0"/>
          </a:p>
        </p:txBody>
      </p:sp>
      <p:sp>
        <p:nvSpPr>
          <p:cNvPr id="20" name="TextBox 19">
            <a:extLst>
              <a:ext uri="{FF2B5EF4-FFF2-40B4-BE49-F238E27FC236}">
                <a16:creationId xmlns:a16="http://schemas.microsoft.com/office/drawing/2014/main" id="{ACF8404A-DBC4-4379-86D4-AF0A73F2A721}"/>
              </a:ext>
            </a:extLst>
          </p:cNvPr>
          <p:cNvSpPr txBox="1"/>
          <p:nvPr/>
        </p:nvSpPr>
        <p:spPr>
          <a:xfrm>
            <a:off x="8577166" y="2659266"/>
            <a:ext cx="864019" cy="369332"/>
          </a:xfrm>
          <a:prstGeom prst="rect">
            <a:avLst/>
          </a:prstGeom>
          <a:noFill/>
        </p:spPr>
        <p:txBody>
          <a:bodyPr wrap="none" rtlCol="0">
            <a:spAutoFit/>
          </a:bodyPr>
          <a:lstStyle/>
          <a:p>
            <a:r>
              <a:rPr lang="en-US" dirty="0"/>
              <a:t>Legend</a:t>
            </a:r>
          </a:p>
        </p:txBody>
      </p:sp>
    </p:spTree>
    <p:extLst>
      <p:ext uri="{BB962C8B-B14F-4D97-AF65-F5344CB8AC3E}">
        <p14:creationId xmlns:p14="http://schemas.microsoft.com/office/powerpoint/2010/main" val="402511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72C5B27-E8A2-43B6-8CFB-8417D59A6C26}"/>
              </a:ext>
            </a:extLst>
          </p:cNvPr>
          <p:cNvCxnSpPr/>
          <p:nvPr/>
        </p:nvCxnSpPr>
        <p:spPr>
          <a:xfrm>
            <a:off x="1439186" y="1486893"/>
            <a:ext cx="0" cy="26636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309358C-AA03-4AE4-A59F-2C58DDD40429}"/>
              </a:ext>
            </a:extLst>
          </p:cNvPr>
          <p:cNvCxnSpPr/>
          <p:nvPr/>
        </p:nvCxnSpPr>
        <p:spPr>
          <a:xfrm>
            <a:off x="1478943" y="4150580"/>
            <a:ext cx="576469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4D6E3A0-EBE5-43F0-80A6-7597ABE38B7F}"/>
              </a:ext>
            </a:extLst>
          </p:cNvPr>
          <p:cNvSpPr txBox="1"/>
          <p:nvPr/>
        </p:nvSpPr>
        <p:spPr>
          <a:xfrm>
            <a:off x="3213652" y="4199611"/>
            <a:ext cx="649537" cy="369332"/>
          </a:xfrm>
          <a:prstGeom prst="rect">
            <a:avLst/>
          </a:prstGeom>
          <a:noFill/>
        </p:spPr>
        <p:txBody>
          <a:bodyPr wrap="none" rtlCol="0">
            <a:spAutoFit/>
          </a:bodyPr>
          <a:lstStyle/>
          <a:p>
            <a:r>
              <a:rPr lang="en-US" dirty="0"/>
              <a:t>Time</a:t>
            </a:r>
          </a:p>
        </p:txBody>
      </p:sp>
      <p:sp>
        <p:nvSpPr>
          <p:cNvPr id="6" name="TextBox 5">
            <a:extLst>
              <a:ext uri="{FF2B5EF4-FFF2-40B4-BE49-F238E27FC236}">
                <a16:creationId xmlns:a16="http://schemas.microsoft.com/office/drawing/2014/main" id="{81179898-D337-4CCE-9FB4-A41388ED9A89}"/>
              </a:ext>
            </a:extLst>
          </p:cNvPr>
          <p:cNvSpPr txBox="1"/>
          <p:nvPr/>
        </p:nvSpPr>
        <p:spPr>
          <a:xfrm rot="16200000">
            <a:off x="747448" y="2437075"/>
            <a:ext cx="1171988" cy="369332"/>
          </a:xfrm>
          <a:prstGeom prst="rect">
            <a:avLst/>
          </a:prstGeom>
          <a:noFill/>
        </p:spPr>
        <p:txBody>
          <a:bodyPr wrap="none" rtlCol="0">
            <a:spAutoFit/>
          </a:bodyPr>
          <a:lstStyle/>
          <a:p>
            <a:r>
              <a:rPr lang="en-US" dirty="0"/>
              <a:t>PHQ Score</a:t>
            </a:r>
          </a:p>
        </p:txBody>
      </p:sp>
      <p:cxnSp>
        <p:nvCxnSpPr>
          <p:cNvPr id="8" name="Straight Connector 7">
            <a:extLst>
              <a:ext uri="{FF2B5EF4-FFF2-40B4-BE49-F238E27FC236}">
                <a16:creationId xmlns:a16="http://schemas.microsoft.com/office/drawing/2014/main" id="{6911F5B1-1B36-4542-B7F9-47CD266C28E3}"/>
              </a:ext>
            </a:extLst>
          </p:cNvPr>
          <p:cNvCxnSpPr/>
          <p:nvPr/>
        </p:nvCxnSpPr>
        <p:spPr>
          <a:xfrm>
            <a:off x="1948070" y="2122998"/>
            <a:ext cx="938254" cy="48503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6F1F80-7CA5-4C8F-87B2-3C3C91272BAF}"/>
              </a:ext>
            </a:extLst>
          </p:cNvPr>
          <p:cNvCxnSpPr>
            <a:cxnSpLocks/>
          </p:cNvCxnSpPr>
          <p:nvPr/>
        </p:nvCxnSpPr>
        <p:spPr>
          <a:xfrm>
            <a:off x="2847159" y="2608028"/>
            <a:ext cx="115234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976266-841A-4460-A8A9-04D6138A2DFF}"/>
              </a:ext>
            </a:extLst>
          </p:cNvPr>
          <p:cNvCxnSpPr>
            <a:cxnSpLocks/>
          </p:cNvCxnSpPr>
          <p:nvPr/>
        </p:nvCxnSpPr>
        <p:spPr>
          <a:xfrm>
            <a:off x="3999507" y="2608028"/>
            <a:ext cx="1256306" cy="35780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3534E92-5DCD-47C8-8E0F-2275B9EA9E86}"/>
              </a:ext>
            </a:extLst>
          </p:cNvPr>
          <p:cNvCxnSpPr>
            <a:cxnSpLocks/>
          </p:cNvCxnSpPr>
          <p:nvPr/>
        </p:nvCxnSpPr>
        <p:spPr>
          <a:xfrm flipV="1">
            <a:off x="5185577" y="1957701"/>
            <a:ext cx="1222584" cy="100813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8ADD8FF-3BC2-4AE3-946D-F24F2C9A97E1}"/>
              </a:ext>
            </a:extLst>
          </p:cNvPr>
          <p:cNvSpPr txBox="1"/>
          <p:nvPr/>
        </p:nvSpPr>
        <p:spPr>
          <a:xfrm>
            <a:off x="8129929" y="3323646"/>
            <a:ext cx="864019" cy="369332"/>
          </a:xfrm>
          <a:prstGeom prst="rect">
            <a:avLst/>
          </a:prstGeom>
          <a:noFill/>
        </p:spPr>
        <p:txBody>
          <a:bodyPr wrap="none" rtlCol="0">
            <a:spAutoFit/>
          </a:bodyPr>
          <a:lstStyle/>
          <a:p>
            <a:r>
              <a:rPr lang="en-US" dirty="0"/>
              <a:t>Legend</a:t>
            </a:r>
          </a:p>
        </p:txBody>
      </p:sp>
      <p:sp>
        <p:nvSpPr>
          <p:cNvPr id="18" name="Callout: Bent Line 17">
            <a:extLst>
              <a:ext uri="{FF2B5EF4-FFF2-40B4-BE49-F238E27FC236}">
                <a16:creationId xmlns:a16="http://schemas.microsoft.com/office/drawing/2014/main" id="{2458ABA7-CCAB-4EE2-87B8-74E8E923C975}"/>
              </a:ext>
            </a:extLst>
          </p:cNvPr>
          <p:cNvSpPr/>
          <p:nvPr/>
        </p:nvSpPr>
        <p:spPr>
          <a:xfrm>
            <a:off x="8391276" y="1673748"/>
            <a:ext cx="1852654" cy="1144988"/>
          </a:xfrm>
          <a:prstGeom prst="borderCallout2">
            <a:avLst>
              <a:gd name="adj1" fmla="val 18750"/>
              <a:gd name="adj2" fmla="val -8333"/>
              <a:gd name="adj3" fmla="val 18750"/>
              <a:gd name="adj4" fmla="val -16667"/>
              <a:gd name="adj5" fmla="val 64583"/>
              <a:gd name="adj6" fmla="val -891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Dashed lines indicate goal range based on pt/therapist goals</a:t>
            </a:r>
          </a:p>
        </p:txBody>
      </p:sp>
      <p:cxnSp>
        <p:nvCxnSpPr>
          <p:cNvPr id="20" name="Straight Connector 19">
            <a:extLst>
              <a:ext uri="{FF2B5EF4-FFF2-40B4-BE49-F238E27FC236}">
                <a16:creationId xmlns:a16="http://schemas.microsoft.com/office/drawing/2014/main" id="{5A930010-D2B2-4CA7-9A37-22C229C878C4}"/>
              </a:ext>
            </a:extLst>
          </p:cNvPr>
          <p:cNvCxnSpPr/>
          <p:nvPr/>
        </p:nvCxnSpPr>
        <p:spPr>
          <a:xfrm>
            <a:off x="1478943" y="2461769"/>
            <a:ext cx="53432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D5504B8-0663-451A-B03B-2BE4D5B50515}"/>
              </a:ext>
            </a:extLst>
          </p:cNvPr>
          <p:cNvCxnSpPr/>
          <p:nvPr/>
        </p:nvCxnSpPr>
        <p:spPr>
          <a:xfrm>
            <a:off x="1439186" y="3207735"/>
            <a:ext cx="53432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83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72C5B27-E8A2-43B6-8CFB-8417D59A6C26}"/>
              </a:ext>
            </a:extLst>
          </p:cNvPr>
          <p:cNvCxnSpPr/>
          <p:nvPr/>
        </p:nvCxnSpPr>
        <p:spPr>
          <a:xfrm>
            <a:off x="1439186" y="1486893"/>
            <a:ext cx="0" cy="26636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309358C-AA03-4AE4-A59F-2C58DDD40429}"/>
              </a:ext>
            </a:extLst>
          </p:cNvPr>
          <p:cNvCxnSpPr/>
          <p:nvPr/>
        </p:nvCxnSpPr>
        <p:spPr>
          <a:xfrm>
            <a:off x="1478943" y="4150580"/>
            <a:ext cx="576469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4D6E3A0-EBE5-43F0-80A6-7597ABE38B7F}"/>
              </a:ext>
            </a:extLst>
          </p:cNvPr>
          <p:cNvSpPr txBox="1"/>
          <p:nvPr/>
        </p:nvSpPr>
        <p:spPr>
          <a:xfrm>
            <a:off x="3213652" y="4199611"/>
            <a:ext cx="683200" cy="369332"/>
          </a:xfrm>
          <a:prstGeom prst="rect">
            <a:avLst/>
          </a:prstGeom>
          <a:noFill/>
        </p:spPr>
        <p:txBody>
          <a:bodyPr wrap="none" rtlCol="0">
            <a:spAutoFit/>
          </a:bodyPr>
          <a:lstStyle/>
          <a:p>
            <a:r>
              <a:rPr lang="en-US" dirty="0"/>
              <a:t>Label</a:t>
            </a:r>
          </a:p>
        </p:txBody>
      </p:sp>
      <p:sp>
        <p:nvSpPr>
          <p:cNvPr id="6" name="TextBox 5">
            <a:extLst>
              <a:ext uri="{FF2B5EF4-FFF2-40B4-BE49-F238E27FC236}">
                <a16:creationId xmlns:a16="http://schemas.microsoft.com/office/drawing/2014/main" id="{81179898-D337-4CCE-9FB4-A41388ED9A89}"/>
              </a:ext>
            </a:extLst>
          </p:cNvPr>
          <p:cNvSpPr txBox="1"/>
          <p:nvPr/>
        </p:nvSpPr>
        <p:spPr>
          <a:xfrm rot="16200000">
            <a:off x="991843" y="2437075"/>
            <a:ext cx="683200" cy="369332"/>
          </a:xfrm>
          <a:prstGeom prst="rect">
            <a:avLst/>
          </a:prstGeom>
          <a:noFill/>
        </p:spPr>
        <p:txBody>
          <a:bodyPr wrap="none" rtlCol="0">
            <a:spAutoFit/>
          </a:bodyPr>
          <a:lstStyle/>
          <a:p>
            <a:r>
              <a:rPr lang="en-US" dirty="0"/>
              <a:t>Label</a:t>
            </a:r>
          </a:p>
        </p:txBody>
      </p:sp>
      <p:sp>
        <p:nvSpPr>
          <p:cNvPr id="17" name="TextBox 16">
            <a:extLst>
              <a:ext uri="{FF2B5EF4-FFF2-40B4-BE49-F238E27FC236}">
                <a16:creationId xmlns:a16="http://schemas.microsoft.com/office/drawing/2014/main" id="{38ADD8FF-3BC2-4AE3-946D-F24F2C9A97E1}"/>
              </a:ext>
            </a:extLst>
          </p:cNvPr>
          <p:cNvSpPr txBox="1"/>
          <p:nvPr/>
        </p:nvSpPr>
        <p:spPr>
          <a:xfrm>
            <a:off x="8129929" y="3323646"/>
            <a:ext cx="864019" cy="369332"/>
          </a:xfrm>
          <a:prstGeom prst="rect">
            <a:avLst/>
          </a:prstGeom>
          <a:noFill/>
        </p:spPr>
        <p:txBody>
          <a:bodyPr wrap="none" rtlCol="0">
            <a:spAutoFit/>
          </a:bodyPr>
          <a:lstStyle/>
          <a:p>
            <a:r>
              <a:rPr lang="en-US" dirty="0"/>
              <a:t>Legend</a:t>
            </a:r>
          </a:p>
        </p:txBody>
      </p:sp>
      <p:sp>
        <p:nvSpPr>
          <p:cNvPr id="14" name="TextBox 13">
            <a:extLst>
              <a:ext uri="{FF2B5EF4-FFF2-40B4-BE49-F238E27FC236}">
                <a16:creationId xmlns:a16="http://schemas.microsoft.com/office/drawing/2014/main" id="{E3E71012-7900-46F6-AEB0-40D4646F79A7}"/>
              </a:ext>
            </a:extLst>
          </p:cNvPr>
          <p:cNvSpPr txBox="1"/>
          <p:nvPr/>
        </p:nvSpPr>
        <p:spPr>
          <a:xfrm>
            <a:off x="7407687" y="677186"/>
            <a:ext cx="3938824" cy="2308324"/>
          </a:xfrm>
          <a:prstGeom prst="rect">
            <a:avLst/>
          </a:prstGeom>
          <a:noFill/>
        </p:spPr>
        <p:txBody>
          <a:bodyPr wrap="square" rtlCol="0">
            <a:spAutoFit/>
          </a:bodyPr>
          <a:lstStyle/>
          <a:p>
            <a:r>
              <a:rPr lang="en-US" dirty="0"/>
              <a:t>In Nashville someone mentioned therapists described wanting to see PHQ scores in a Stacked Bar Graph. I’m not sure what that would be? Stacked Bar Graphs are typically used for frequency distribution. Can someone provide an example of what the therapists were looking for? </a:t>
            </a:r>
          </a:p>
        </p:txBody>
      </p:sp>
    </p:spTree>
    <p:extLst>
      <p:ext uri="{BB962C8B-B14F-4D97-AF65-F5344CB8AC3E}">
        <p14:creationId xmlns:p14="http://schemas.microsoft.com/office/powerpoint/2010/main" val="3528329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595</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JBarnes</dc:creator>
  <cp:lastModifiedBy>JBarnes</cp:lastModifiedBy>
  <cp:revision>7</cp:revision>
  <dcterms:created xsi:type="dcterms:W3CDTF">2020-01-23T18:50:42Z</dcterms:created>
  <dcterms:modified xsi:type="dcterms:W3CDTF">2020-01-27T02:47:26Z</dcterms:modified>
</cp:coreProperties>
</file>