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sldIdLst>
    <p:sldId id="416" r:id="rId5"/>
    <p:sldId id="406" r:id="rId6"/>
    <p:sldId id="445" r:id="rId7"/>
    <p:sldId id="442" r:id="rId8"/>
    <p:sldId id="444" r:id="rId9"/>
    <p:sldId id="439" r:id="rId10"/>
    <p:sldId id="438" r:id="rId11"/>
    <p:sldId id="434" r:id="rId12"/>
    <p:sldId id="341" r:id="rId13"/>
    <p:sldId id="430" r:id="rId14"/>
    <p:sldId id="260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AA60E"/>
    <a:srgbClr val="9AE69A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686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05BEB-69B9-4ECE-B4F6-6A215925FE7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55573A-F4E3-4FB1-BBFA-E7A6B459E825}">
      <dgm:prSet phldrT="[Text]" custT="1"/>
      <dgm:spPr/>
      <dgm:t>
        <a:bodyPr/>
        <a:lstStyle/>
        <a:p>
          <a:r>
            <a:rPr lang="en-US" sz="2800" b="1" dirty="0"/>
            <a:t>Desirability</a:t>
          </a:r>
        </a:p>
        <a:p>
          <a:r>
            <a:rPr lang="en-US" sz="2000" dirty="0"/>
            <a:t>Useful, Usable, Support workflow</a:t>
          </a:r>
        </a:p>
      </dgm:t>
    </dgm:pt>
    <dgm:pt modelId="{25F8C76C-BD20-4D4E-A6C8-683BCEE6BFDE}" type="parTrans" cxnId="{42155822-985E-4C80-BEDB-0C7898DC37D7}">
      <dgm:prSet/>
      <dgm:spPr/>
      <dgm:t>
        <a:bodyPr/>
        <a:lstStyle/>
        <a:p>
          <a:endParaRPr lang="en-US"/>
        </a:p>
      </dgm:t>
    </dgm:pt>
    <dgm:pt modelId="{2ADB427C-D142-427D-A0F4-C5704AD7CE0F}" type="sibTrans" cxnId="{42155822-985E-4C80-BEDB-0C7898DC37D7}">
      <dgm:prSet/>
      <dgm:spPr/>
      <dgm:t>
        <a:bodyPr/>
        <a:lstStyle/>
        <a:p>
          <a:endParaRPr lang="en-US"/>
        </a:p>
      </dgm:t>
    </dgm:pt>
    <dgm:pt modelId="{984AD1CA-993B-4886-8DBC-F95E21E6BC12}">
      <dgm:prSet phldrT="[Text]" custT="1"/>
      <dgm:spPr/>
      <dgm:t>
        <a:bodyPr/>
        <a:lstStyle/>
        <a:p>
          <a:r>
            <a:rPr lang="en-US" sz="2800" b="1" dirty="0"/>
            <a:t>Viability </a:t>
          </a:r>
        </a:p>
        <a:p>
          <a:r>
            <a:rPr lang="en-US" sz="2000" dirty="0"/>
            <a:t>Clinical impact, Support MHPO initiatives</a:t>
          </a:r>
        </a:p>
      </dgm:t>
    </dgm:pt>
    <dgm:pt modelId="{6187A233-6E63-4096-8D71-D38C9B189EC1}" type="parTrans" cxnId="{7ABDBDBE-10B0-48C8-A478-40A5FD301257}">
      <dgm:prSet/>
      <dgm:spPr/>
      <dgm:t>
        <a:bodyPr/>
        <a:lstStyle/>
        <a:p>
          <a:endParaRPr lang="en-US"/>
        </a:p>
      </dgm:t>
    </dgm:pt>
    <dgm:pt modelId="{C01BE2AA-8FB6-4A53-9DE6-C5A2369FFB62}" type="sibTrans" cxnId="{7ABDBDBE-10B0-48C8-A478-40A5FD301257}">
      <dgm:prSet/>
      <dgm:spPr/>
      <dgm:t>
        <a:bodyPr/>
        <a:lstStyle/>
        <a:p>
          <a:endParaRPr lang="en-US"/>
        </a:p>
      </dgm:t>
    </dgm:pt>
    <dgm:pt modelId="{C9C5C1D9-CD12-48D0-A6B2-075B0A85B63A}">
      <dgm:prSet phldrT="[Text]" custT="1"/>
      <dgm:spPr/>
      <dgm:t>
        <a:bodyPr/>
        <a:lstStyle/>
        <a:p>
          <a:r>
            <a:rPr lang="en-US" sz="2800" b="1" dirty="0"/>
            <a:t>Feasibility</a:t>
          </a:r>
        </a:p>
        <a:p>
          <a:r>
            <a:rPr lang="en-US" sz="2000" dirty="0"/>
            <a:t>Technical capabilities, Data quality, Implementation plan</a:t>
          </a:r>
        </a:p>
      </dgm:t>
    </dgm:pt>
    <dgm:pt modelId="{440FB471-476E-4478-A613-F340999A42C7}" type="parTrans" cxnId="{B5D1A91B-0C74-486E-BE24-7A3C560E5330}">
      <dgm:prSet/>
      <dgm:spPr/>
      <dgm:t>
        <a:bodyPr/>
        <a:lstStyle/>
        <a:p>
          <a:endParaRPr lang="en-US"/>
        </a:p>
      </dgm:t>
    </dgm:pt>
    <dgm:pt modelId="{D40B0D8B-CB50-4369-8326-3A7D104BB4C6}" type="sibTrans" cxnId="{B5D1A91B-0C74-486E-BE24-7A3C560E5330}">
      <dgm:prSet/>
      <dgm:spPr/>
      <dgm:t>
        <a:bodyPr/>
        <a:lstStyle/>
        <a:p>
          <a:endParaRPr lang="en-US"/>
        </a:p>
      </dgm:t>
    </dgm:pt>
    <dgm:pt modelId="{A46585AB-5ED9-4C5C-844C-C115F9B1E870}" type="pres">
      <dgm:prSet presAssocID="{3C205BEB-69B9-4ECE-B4F6-6A215925FE7D}" presName="compositeShape" presStyleCnt="0">
        <dgm:presLayoutVars>
          <dgm:chMax val="7"/>
          <dgm:dir/>
          <dgm:resizeHandles val="exact"/>
        </dgm:presLayoutVars>
      </dgm:prSet>
      <dgm:spPr/>
    </dgm:pt>
    <dgm:pt modelId="{2C06F981-851B-4BB7-A1F6-8FFB07298E7A}" type="pres">
      <dgm:prSet presAssocID="{C455573A-F4E3-4FB1-BBFA-E7A6B459E825}" presName="circ1" presStyleLbl="vennNode1" presStyleIdx="0" presStyleCnt="3"/>
      <dgm:spPr/>
    </dgm:pt>
    <dgm:pt modelId="{148B5229-5249-4361-BC75-DCA761BEAFF3}" type="pres">
      <dgm:prSet presAssocID="{C455573A-F4E3-4FB1-BBFA-E7A6B459E82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5747D0-B371-4881-B4E5-0F627098A3FE}" type="pres">
      <dgm:prSet presAssocID="{984AD1CA-993B-4886-8DBC-F95E21E6BC12}" presName="circ2" presStyleLbl="vennNode1" presStyleIdx="1" presStyleCnt="3"/>
      <dgm:spPr/>
    </dgm:pt>
    <dgm:pt modelId="{502FEAFE-FA51-456D-8BCC-DCBCF8D7E8C7}" type="pres">
      <dgm:prSet presAssocID="{984AD1CA-993B-4886-8DBC-F95E21E6BC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59AA11C-1EE5-401F-A1CC-25274511E2B9}" type="pres">
      <dgm:prSet presAssocID="{C9C5C1D9-CD12-48D0-A6B2-075B0A85B63A}" presName="circ3" presStyleLbl="vennNode1" presStyleIdx="2" presStyleCnt="3"/>
      <dgm:spPr/>
    </dgm:pt>
    <dgm:pt modelId="{F597C200-8D37-4113-B642-776FEAC26F97}" type="pres">
      <dgm:prSet presAssocID="{C9C5C1D9-CD12-48D0-A6B2-075B0A85B6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5D1A91B-0C74-486E-BE24-7A3C560E5330}" srcId="{3C205BEB-69B9-4ECE-B4F6-6A215925FE7D}" destId="{C9C5C1D9-CD12-48D0-A6B2-075B0A85B63A}" srcOrd="2" destOrd="0" parTransId="{440FB471-476E-4478-A613-F340999A42C7}" sibTransId="{D40B0D8B-CB50-4369-8326-3A7D104BB4C6}"/>
    <dgm:cxn modelId="{42155822-985E-4C80-BEDB-0C7898DC37D7}" srcId="{3C205BEB-69B9-4ECE-B4F6-6A215925FE7D}" destId="{C455573A-F4E3-4FB1-BBFA-E7A6B459E825}" srcOrd="0" destOrd="0" parTransId="{25F8C76C-BD20-4D4E-A6C8-683BCEE6BFDE}" sibTransId="{2ADB427C-D142-427D-A0F4-C5704AD7CE0F}"/>
    <dgm:cxn modelId="{B940C442-C122-4E4E-BC49-AAC6839AC1C6}" type="presOf" srcId="{3C205BEB-69B9-4ECE-B4F6-6A215925FE7D}" destId="{A46585AB-5ED9-4C5C-844C-C115F9B1E870}" srcOrd="0" destOrd="0" presId="urn:microsoft.com/office/officeart/2005/8/layout/venn1"/>
    <dgm:cxn modelId="{0E5D376F-64B5-4784-AC93-1B39147BD705}" type="presOf" srcId="{C9C5C1D9-CD12-48D0-A6B2-075B0A85B63A}" destId="{F597C200-8D37-4113-B642-776FEAC26F97}" srcOrd="1" destOrd="0" presId="urn:microsoft.com/office/officeart/2005/8/layout/venn1"/>
    <dgm:cxn modelId="{8C2EE880-87B4-4327-8063-20A8975ED0B0}" type="presOf" srcId="{C455573A-F4E3-4FB1-BBFA-E7A6B459E825}" destId="{148B5229-5249-4361-BC75-DCA761BEAFF3}" srcOrd="1" destOrd="0" presId="urn:microsoft.com/office/officeart/2005/8/layout/venn1"/>
    <dgm:cxn modelId="{096B95A1-8CBB-418D-9FCD-7634829FCB6F}" type="presOf" srcId="{984AD1CA-993B-4886-8DBC-F95E21E6BC12}" destId="{502FEAFE-FA51-456D-8BCC-DCBCF8D7E8C7}" srcOrd="1" destOrd="0" presId="urn:microsoft.com/office/officeart/2005/8/layout/venn1"/>
    <dgm:cxn modelId="{7ABDBDBE-10B0-48C8-A478-40A5FD301257}" srcId="{3C205BEB-69B9-4ECE-B4F6-6A215925FE7D}" destId="{984AD1CA-993B-4886-8DBC-F95E21E6BC12}" srcOrd="1" destOrd="0" parTransId="{6187A233-6E63-4096-8D71-D38C9B189EC1}" sibTransId="{C01BE2AA-8FB6-4A53-9DE6-C5A2369FFB62}"/>
    <dgm:cxn modelId="{012073D0-2DA3-43B0-89CB-76F07C63A1FF}" type="presOf" srcId="{C455573A-F4E3-4FB1-BBFA-E7A6B459E825}" destId="{2C06F981-851B-4BB7-A1F6-8FFB07298E7A}" srcOrd="0" destOrd="0" presId="urn:microsoft.com/office/officeart/2005/8/layout/venn1"/>
    <dgm:cxn modelId="{81060DDB-3EC6-47A0-9C6B-5D1267177D30}" type="presOf" srcId="{C9C5C1D9-CD12-48D0-A6B2-075B0A85B63A}" destId="{E59AA11C-1EE5-401F-A1CC-25274511E2B9}" srcOrd="0" destOrd="0" presId="urn:microsoft.com/office/officeart/2005/8/layout/venn1"/>
    <dgm:cxn modelId="{390BCFE5-AE38-4379-9F17-30E423996DCB}" type="presOf" srcId="{984AD1CA-993B-4886-8DBC-F95E21E6BC12}" destId="{6C5747D0-B371-4881-B4E5-0F627098A3FE}" srcOrd="0" destOrd="0" presId="urn:microsoft.com/office/officeart/2005/8/layout/venn1"/>
    <dgm:cxn modelId="{F292125D-2838-47A8-B121-3A28F3D557BC}" type="presParOf" srcId="{A46585AB-5ED9-4C5C-844C-C115F9B1E870}" destId="{2C06F981-851B-4BB7-A1F6-8FFB07298E7A}" srcOrd="0" destOrd="0" presId="urn:microsoft.com/office/officeart/2005/8/layout/venn1"/>
    <dgm:cxn modelId="{4A4593AE-5F8B-444C-AA3E-F3E78FABE26A}" type="presParOf" srcId="{A46585AB-5ED9-4C5C-844C-C115F9B1E870}" destId="{148B5229-5249-4361-BC75-DCA761BEAFF3}" srcOrd="1" destOrd="0" presId="urn:microsoft.com/office/officeart/2005/8/layout/venn1"/>
    <dgm:cxn modelId="{9E072ACC-4549-4FB2-8D9C-26071FBE9AAB}" type="presParOf" srcId="{A46585AB-5ED9-4C5C-844C-C115F9B1E870}" destId="{6C5747D0-B371-4881-B4E5-0F627098A3FE}" srcOrd="2" destOrd="0" presId="urn:microsoft.com/office/officeart/2005/8/layout/venn1"/>
    <dgm:cxn modelId="{689DCD26-F07E-4A8C-BD8B-DE4D8FA26699}" type="presParOf" srcId="{A46585AB-5ED9-4C5C-844C-C115F9B1E870}" destId="{502FEAFE-FA51-456D-8BCC-DCBCF8D7E8C7}" srcOrd="3" destOrd="0" presId="urn:microsoft.com/office/officeart/2005/8/layout/venn1"/>
    <dgm:cxn modelId="{5903E3C4-0E39-4E5D-B687-CD6CB5ED0DF5}" type="presParOf" srcId="{A46585AB-5ED9-4C5C-844C-C115F9B1E870}" destId="{E59AA11C-1EE5-401F-A1CC-25274511E2B9}" srcOrd="4" destOrd="0" presId="urn:microsoft.com/office/officeart/2005/8/layout/venn1"/>
    <dgm:cxn modelId="{22C797A5-5DE0-4495-B9FF-F61491110800}" type="presParOf" srcId="{A46585AB-5ED9-4C5C-844C-C115F9B1E870}" destId="{F597C200-8D37-4113-B642-776FEAC26F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3C13B1-892F-414F-A1BD-76ECAA83247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0F50C-68A2-411D-96B7-F5548C89F940}">
      <dgm:prSet phldrT="[Text]" custT="1"/>
      <dgm:spPr/>
      <dgm:t>
        <a:bodyPr/>
        <a:lstStyle/>
        <a:p>
          <a:r>
            <a:rPr lang="en-US" sz="3600" dirty="0"/>
            <a:t>Core </a:t>
          </a:r>
          <a:r>
            <a:rPr lang="en-US" sz="3200" dirty="0"/>
            <a:t>Team</a:t>
          </a:r>
          <a:endParaRPr lang="en-US" sz="3600" dirty="0"/>
        </a:p>
      </dgm:t>
    </dgm:pt>
    <dgm:pt modelId="{1DE81F79-A8DB-4FAD-B0E6-4135747E9FF8}" type="parTrans" cxnId="{074C41AF-DF9F-4EF6-A26A-82F777ACD13D}">
      <dgm:prSet/>
      <dgm:spPr/>
      <dgm:t>
        <a:bodyPr/>
        <a:lstStyle/>
        <a:p>
          <a:endParaRPr lang="en-US"/>
        </a:p>
      </dgm:t>
    </dgm:pt>
    <dgm:pt modelId="{3709ADF4-8CD9-4633-B068-BDD0078E42C0}" type="sibTrans" cxnId="{074C41AF-DF9F-4EF6-A26A-82F777ACD13D}">
      <dgm:prSet/>
      <dgm:spPr/>
      <dgm:t>
        <a:bodyPr/>
        <a:lstStyle/>
        <a:p>
          <a:endParaRPr lang="en-US"/>
        </a:p>
      </dgm:t>
    </dgm:pt>
    <dgm:pt modelId="{91917C69-84CC-4E06-A1AA-0DC59463B19E}">
      <dgm:prSet phldrT="[Text]" custT="1"/>
      <dgm:spPr/>
      <dgm:t>
        <a:bodyPr/>
        <a:lstStyle/>
        <a:p>
          <a:r>
            <a:rPr lang="en-US" sz="2000" dirty="0"/>
            <a:t>Business Office</a:t>
          </a:r>
        </a:p>
      </dgm:t>
    </dgm:pt>
    <dgm:pt modelId="{FB7E2E68-8ADB-47E5-BA7C-D6340BB78BE8}" type="parTrans" cxnId="{03E280C4-7D02-476E-8C8E-2CA00FACA2C7}">
      <dgm:prSet/>
      <dgm:spPr/>
      <dgm:t>
        <a:bodyPr/>
        <a:lstStyle/>
        <a:p>
          <a:endParaRPr lang="en-US"/>
        </a:p>
      </dgm:t>
    </dgm:pt>
    <dgm:pt modelId="{EE9CA654-61D6-4B2B-97AE-21760E7635AF}" type="sibTrans" cxnId="{03E280C4-7D02-476E-8C8E-2CA00FACA2C7}">
      <dgm:prSet/>
      <dgm:spPr/>
      <dgm:t>
        <a:bodyPr/>
        <a:lstStyle/>
        <a:p>
          <a:endParaRPr lang="en-US"/>
        </a:p>
      </dgm:t>
    </dgm:pt>
    <dgm:pt modelId="{557B5154-3F83-48AF-BD9C-A488697E9792}">
      <dgm:prSet phldrT="[Text]" custT="1"/>
      <dgm:spPr/>
      <dgm:t>
        <a:bodyPr/>
        <a:lstStyle/>
        <a:p>
          <a:r>
            <a:rPr lang="en-US" sz="2000" dirty="0"/>
            <a:t>VAMC Pilot Sites</a:t>
          </a:r>
        </a:p>
      </dgm:t>
    </dgm:pt>
    <dgm:pt modelId="{4881161E-93DF-4945-A32E-33E5EFF85DA3}" type="parTrans" cxnId="{3AEBEDE1-5022-42A6-AEDC-F07CA7960154}">
      <dgm:prSet/>
      <dgm:spPr/>
      <dgm:t>
        <a:bodyPr/>
        <a:lstStyle/>
        <a:p>
          <a:endParaRPr lang="en-US"/>
        </a:p>
      </dgm:t>
    </dgm:pt>
    <dgm:pt modelId="{59C6F4E1-CEE5-4541-BD8B-F053218FF548}" type="sibTrans" cxnId="{3AEBEDE1-5022-42A6-AEDC-F07CA7960154}">
      <dgm:prSet/>
      <dgm:spPr/>
      <dgm:t>
        <a:bodyPr/>
        <a:lstStyle/>
        <a:p>
          <a:endParaRPr lang="en-US"/>
        </a:p>
      </dgm:t>
    </dgm:pt>
    <dgm:pt modelId="{3758D014-2A35-4F0A-BD81-88C1424F048C}">
      <dgm:prSet phldrT="[Text]" custT="1"/>
      <dgm:spPr/>
      <dgm:t>
        <a:bodyPr/>
        <a:lstStyle/>
        <a:p>
          <a:r>
            <a:rPr lang="en-US" sz="2000" dirty="0"/>
            <a:t>Technical SMEs</a:t>
          </a:r>
        </a:p>
      </dgm:t>
    </dgm:pt>
    <dgm:pt modelId="{26F84039-CC3C-4CA8-A297-D21679FF791E}" type="parTrans" cxnId="{DAB8F282-2525-4F7C-902D-AF26E3041D45}">
      <dgm:prSet/>
      <dgm:spPr/>
      <dgm:t>
        <a:bodyPr/>
        <a:lstStyle/>
        <a:p>
          <a:endParaRPr lang="en-US"/>
        </a:p>
      </dgm:t>
    </dgm:pt>
    <dgm:pt modelId="{12932293-7D4B-470E-BF47-1F1073379B81}" type="sibTrans" cxnId="{DAB8F282-2525-4F7C-902D-AF26E3041D45}">
      <dgm:prSet/>
      <dgm:spPr/>
      <dgm:t>
        <a:bodyPr/>
        <a:lstStyle/>
        <a:p>
          <a:endParaRPr lang="en-US"/>
        </a:p>
      </dgm:t>
    </dgm:pt>
    <dgm:pt modelId="{D90A915B-F9C2-4FA0-85FD-E2BCE4A9FB9D}" type="pres">
      <dgm:prSet presAssocID="{873C13B1-892F-414F-A1BD-76ECAA8324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C17A8F-60B4-4B30-9B59-72885ACE3B7B}" type="pres">
      <dgm:prSet presAssocID="{4580F50C-68A2-411D-96B7-F5548C89F940}" presName="centerShape" presStyleLbl="node0" presStyleIdx="0" presStyleCnt="1" custScaleX="116364" custScaleY="122492"/>
      <dgm:spPr/>
    </dgm:pt>
    <dgm:pt modelId="{819B71F2-190B-47FC-B37C-55D87254C557}" type="pres">
      <dgm:prSet presAssocID="{91917C69-84CC-4E06-A1AA-0DC59463B19E}" presName="node" presStyleLbl="node1" presStyleIdx="0" presStyleCnt="3" custScaleX="142025" custScaleY="150641">
        <dgm:presLayoutVars>
          <dgm:bulletEnabled val="1"/>
        </dgm:presLayoutVars>
      </dgm:prSet>
      <dgm:spPr/>
    </dgm:pt>
    <dgm:pt modelId="{CDF1DBC9-5894-4FDB-856B-2E919F108438}" type="pres">
      <dgm:prSet presAssocID="{91917C69-84CC-4E06-A1AA-0DC59463B19E}" presName="dummy" presStyleCnt="0"/>
      <dgm:spPr/>
    </dgm:pt>
    <dgm:pt modelId="{8AAEE8CC-3325-4150-AF49-532F17F63E1B}" type="pres">
      <dgm:prSet presAssocID="{EE9CA654-61D6-4B2B-97AE-21760E7635AF}" presName="sibTrans" presStyleLbl="sibTrans2D1" presStyleIdx="0" presStyleCnt="3"/>
      <dgm:spPr/>
    </dgm:pt>
    <dgm:pt modelId="{2A8D7B30-9DCD-4C5F-96CD-46A86371C5EA}" type="pres">
      <dgm:prSet presAssocID="{557B5154-3F83-48AF-BD9C-A488697E9792}" presName="node" presStyleLbl="node1" presStyleIdx="1" presStyleCnt="3" custScaleX="142025" custScaleY="150641">
        <dgm:presLayoutVars>
          <dgm:bulletEnabled val="1"/>
        </dgm:presLayoutVars>
      </dgm:prSet>
      <dgm:spPr/>
    </dgm:pt>
    <dgm:pt modelId="{4C354BB0-7884-4903-A819-E8BF71700CF6}" type="pres">
      <dgm:prSet presAssocID="{557B5154-3F83-48AF-BD9C-A488697E9792}" presName="dummy" presStyleCnt="0"/>
      <dgm:spPr/>
    </dgm:pt>
    <dgm:pt modelId="{673B9F7B-E125-4235-9E91-87BA9C998D43}" type="pres">
      <dgm:prSet presAssocID="{59C6F4E1-CEE5-4541-BD8B-F053218FF548}" presName="sibTrans" presStyleLbl="sibTrans2D1" presStyleIdx="1" presStyleCnt="3"/>
      <dgm:spPr/>
    </dgm:pt>
    <dgm:pt modelId="{8B2950A3-622C-419E-8C30-40D3596045A6}" type="pres">
      <dgm:prSet presAssocID="{3758D014-2A35-4F0A-BD81-88C1424F048C}" presName="node" presStyleLbl="node1" presStyleIdx="2" presStyleCnt="3" custScaleX="142025" custScaleY="150641">
        <dgm:presLayoutVars>
          <dgm:bulletEnabled val="1"/>
        </dgm:presLayoutVars>
      </dgm:prSet>
      <dgm:spPr/>
    </dgm:pt>
    <dgm:pt modelId="{AAA156F7-231C-4D13-AF82-01185CA187AF}" type="pres">
      <dgm:prSet presAssocID="{3758D014-2A35-4F0A-BD81-88C1424F048C}" presName="dummy" presStyleCnt="0"/>
      <dgm:spPr/>
    </dgm:pt>
    <dgm:pt modelId="{FFC41281-C052-4732-B1B7-597FD1CE2C5B}" type="pres">
      <dgm:prSet presAssocID="{12932293-7D4B-470E-BF47-1F1073379B81}" presName="sibTrans" presStyleLbl="sibTrans2D1" presStyleIdx="2" presStyleCnt="3"/>
      <dgm:spPr/>
    </dgm:pt>
  </dgm:ptLst>
  <dgm:cxnLst>
    <dgm:cxn modelId="{CFEAD803-C58C-4FA3-B2A7-56CB1D5B2327}" type="presOf" srcId="{873C13B1-892F-414F-A1BD-76ECAA832476}" destId="{D90A915B-F9C2-4FA0-85FD-E2BCE4A9FB9D}" srcOrd="0" destOrd="0" presId="urn:microsoft.com/office/officeart/2005/8/layout/radial6"/>
    <dgm:cxn modelId="{757B6F24-ABD0-4996-BB0E-E39ABD9BA828}" type="presOf" srcId="{91917C69-84CC-4E06-A1AA-0DC59463B19E}" destId="{819B71F2-190B-47FC-B37C-55D87254C557}" srcOrd="0" destOrd="0" presId="urn:microsoft.com/office/officeart/2005/8/layout/radial6"/>
    <dgm:cxn modelId="{E83BF326-4710-4980-AC0C-17336A1686BE}" type="presOf" srcId="{4580F50C-68A2-411D-96B7-F5548C89F940}" destId="{EAC17A8F-60B4-4B30-9B59-72885ACE3B7B}" srcOrd="0" destOrd="0" presId="urn:microsoft.com/office/officeart/2005/8/layout/radial6"/>
    <dgm:cxn modelId="{27AE2042-D05E-4B54-B73C-316CF2C45711}" type="presOf" srcId="{3758D014-2A35-4F0A-BD81-88C1424F048C}" destId="{8B2950A3-622C-419E-8C30-40D3596045A6}" srcOrd="0" destOrd="0" presId="urn:microsoft.com/office/officeart/2005/8/layout/radial6"/>
    <dgm:cxn modelId="{CB001171-702E-478D-8370-76E993945A50}" type="presOf" srcId="{12932293-7D4B-470E-BF47-1F1073379B81}" destId="{FFC41281-C052-4732-B1B7-597FD1CE2C5B}" srcOrd="0" destOrd="0" presId="urn:microsoft.com/office/officeart/2005/8/layout/radial6"/>
    <dgm:cxn modelId="{DAB8F282-2525-4F7C-902D-AF26E3041D45}" srcId="{4580F50C-68A2-411D-96B7-F5548C89F940}" destId="{3758D014-2A35-4F0A-BD81-88C1424F048C}" srcOrd="2" destOrd="0" parTransId="{26F84039-CC3C-4CA8-A297-D21679FF791E}" sibTransId="{12932293-7D4B-470E-BF47-1F1073379B81}"/>
    <dgm:cxn modelId="{ADE4D8A4-D936-428B-A1DF-EA79C8652867}" type="presOf" srcId="{59C6F4E1-CEE5-4541-BD8B-F053218FF548}" destId="{673B9F7B-E125-4235-9E91-87BA9C998D43}" srcOrd="0" destOrd="0" presId="urn:microsoft.com/office/officeart/2005/8/layout/radial6"/>
    <dgm:cxn modelId="{67F956A5-7FA9-41A1-B0C0-E0054F5711B4}" type="presOf" srcId="{EE9CA654-61D6-4B2B-97AE-21760E7635AF}" destId="{8AAEE8CC-3325-4150-AF49-532F17F63E1B}" srcOrd="0" destOrd="0" presId="urn:microsoft.com/office/officeart/2005/8/layout/radial6"/>
    <dgm:cxn modelId="{074C41AF-DF9F-4EF6-A26A-82F777ACD13D}" srcId="{873C13B1-892F-414F-A1BD-76ECAA832476}" destId="{4580F50C-68A2-411D-96B7-F5548C89F940}" srcOrd="0" destOrd="0" parTransId="{1DE81F79-A8DB-4FAD-B0E6-4135747E9FF8}" sibTransId="{3709ADF4-8CD9-4633-B068-BDD0078E42C0}"/>
    <dgm:cxn modelId="{952CC8BA-CF96-4A57-ADE2-1BF4505FA973}" type="presOf" srcId="{557B5154-3F83-48AF-BD9C-A488697E9792}" destId="{2A8D7B30-9DCD-4C5F-96CD-46A86371C5EA}" srcOrd="0" destOrd="0" presId="urn:microsoft.com/office/officeart/2005/8/layout/radial6"/>
    <dgm:cxn modelId="{03E280C4-7D02-476E-8C8E-2CA00FACA2C7}" srcId="{4580F50C-68A2-411D-96B7-F5548C89F940}" destId="{91917C69-84CC-4E06-A1AA-0DC59463B19E}" srcOrd="0" destOrd="0" parTransId="{FB7E2E68-8ADB-47E5-BA7C-D6340BB78BE8}" sibTransId="{EE9CA654-61D6-4B2B-97AE-21760E7635AF}"/>
    <dgm:cxn modelId="{3AEBEDE1-5022-42A6-AEDC-F07CA7960154}" srcId="{4580F50C-68A2-411D-96B7-F5548C89F940}" destId="{557B5154-3F83-48AF-BD9C-A488697E9792}" srcOrd="1" destOrd="0" parTransId="{4881161E-93DF-4945-A32E-33E5EFF85DA3}" sibTransId="{59C6F4E1-CEE5-4541-BD8B-F053218FF548}"/>
    <dgm:cxn modelId="{42A6A624-8C2A-4D9E-AE4F-71A223F42713}" type="presParOf" srcId="{D90A915B-F9C2-4FA0-85FD-E2BCE4A9FB9D}" destId="{EAC17A8F-60B4-4B30-9B59-72885ACE3B7B}" srcOrd="0" destOrd="0" presId="urn:microsoft.com/office/officeart/2005/8/layout/radial6"/>
    <dgm:cxn modelId="{E6A7F7B5-614C-45A1-9BDC-8161651F9443}" type="presParOf" srcId="{D90A915B-F9C2-4FA0-85FD-E2BCE4A9FB9D}" destId="{819B71F2-190B-47FC-B37C-55D87254C557}" srcOrd="1" destOrd="0" presId="urn:microsoft.com/office/officeart/2005/8/layout/radial6"/>
    <dgm:cxn modelId="{508E7ABE-22EA-401B-B32D-74048A11805C}" type="presParOf" srcId="{D90A915B-F9C2-4FA0-85FD-E2BCE4A9FB9D}" destId="{CDF1DBC9-5894-4FDB-856B-2E919F108438}" srcOrd="2" destOrd="0" presId="urn:microsoft.com/office/officeart/2005/8/layout/radial6"/>
    <dgm:cxn modelId="{4CD0F2A9-D3D9-4660-A11F-6AE96B574049}" type="presParOf" srcId="{D90A915B-F9C2-4FA0-85FD-E2BCE4A9FB9D}" destId="{8AAEE8CC-3325-4150-AF49-532F17F63E1B}" srcOrd="3" destOrd="0" presId="urn:microsoft.com/office/officeart/2005/8/layout/radial6"/>
    <dgm:cxn modelId="{085A8A5E-555E-4CE8-82BA-1BCF2422EEAB}" type="presParOf" srcId="{D90A915B-F9C2-4FA0-85FD-E2BCE4A9FB9D}" destId="{2A8D7B30-9DCD-4C5F-96CD-46A86371C5EA}" srcOrd="4" destOrd="0" presId="urn:microsoft.com/office/officeart/2005/8/layout/radial6"/>
    <dgm:cxn modelId="{E6DDC43D-D0FB-4BC8-8485-21AC5B22032C}" type="presParOf" srcId="{D90A915B-F9C2-4FA0-85FD-E2BCE4A9FB9D}" destId="{4C354BB0-7884-4903-A819-E8BF71700CF6}" srcOrd="5" destOrd="0" presId="urn:microsoft.com/office/officeart/2005/8/layout/radial6"/>
    <dgm:cxn modelId="{3651C54F-2D17-4F47-9413-C6BC839E49A0}" type="presParOf" srcId="{D90A915B-F9C2-4FA0-85FD-E2BCE4A9FB9D}" destId="{673B9F7B-E125-4235-9E91-87BA9C998D43}" srcOrd="6" destOrd="0" presId="urn:microsoft.com/office/officeart/2005/8/layout/radial6"/>
    <dgm:cxn modelId="{FC4725DA-197A-425F-B202-5BA55FF981C7}" type="presParOf" srcId="{D90A915B-F9C2-4FA0-85FD-E2BCE4A9FB9D}" destId="{8B2950A3-622C-419E-8C30-40D3596045A6}" srcOrd="7" destOrd="0" presId="urn:microsoft.com/office/officeart/2005/8/layout/radial6"/>
    <dgm:cxn modelId="{56ED8690-1E5B-4243-8500-F7D18B22ECAB}" type="presParOf" srcId="{D90A915B-F9C2-4FA0-85FD-E2BCE4A9FB9D}" destId="{AAA156F7-231C-4D13-AF82-01185CA187AF}" srcOrd="8" destOrd="0" presId="urn:microsoft.com/office/officeart/2005/8/layout/radial6"/>
    <dgm:cxn modelId="{D4FF7771-91D5-4FC2-91DF-6E41863C2E31}" type="presParOf" srcId="{D90A915B-F9C2-4FA0-85FD-E2BCE4A9FB9D}" destId="{FFC41281-C052-4732-B1B7-597FD1CE2C5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F981-851B-4BB7-A1F6-8FFB07298E7A}">
      <dsp:nvSpPr>
        <dsp:cNvPr id="0" name=""/>
        <dsp:cNvSpPr/>
      </dsp:nvSpPr>
      <dsp:spPr>
        <a:xfrm>
          <a:off x="2667608" y="139895"/>
          <a:ext cx="2894383" cy="28943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Desirability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Useful, Usable, Support workflow</a:t>
          </a:r>
        </a:p>
      </dsp:txBody>
      <dsp:txXfrm>
        <a:off x="3053526" y="646412"/>
        <a:ext cx="2122547" cy="1302472"/>
      </dsp:txXfrm>
    </dsp:sp>
    <dsp:sp modelId="{6C5747D0-B371-4881-B4E5-0F627098A3FE}">
      <dsp:nvSpPr>
        <dsp:cNvPr id="0" name=""/>
        <dsp:cNvSpPr/>
      </dsp:nvSpPr>
      <dsp:spPr>
        <a:xfrm>
          <a:off x="3711998" y="1948884"/>
          <a:ext cx="2894383" cy="28943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Viability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impact, Support MHPO initiatives</a:t>
          </a:r>
        </a:p>
      </dsp:txBody>
      <dsp:txXfrm>
        <a:off x="4597197" y="2696600"/>
        <a:ext cx="1736629" cy="1591910"/>
      </dsp:txXfrm>
    </dsp:sp>
    <dsp:sp modelId="{E59AA11C-1EE5-401F-A1CC-25274511E2B9}">
      <dsp:nvSpPr>
        <dsp:cNvPr id="0" name=""/>
        <dsp:cNvSpPr/>
      </dsp:nvSpPr>
      <dsp:spPr>
        <a:xfrm>
          <a:off x="1623218" y="1948884"/>
          <a:ext cx="2894383" cy="28943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Feasibility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capabilities, Data quality, Implementation plan</a:t>
          </a:r>
        </a:p>
      </dsp:txBody>
      <dsp:txXfrm>
        <a:off x="1895772" y="2696600"/>
        <a:ext cx="1736629" cy="1591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41281-C052-4732-B1B7-597FD1CE2C5B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9F7B-E125-4235-9E91-87BA9C998D43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E8CC-3325-4150-AF49-532F17F63E1B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7A8F-60B4-4B30-9B59-72885ACE3B7B}">
      <dsp:nvSpPr>
        <dsp:cNvPr id="0" name=""/>
        <dsp:cNvSpPr/>
      </dsp:nvSpPr>
      <dsp:spPr>
        <a:xfrm>
          <a:off x="1951648" y="1267078"/>
          <a:ext cx="1659303" cy="17466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Core </a:t>
          </a:r>
          <a:r>
            <a:rPr lang="en-US" sz="3200" kern="1200" dirty="0"/>
            <a:t>Team</a:t>
          </a:r>
          <a:endParaRPr lang="en-US" sz="3600" kern="1200" dirty="0"/>
        </a:p>
      </dsp:txBody>
      <dsp:txXfrm>
        <a:off x="2194647" y="1522874"/>
        <a:ext cx="1173305" cy="1235094"/>
      </dsp:txXfrm>
    </dsp:sp>
    <dsp:sp modelId="{819B71F2-190B-47FC-B37C-55D87254C557}">
      <dsp:nvSpPr>
        <dsp:cNvPr id="0" name=""/>
        <dsp:cNvSpPr/>
      </dsp:nvSpPr>
      <dsp:spPr>
        <a:xfrm>
          <a:off x="2072473" y="-124607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Office</a:t>
          </a:r>
        </a:p>
      </dsp:txBody>
      <dsp:txXfrm>
        <a:off x="2280083" y="95598"/>
        <a:ext cx="1002433" cy="1063245"/>
      </dsp:txXfrm>
    </dsp:sp>
    <dsp:sp modelId="{2A8D7B30-9DCD-4C5F-96CD-46A86371C5EA}">
      <dsp:nvSpPr>
        <dsp:cNvPr id="0" name=""/>
        <dsp:cNvSpPr/>
      </dsp:nvSpPr>
      <dsp:spPr>
        <a:xfrm>
          <a:off x="3382943" y="2145194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VAMC Pilot Sites</a:t>
          </a:r>
        </a:p>
      </dsp:txBody>
      <dsp:txXfrm>
        <a:off x="3590553" y="2365399"/>
        <a:ext cx="1002433" cy="1063245"/>
      </dsp:txXfrm>
    </dsp:sp>
    <dsp:sp modelId="{8B2950A3-622C-419E-8C30-40D3596045A6}">
      <dsp:nvSpPr>
        <dsp:cNvPr id="0" name=""/>
        <dsp:cNvSpPr/>
      </dsp:nvSpPr>
      <dsp:spPr>
        <a:xfrm>
          <a:off x="762002" y="2145194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SMEs</a:t>
          </a:r>
        </a:p>
      </dsp:txBody>
      <dsp:txXfrm>
        <a:off x="969612" y="2365399"/>
        <a:ext cx="1002433" cy="106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9DFF72-AB5C-40D2-A5A8-981E8CE2E207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AE3794-0C25-49E6-B5B2-80A37588B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8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64008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495800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B73F5AF4-8183-452D-83FD-DD81FD43217B}" type="datetime9">
              <a:rPr lang="en-US" smtClean="0"/>
              <a:pPr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4876800"/>
            <a:ext cx="2895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10/31/2019 7:51:49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10/31/2019 7:51:49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oss.Speir@va.gov" TargetMode="External"/><Relationship Id="rId2" Type="http://schemas.openxmlformats.org/officeDocument/2006/relationships/hyperlink" Target="mailto:Kyle.Maddox@va.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urt.Ruark@v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HCD: Discovery Phase Iteration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8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Factors Engineering (HFE) 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Health Informatics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(OHI) 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(10P2)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Veterans Health Administration (VHA) 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00" y="4735831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by: Ross Speir and Kyle Maddox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3572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10, 2019</a:t>
            </a:r>
          </a:p>
        </p:txBody>
      </p:sp>
    </p:spTree>
    <p:extLst>
      <p:ext uri="{BB962C8B-B14F-4D97-AF65-F5344CB8AC3E}">
        <p14:creationId xmlns:p14="http://schemas.microsoft.com/office/powerpoint/2010/main" val="19225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-762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TVHS Site Visit Purpose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‘User research’ into needs, motivations, pain points and behaviors of intended Ptool users.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team to: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Build empathy among team members and stakeholders in relation to the users and customers, and what they need; and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Uncover insights that will help the project team design and improve the application experience, and uncover insights that can lead directly to innovative opportunities, features, and/or product improvements.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HFE to learn about the subject matter, read previously conducted research and familiarize ourselves with the nature of psychotherapy interventions. </a:t>
            </a:r>
          </a:p>
          <a:p>
            <a:pPr marL="0" lvl="0" indent="0">
              <a:buNone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various user roles, workflows and tools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typical patient cases and ‘edge case’ examples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user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133" y="1576994"/>
            <a:ext cx="7927684" cy="481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" name="object 3"/>
          <p:cNvSpPr txBox="1"/>
          <p:nvPr/>
        </p:nvSpPr>
        <p:spPr>
          <a:xfrm>
            <a:off x="2752380" y="2600884"/>
            <a:ext cx="335803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1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9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32" dirty="0">
                <a:solidFill>
                  <a:srgbClr val="231F20"/>
                </a:solidFill>
                <a:latin typeface="Trebuchet MS"/>
                <a:cs typeface="Trebuchet MS"/>
              </a:rPr>
              <a:t>BRIEF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2330" y="5381437"/>
            <a:ext cx="459068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2" dirty="0">
                <a:solidFill>
                  <a:srgbClr val="231F20"/>
                </a:solidFill>
                <a:latin typeface="Trebuchet MS"/>
                <a:cs typeface="Trebuchet MS"/>
              </a:rPr>
              <a:t>SYNTHESIS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445" y="6098614"/>
            <a:ext cx="369794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5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588" b="1" spc="74" dirty="0">
                <a:solidFill>
                  <a:srgbClr val="231F20"/>
                </a:solidFill>
                <a:latin typeface="Trebuchet MS"/>
                <a:cs typeface="Trebuchet MS"/>
              </a:rPr>
              <a:t>RES</a:t>
            </a:r>
            <a:r>
              <a:rPr sz="588" b="1" spc="53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588" b="1" spc="62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588" b="1" spc="-5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7816" y="5381437"/>
            <a:ext cx="603996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18" dirty="0">
                <a:solidFill>
                  <a:srgbClr val="231F20"/>
                </a:solidFill>
                <a:latin typeface="Trebuchet MS"/>
                <a:cs typeface="Trebuchet MS"/>
              </a:rPr>
              <a:t>OPPORTUNITIES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7389" y="3325532"/>
            <a:ext cx="445994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3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103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35" dirty="0">
                <a:solidFill>
                  <a:srgbClr val="231F20"/>
                </a:solidFill>
                <a:latin typeface="Trebuchet MS"/>
                <a:cs typeface="Trebuchet MS"/>
              </a:rPr>
              <a:t>RECRUIT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9550" y="3325532"/>
            <a:ext cx="318621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588" b="1" spc="-12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6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15" dirty="0">
                <a:solidFill>
                  <a:srgbClr val="231F20"/>
                </a:solidFill>
                <a:latin typeface="Trebuchet MS"/>
                <a:cs typeface="Trebuchet MS"/>
              </a:rPr>
              <a:t>PL</a:t>
            </a:r>
            <a:r>
              <a:rPr sz="588" b="1" spc="-10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26" dirty="0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9174" y="2600884"/>
            <a:ext cx="383615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2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10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50" dirty="0">
                <a:solidFill>
                  <a:srgbClr val="231F20"/>
                </a:solidFill>
                <a:latin typeface="Trebuchet MS"/>
                <a:cs typeface="Trebuchet MS"/>
              </a:rPr>
              <a:t>FRAME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025" y="2816038"/>
            <a:ext cx="583079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44" dirty="0">
                <a:solidFill>
                  <a:srgbClr val="231F20"/>
                </a:solidFill>
                <a:latin typeface="Trebuchet MS"/>
                <a:cs typeface="Trebuchet MS"/>
              </a:rPr>
              <a:t>PARTICIPANTS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8781" y="1730936"/>
            <a:ext cx="606238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112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176" b="1" spc="9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176" b="1" spc="32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176" b="1" spc="5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176" b="1" spc="88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-1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4552" y="4508500"/>
            <a:ext cx="515471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18" dirty="0">
                <a:solidFill>
                  <a:srgbClr val="231F20"/>
                </a:solidFill>
                <a:latin typeface="Trebuchet MS"/>
                <a:cs typeface="Trebuchet MS"/>
              </a:rPr>
              <a:t>AF</a:t>
            </a:r>
            <a:r>
              <a:rPr sz="1176" b="1" spc="-23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76" b="1" spc="32" dirty="0">
                <a:solidFill>
                  <a:srgbClr val="231F20"/>
                </a:solidFill>
                <a:latin typeface="Trebuchet MS"/>
                <a:cs typeface="Trebuchet MS"/>
              </a:rPr>
              <a:t>TER</a:t>
            </a:r>
            <a:r>
              <a:rPr sz="1176" b="1" spc="-24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3850" y="4287370"/>
            <a:ext cx="744444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88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9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176" b="1" spc="53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176" b="1" spc="112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10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176" b="1" spc="20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176" b="1" spc="-1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022" y="3804811"/>
            <a:ext cx="496421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22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176" b="1" spc="-2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176" b="1" spc="5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176" b="1" spc="97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-97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295" y="5158441"/>
            <a:ext cx="606238" cy="36943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41086" marR="2988" indent="-33989">
              <a:spcBef>
                <a:spcPts val="59"/>
              </a:spcBef>
            </a:pPr>
            <a:r>
              <a:rPr sz="1176" b="1" spc="100" dirty="0">
                <a:solidFill>
                  <a:srgbClr val="231F20"/>
                </a:solidFill>
                <a:latin typeface="Trebuchet MS"/>
                <a:cs typeface="Trebuchet MS"/>
              </a:rPr>
              <a:t>DESIGN  </a:t>
            </a:r>
            <a:r>
              <a:rPr sz="1176" b="1" spc="97" dirty="0">
                <a:solidFill>
                  <a:srgbClr val="231F20"/>
                </a:solidFill>
                <a:latin typeface="Trebuchet MS"/>
                <a:cs typeface="Trebuchet MS"/>
              </a:rPr>
              <a:t>PHASE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765" y="978834"/>
            <a:ext cx="1500841" cy="494340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1: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Project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" dirty="0">
                <a:solidFill>
                  <a:srgbClr val="0072B8"/>
                </a:solidFill>
                <a:latin typeface="Trebuchet MS"/>
                <a:cs typeface="Trebuchet MS"/>
              </a:rPr>
              <a:t>Brief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project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brief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initial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ask,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expressed interest,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situation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study.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This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can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come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from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leadership,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one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partners,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from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own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experience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471" b="1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Project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Briefs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11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765" y="1613833"/>
            <a:ext cx="1463115" cy="580068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2: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Create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a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frame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9" dirty="0">
                <a:solidFill>
                  <a:srgbClr val="0072B8"/>
                </a:solidFill>
                <a:latin typeface="Trebuchet MS"/>
                <a:cs typeface="Trebuchet MS"/>
              </a:rPr>
              <a:t>of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inquiry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inquiry,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We”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question,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identifies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frames the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issue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situation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 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exploring.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Use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We...”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prompt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area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10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 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framing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HMW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questions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7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765" y="2338480"/>
            <a:ext cx="1522506" cy="580068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3: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" dirty="0">
                <a:solidFill>
                  <a:srgbClr val="0072B8"/>
                </a:solidFill>
                <a:latin typeface="Trebuchet MS"/>
                <a:cs typeface="Trebuchet MS"/>
              </a:rPr>
              <a:t>Recruit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participants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within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network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(both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inside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outside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7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agency)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who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meet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criteria.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Look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closely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for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whose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life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circumstances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experiences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align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 Read more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recruiting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7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8529" y="978833"/>
            <a:ext cx="1558365" cy="489467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1" dirty="0">
                <a:solidFill>
                  <a:srgbClr val="0072B8"/>
                </a:solidFill>
                <a:latin typeface="Trebuchet MS"/>
                <a:cs typeface="Trebuchet MS"/>
              </a:rPr>
              <a:t>4: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Plan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your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15" dirty="0">
                <a:solidFill>
                  <a:srgbClr val="0072B8"/>
                </a:solidFill>
                <a:latin typeface="Trebuchet MS"/>
                <a:cs typeface="Trebuchet MS"/>
              </a:rPr>
              <a:t>logistics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lined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up,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plan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out the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rest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 research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logistics.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Reserve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space,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gather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tools,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draft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questions,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establish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roles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team.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planning 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 10-11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10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14-15.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1597" y="1916206"/>
            <a:ext cx="1072029" cy="25722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R="16434" algn="ctr">
              <a:lnSpc>
                <a:spcPts val="1397"/>
              </a:lnSpc>
              <a:spcBef>
                <a:spcPts val="59"/>
              </a:spcBef>
            </a:pPr>
            <a:r>
              <a:rPr sz="1176" b="1" spc="74" dirty="0">
                <a:solidFill>
                  <a:srgbClr val="231F20"/>
                </a:solidFill>
                <a:latin typeface="Trebuchet MS"/>
                <a:cs typeface="Trebuchet MS"/>
              </a:rPr>
              <a:t>DURING</a:t>
            </a:r>
            <a:endParaRPr sz="1176">
              <a:latin typeface="Trebuchet MS"/>
              <a:cs typeface="Trebuchet MS"/>
            </a:endParaRPr>
          </a:p>
          <a:p>
            <a:pPr algn="ctr">
              <a:lnSpc>
                <a:spcPts val="550"/>
              </a:lnSpc>
              <a:tabLst>
                <a:tab pos="1056278" algn="l"/>
              </a:tabLst>
            </a:pPr>
            <a:r>
              <a:rPr sz="471" b="1" u="dash" spc="-44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 	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2765" y="1585445"/>
            <a:ext cx="1194547" cy="670670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5: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3" dirty="0">
                <a:solidFill>
                  <a:srgbClr val="0072B8"/>
                </a:solidFill>
                <a:latin typeface="Trebuchet MS"/>
                <a:cs typeface="Trebuchet MS"/>
              </a:rPr>
              <a:t>Do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the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endParaRPr sz="529" dirty="0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15" dirty="0">
                <a:solidFill>
                  <a:srgbClr val="231F20"/>
                </a:solidFill>
                <a:latin typeface="Tahoma"/>
                <a:cs typeface="Tahoma"/>
              </a:rPr>
              <a:t>As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participants</a:t>
            </a:r>
            <a:r>
              <a:rPr sz="471" b="1" spc="-10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471" b="1" u="dash" spc="-38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ove through </a:t>
            </a:r>
            <a:r>
              <a:rPr sz="471" b="1" u="dash" spc="-41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your </a:t>
            </a:r>
            <a:r>
              <a:rPr sz="471" b="1" u="dash" spc="-32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frame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own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way,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remember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that 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perceptions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approaches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valid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reflections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reality.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what you  want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understand.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doing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research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16-19.</a:t>
            </a:r>
            <a:endParaRPr sz="471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2765" y="3593539"/>
            <a:ext cx="1466103" cy="675543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91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6: </a:t>
            </a:r>
            <a:r>
              <a:rPr sz="529" b="1" spc="21" dirty="0">
                <a:solidFill>
                  <a:srgbClr val="0072B8"/>
                </a:solidFill>
                <a:latin typeface="Trebuchet MS"/>
                <a:cs typeface="Trebuchet MS"/>
              </a:rPr>
              <a:t>Synthesis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Synthesis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happens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after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team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has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finished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interviews.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Now,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all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members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come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together 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collectively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review and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analyze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information  you’ve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gathered.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Now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time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step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back,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take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stock,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tease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out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common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themes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patterns.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Read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more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about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synthesis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on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20-21.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0648" y="3833346"/>
            <a:ext cx="1076885" cy="398864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9: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Reframe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i="1" spc="-21" dirty="0">
                <a:solidFill>
                  <a:srgbClr val="0072B8"/>
                </a:solidFill>
                <a:latin typeface="Trebuchet MS"/>
                <a:cs typeface="Trebuchet MS"/>
              </a:rPr>
              <a:t>(if</a:t>
            </a:r>
            <a:r>
              <a:rPr sz="529" b="1" i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i="1" dirty="0">
                <a:solidFill>
                  <a:srgbClr val="0072B8"/>
                </a:solidFill>
                <a:latin typeface="Trebuchet MS"/>
                <a:cs typeface="Trebuchet MS"/>
              </a:rPr>
              <a:t>needed)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Often,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after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first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round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synthesis,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realize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how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much</a:t>
            </a:r>
            <a:r>
              <a:rPr sz="471" b="1" spc="-8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you 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didn’t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know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what 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didn’t</a:t>
            </a:r>
            <a:r>
              <a:rPr sz="471" b="1" spc="-7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know.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0647" y="4231715"/>
            <a:ext cx="1112744" cy="63156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 marR="2988">
              <a:lnSpc>
                <a:spcPct val="125000"/>
              </a:lnSpc>
              <a:spcBef>
                <a:spcPts val="59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Though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may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not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feel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like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progress,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it is.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Sometimes,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at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this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stage,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also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decide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adjust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we…”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question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one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more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accurately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captures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findings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initial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phase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research.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You may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also decide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engage 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additional rounds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1824" y="5562599"/>
            <a:ext cx="1259541" cy="359756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 marR="2988">
              <a:lnSpc>
                <a:spcPct val="125000"/>
              </a:lnSpc>
              <a:spcBef>
                <a:spcPts val="59"/>
              </a:spcBef>
            </a:pP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Once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team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has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completed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research,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synthesized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results,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presented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it,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have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support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move forward,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next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step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Human-Centered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Design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process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Design.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0882" y="4070163"/>
            <a:ext cx="1153459" cy="584941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8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2" dirty="0">
                <a:solidFill>
                  <a:srgbClr val="0072B8"/>
                </a:solidFill>
                <a:latin typeface="Trebuchet MS"/>
                <a:cs typeface="Trebuchet MS"/>
              </a:rPr>
              <a:t>7: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Opportunities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Insights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will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emerge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during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synthesis.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471" b="1" spc="-15" dirty="0">
                <a:solidFill>
                  <a:srgbClr val="231F20"/>
                </a:solidFill>
                <a:latin typeface="Tahoma"/>
                <a:cs typeface="Tahoma"/>
              </a:rPr>
              <a:t>best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most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relevant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ideas, quotes,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observations,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will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rise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top.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These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can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become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fields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opportunity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explore.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Insights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88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22-25.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1188" y="5371539"/>
            <a:ext cx="1423147" cy="489467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91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8: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Present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Now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time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communicate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findings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stakeholders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leadership.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Know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audience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tailor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presentation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accordingly.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 presenting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26-27.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85099" y="2297245"/>
            <a:ext cx="0" cy="1131047"/>
          </a:xfrm>
          <a:custGeom>
            <a:avLst/>
            <a:gdLst/>
            <a:ahLst/>
            <a:cxnLst/>
            <a:rect l="l" t="t" r="r" b="b"/>
            <a:pathLst>
              <a:path h="1922779">
                <a:moveTo>
                  <a:pt x="0" y="1922614"/>
                </a:moveTo>
                <a:lnTo>
                  <a:pt x="0" y="0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29" name="object 29"/>
          <p:cNvSpPr/>
          <p:nvPr/>
        </p:nvSpPr>
        <p:spPr>
          <a:xfrm>
            <a:off x="7703354" y="2186019"/>
            <a:ext cx="78815" cy="73585"/>
          </a:xfrm>
          <a:custGeom>
            <a:avLst/>
            <a:gdLst/>
            <a:ahLst/>
            <a:cxnLst/>
            <a:rect l="l" t="t" r="r" b="b"/>
            <a:pathLst>
              <a:path w="133984" h="125094">
                <a:moveTo>
                  <a:pt x="133794" y="124739"/>
                </a:moveTo>
                <a:lnTo>
                  <a:pt x="121550" y="87875"/>
                </a:lnTo>
                <a:lnTo>
                  <a:pt x="97739" y="49663"/>
                </a:lnTo>
                <a:lnTo>
                  <a:pt x="58506" y="17804"/>
                </a:lnTo>
                <a:lnTo>
                  <a:pt x="0" y="0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0" name="object 30"/>
          <p:cNvSpPr/>
          <p:nvPr/>
        </p:nvSpPr>
        <p:spPr>
          <a:xfrm>
            <a:off x="6497173" y="2274566"/>
            <a:ext cx="374" cy="15314"/>
          </a:xfrm>
          <a:custGeom>
            <a:avLst/>
            <a:gdLst/>
            <a:ahLst/>
            <a:cxnLst/>
            <a:rect l="l" t="t" r="r" b="b"/>
            <a:pathLst>
              <a:path w="634" h="26035">
                <a:moveTo>
                  <a:pt x="355" y="0"/>
                </a:moveTo>
                <a:lnTo>
                  <a:pt x="114" y="4241"/>
                </a:lnTo>
                <a:lnTo>
                  <a:pt x="0" y="8597"/>
                </a:lnTo>
                <a:lnTo>
                  <a:pt x="0" y="13093"/>
                </a:lnTo>
                <a:lnTo>
                  <a:pt x="0" y="25654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1" name="object 31"/>
          <p:cNvSpPr/>
          <p:nvPr/>
        </p:nvSpPr>
        <p:spPr>
          <a:xfrm>
            <a:off x="6497173" y="3428331"/>
            <a:ext cx="374" cy="14568"/>
          </a:xfrm>
          <a:custGeom>
            <a:avLst/>
            <a:gdLst/>
            <a:ahLst/>
            <a:cxnLst/>
            <a:rect l="l" t="t" r="r" b="b"/>
            <a:pathLst>
              <a:path w="634" h="24764">
                <a:moveTo>
                  <a:pt x="0" y="0"/>
                </a:moveTo>
                <a:lnTo>
                  <a:pt x="0" y="12560"/>
                </a:lnTo>
                <a:lnTo>
                  <a:pt x="0" y="16929"/>
                </a:lnTo>
                <a:lnTo>
                  <a:pt x="571" y="2432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2" name="object 32"/>
          <p:cNvSpPr/>
          <p:nvPr/>
        </p:nvSpPr>
        <p:spPr>
          <a:xfrm>
            <a:off x="6587365" y="3547584"/>
            <a:ext cx="14568" cy="374"/>
          </a:xfrm>
          <a:custGeom>
            <a:avLst/>
            <a:gdLst/>
            <a:ahLst/>
            <a:cxnLst/>
            <a:rect l="l" t="t" r="r" b="b"/>
            <a:pathLst>
              <a:path w="24765" h="635">
                <a:moveTo>
                  <a:pt x="0" y="0"/>
                </a:moveTo>
                <a:lnTo>
                  <a:pt x="3822" y="228"/>
                </a:lnTo>
                <a:lnTo>
                  <a:pt x="7747" y="330"/>
                </a:lnTo>
                <a:lnTo>
                  <a:pt x="11772" y="330"/>
                </a:lnTo>
                <a:lnTo>
                  <a:pt x="24333" y="33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3" name="object 33"/>
          <p:cNvSpPr/>
          <p:nvPr/>
        </p:nvSpPr>
        <p:spPr>
          <a:xfrm>
            <a:off x="7680596" y="3547285"/>
            <a:ext cx="15314" cy="747"/>
          </a:xfrm>
          <a:custGeom>
            <a:avLst/>
            <a:gdLst/>
            <a:ahLst/>
            <a:cxnLst/>
            <a:rect l="l" t="t" r="r" b="b"/>
            <a:pathLst>
              <a:path w="26034" h="1270">
                <a:moveTo>
                  <a:pt x="0" y="838"/>
                </a:moveTo>
                <a:lnTo>
                  <a:pt x="12560" y="838"/>
                </a:lnTo>
                <a:lnTo>
                  <a:pt x="17475" y="838"/>
                </a:lnTo>
                <a:lnTo>
                  <a:pt x="25615" y="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4" name="object 34"/>
          <p:cNvSpPr/>
          <p:nvPr/>
        </p:nvSpPr>
        <p:spPr>
          <a:xfrm>
            <a:off x="7784892" y="3443175"/>
            <a:ext cx="374" cy="15314"/>
          </a:xfrm>
          <a:custGeom>
            <a:avLst/>
            <a:gdLst/>
            <a:ahLst/>
            <a:cxnLst/>
            <a:rect l="l" t="t" r="r" b="b"/>
            <a:pathLst>
              <a:path w="634" h="26035">
                <a:moveTo>
                  <a:pt x="0" y="25819"/>
                </a:moveTo>
                <a:lnTo>
                  <a:pt x="228" y="21577"/>
                </a:lnTo>
                <a:lnTo>
                  <a:pt x="355" y="17208"/>
                </a:lnTo>
                <a:lnTo>
                  <a:pt x="355" y="12725"/>
                </a:lnTo>
                <a:lnTo>
                  <a:pt x="355" y="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5" name="object 35"/>
          <p:cNvSpPr/>
          <p:nvPr/>
        </p:nvSpPr>
        <p:spPr>
          <a:xfrm>
            <a:off x="7784602" y="2274581"/>
            <a:ext cx="747" cy="15314"/>
          </a:xfrm>
          <a:custGeom>
            <a:avLst/>
            <a:gdLst/>
            <a:ahLst/>
            <a:cxnLst/>
            <a:rect l="l" t="t" r="r" b="b"/>
            <a:pathLst>
              <a:path w="1269" h="26035">
                <a:moveTo>
                  <a:pt x="850" y="25793"/>
                </a:moveTo>
                <a:lnTo>
                  <a:pt x="850" y="13068"/>
                </a:lnTo>
                <a:lnTo>
                  <a:pt x="850" y="8140"/>
                </a:lnTo>
                <a:lnTo>
                  <a:pt x="0" y="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6" name="object 36"/>
          <p:cNvSpPr/>
          <p:nvPr/>
        </p:nvSpPr>
        <p:spPr>
          <a:xfrm>
            <a:off x="7680596" y="2185151"/>
            <a:ext cx="15314" cy="374"/>
          </a:xfrm>
          <a:custGeom>
            <a:avLst/>
            <a:gdLst/>
            <a:ahLst/>
            <a:cxnLst/>
            <a:rect l="l" t="t" r="r" b="b"/>
            <a:pathLst>
              <a:path w="26034" h="635">
                <a:moveTo>
                  <a:pt x="25641" y="355"/>
                </a:moveTo>
                <a:lnTo>
                  <a:pt x="21399" y="114"/>
                </a:lnTo>
                <a:lnTo>
                  <a:pt x="17043" y="0"/>
                </a:lnTo>
                <a:lnTo>
                  <a:pt x="12560" y="0"/>
                </a:lnTo>
                <a:lnTo>
                  <a:pt x="0" y="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7" name="object 37"/>
          <p:cNvSpPr/>
          <p:nvPr/>
        </p:nvSpPr>
        <p:spPr>
          <a:xfrm>
            <a:off x="6586603" y="2185151"/>
            <a:ext cx="15314" cy="747"/>
          </a:xfrm>
          <a:custGeom>
            <a:avLst/>
            <a:gdLst/>
            <a:ahLst/>
            <a:cxnLst/>
            <a:rect l="l" t="t" r="r" b="b"/>
            <a:pathLst>
              <a:path w="26034" h="1269">
                <a:moveTo>
                  <a:pt x="25628" y="0"/>
                </a:moveTo>
                <a:lnTo>
                  <a:pt x="13068" y="0"/>
                </a:lnTo>
                <a:lnTo>
                  <a:pt x="8140" y="0"/>
                </a:lnTo>
                <a:lnTo>
                  <a:pt x="0" y="838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8" name="object 38"/>
          <p:cNvSpPr/>
          <p:nvPr/>
        </p:nvSpPr>
        <p:spPr>
          <a:xfrm>
            <a:off x="6259223" y="1861522"/>
            <a:ext cx="267821" cy="329453"/>
          </a:xfrm>
          <a:custGeom>
            <a:avLst/>
            <a:gdLst/>
            <a:ahLst/>
            <a:cxnLst/>
            <a:rect l="l" t="t" r="r" b="b"/>
            <a:pathLst>
              <a:path w="455295" h="560069">
                <a:moveTo>
                  <a:pt x="0" y="0"/>
                </a:moveTo>
                <a:lnTo>
                  <a:pt x="455269" y="559536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9" name="object 39"/>
          <p:cNvSpPr/>
          <p:nvPr/>
        </p:nvSpPr>
        <p:spPr>
          <a:xfrm>
            <a:off x="6200416" y="1826185"/>
            <a:ext cx="18303" cy="1494"/>
          </a:xfrm>
          <a:custGeom>
            <a:avLst/>
            <a:gdLst/>
            <a:ahLst/>
            <a:cxnLst/>
            <a:rect l="l" t="t" r="r" b="b"/>
            <a:pathLst>
              <a:path w="31115" h="2539">
                <a:moveTo>
                  <a:pt x="0" y="0"/>
                </a:moveTo>
                <a:lnTo>
                  <a:pt x="12992" y="0"/>
                </a:lnTo>
                <a:lnTo>
                  <a:pt x="20281" y="0"/>
                </a:lnTo>
                <a:lnTo>
                  <a:pt x="30505" y="2476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40" name="object 40"/>
          <p:cNvSpPr/>
          <p:nvPr/>
        </p:nvSpPr>
        <p:spPr>
          <a:xfrm>
            <a:off x="6237134" y="1836352"/>
            <a:ext cx="12700" cy="13447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4457" y="3378"/>
                </a:lnTo>
                <a:lnTo>
                  <a:pt x="8775" y="7429"/>
                </a:lnTo>
                <a:lnTo>
                  <a:pt x="12712" y="12268"/>
                </a:lnTo>
                <a:lnTo>
                  <a:pt x="20993" y="2244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41" name="object 41"/>
          <p:cNvSpPr txBox="1"/>
          <p:nvPr/>
        </p:nvSpPr>
        <p:spPr>
          <a:xfrm>
            <a:off x="5012765" y="806823"/>
            <a:ext cx="793376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Introduction </a:t>
            </a:r>
            <a:r>
              <a:rPr sz="471" b="1" spc="-118" dirty="0">
                <a:solidFill>
                  <a:srgbClr val="231F20"/>
                </a:solidFill>
                <a:latin typeface="Tahoma"/>
                <a:cs typeface="Tahoma"/>
              </a:rPr>
              <a:t>/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Research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Cycle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0765" y="806823"/>
            <a:ext cx="50800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8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52435" y="806823"/>
            <a:ext cx="50800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9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1094" y="806824"/>
            <a:ext cx="1427629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Human-Centered Design: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Discovery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Stage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Field</a:t>
            </a:r>
            <a:r>
              <a:rPr sz="471" b="1" spc="-10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Guide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8546" y="959224"/>
            <a:ext cx="2164603" cy="36963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2353" b="1" spc="-15" dirty="0">
                <a:solidFill>
                  <a:srgbClr val="231F20"/>
                </a:solidFill>
                <a:latin typeface="Trebuchet MS"/>
                <a:cs typeface="Trebuchet MS"/>
              </a:rPr>
              <a:t>Discovery</a:t>
            </a:r>
            <a:r>
              <a:rPr sz="2353" b="1" spc="-2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353" b="1" spc="-15" dirty="0">
                <a:solidFill>
                  <a:srgbClr val="231F20"/>
                </a:solidFill>
                <a:latin typeface="Trebuchet MS"/>
                <a:cs typeface="Trebuchet MS"/>
              </a:rPr>
              <a:t>Cycle</a:t>
            </a:r>
            <a:endParaRPr sz="235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Site Findings in the HCD information structure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Project Timeline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HCD information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Key Points</a:t>
            </a:r>
          </a:p>
          <a:p>
            <a:r>
              <a:rPr lang="en-US" sz="2800" dirty="0"/>
              <a:t>Enables a shared vision</a:t>
            </a:r>
          </a:p>
          <a:p>
            <a:pPr lvl="1"/>
            <a:r>
              <a:rPr lang="en-US" sz="2400" dirty="0"/>
              <a:t>Design goals</a:t>
            </a:r>
          </a:p>
          <a:p>
            <a:pPr lvl="1"/>
            <a:r>
              <a:rPr lang="en-US" sz="2400" dirty="0"/>
              <a:t>User needs and intended usage </a:t>
            </a:r>
          </a:p>
          <a:p>
            <a:r>
              <a:rPr lang="en-US" sz="2800" dirty="0"/>
              <a:t>Reflects gaps in our current understanding </a:t>
            </a:r>
          </a:p>
          <a:p>
            <a:pPr lvl="1"/>
            <a:r>
              <a:rPr lang="en-US" sz="2400" dirty="0"/>
              <a:t>‘Minimally sufficient information’ </a:t>
            </a:r>
          </a:p>
          <a:p>
            <a:r>
              <a:rPr lang="en-US" sz="2800" dirty="0"/>
              <a:t>Informs the usability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Next actions</a:t>
            </a:r>
          </a:p>
          <a:p>
            <a:r>
              <a:rPr lang="en-US" sz="2800" dirty="0"/>
              <a:t>Information reviewed for accuracy (Dr. Bradshaw) </a:t>
            </a:r>
          </a:p>
          <a:p>
            <a:r>
              <a:rPr lang="en-US" sz="2800" dirty="0"/>
              <a:t>Design objectives prioritized (Dr. Crowe)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the HCD information structure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178-56F4-4058-AE40-892202CF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site to MVP definition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4BCE2D-7930-41F1-A8CA-F9AD80574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59468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790C7-C594-4338-83CE-041C5764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5781D-FAA0-4CB2-9B49-787B9BC5F372}"/>
              </a:ext>
            </a:extLst>
          </p:cNvPr>
          <p:cNvSpPr txBox="1"/>
          <p:nvPr/>
        </p:nvSpPr>
        <p:spPr>
          <a:xfrm>
            <a:off x="152400" y="1752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tx2"/>
                </a:solidFill>
              </a:rPr>
              <a:t>MVP</a:t>
            </a:r>
            <a:r>
              <a:rPr lang="en-US" sz="2800" dirty="0"/>
              <a:t> is the intersection of…</a:t>
            </a:r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E106D-4344-4FA9-B946-66FB4751BB96}"/>
              </a:ext>
            </a:extLst>
          </p:cNvPr>
          <p:cNvCxnSpPr>
            <a:cxnSpLocks/>
          </p:cNvCxnSpPr>
          <p:nvPr/>
        </p:nvCxnSpPr>
        <p:spPr>
          <a:xfrm>
            <a:off x="2667000" y="2362200"/>
            <a:ext cx="19050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C90D-2264-487D-BA0D-51DDD85A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of site to MVP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66D-BE0D-40D8-9DC1-C5825DB9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Objective: Produce a minimally viable product intended for implementation at legacy sites.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769D-330F-4D5A-B4CB-14B74DB4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45099D-79B9-4AB8-896B-2873AF98A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70087"/>
              </p:ext>
            </p:extLst>
          </p:nvPr>
        </p:nvGraphicFramePr>
        <p:xfrm>
          <a:off x="-381000" y="2295224"/>
          <a:ext cx="5562600" cy="37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BD9653-C784-49D7-AF4B-DF4420C7E1DC}"/>
              </a:ext>
            </a:extLst>
          </p:cNvPr>
          <p:cNvSpPr/>
          <p:nvPr/>
        </p:nvSpPr>
        <p:spPr>
          <a:xfrm>
            <a:off x="4572000" y="243840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</a:rPr>
              <a:t>   MVP Deliverables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Working prototypes developed and assessed by end users at pilot sites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Intended outcomes / value measures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Draft Evaluation and Implementation plans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Backlog of unmet user and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42404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Project Timeline (Notional)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DBE4C-1A97-4C90-AECD-7AF69FF704E4}"/>
              </a:ext>
            </a:extLst>
          </p:cNvPr>
          <p:cNvCxnSpPr/>
          <p:nvPr/>
        </p:nvCxnSpPr>
        <p:spPr>
          <a:xfrm>
            <a:off x="228600" y="4953000"/>
            <a:ext cx="7924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049E7-0A78-4E93-AEE6-22A0EC0356F0}"/>
              </a:ext>
            </a:extLst>
          </p:cNvPr>
          <p:cNvSpPr txBox="1"/>
          <p:nvPr/>
        </p:nvSpPr>
        <p:spPr>
          <a:xfrm>
            <a:off x="22860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1B9E4-9520-4C20-A7BB-1174B44F8BCD}"/>
              </a:ext>
            </a:extLst>
          </p:cNvPr>
          <p:cNvSpPr txBox="1"/>
          <p:nvPr/>
        </p:nvSpPr>
        <p:spPr>
          <a:xfrm>
            <a:off x="288036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E860A-C42B-42A4-9671-488600D5A55B}"/>
              </a:ext>
            </a:extLst>
          </p:cNvPr>
          <p:cNvSpPr txBox="1"/>
          <p:nvPr/>
        </p:nvSpPr>
        <p:spPr>
          <a:xfrm>
            <a:off x="155448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32B3E-19FE-4B36-9305-2AB9A468026D}"/>
              </a:ext>
            </a:extLst>
          </p:cNvPr>
          <p:cNvSpPr txBox="1"/>
          <p:nvPr/>
        </p:nvSpPr>
        <p:spPr>
          <a:xfrm>
            <a:off x="420624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94844-08DB-459B-9232-3A481A58108A}"/>
              </a:ext>
            </a:extLst>
          </p:cNvPr>
          <p:cNvSpPr txBox="1"/>
          <p:nvPr/>
        </p:nvSpPr>
        <p:spPr>
          <a:xfrm>
            <a:off x="553212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2F249-9244-47E3-B685-4F416E98289A}"/>
              </a:ext>
            </a:extLst>
          </p:cNvPr>
          <p:cNvSpPr txBox="1"/>
          <p:nvPr/>
        </p:nvSpPr>
        <p:spPr>
          <a:xfrm>
            <a:off x="685800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04B82A-FC8E-4B74-835B-185A2C2EB825}"/>
              </a:ext>
            </a:extLst>
          </p:cNvPr>
          <p:cNvCxnSpPr>
            <a:cxnSpLocks/>
          </p:cNvCxnSpPr>
          <p:nvPr/>
        </p:nvCxnSpPr>
        <p:spPr>
          <a:xfrm>
            <a:off x="1524000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F5118-21A9-413F-A9E2-B448EC3BA1D1}"/>
              </a:ext>
            </a:extLst>
          </p:cNvPr>
          <p:cNvCxnSpPr>
            <a:cxnSpLocks/>
          </p:cNvCxnSpPr>
          <p:nvPr/>
        </p:nvCxnSpPr>
        <p:spPr>
          <a:xfrm>
            <a:off x="2862264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99972B-1742-4F8D-BE6E-AFD3748E07E4}"/>
              </a:ext>
            </a:extLst>
          </p:cNvPr>
          <p:cNvCxnSpPr>
            <a:cxnSpLocks/>
          </p:cNvCxnSpPr>
          <p:nvPr/>
        </p:nvCxnSpPr>
        <p:spPr>
          <a:xfrm>
            <a:off x="4205288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146566-F247-488A-9D04-B4E8A5D9882F}"/>
              </a:ext>
            </a:extLst>
          </p:cNvPr>
          <p:cNvCxnSpPr>
            <a:cxnSpLocks/>
          </p:cNvCxnSpPr>
          <p:nvPr/>
        </p:nvCxnSpPr>
        <p:spPr>
          <a:xfrm>
            <a:off x="5519736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4631E-8D2D-4B27-9B57-06F35BDE2EC5}"/>
              </a:ext>
            </a:extLst>
          </p:cNvPr>
          <p:cNvCxnSpPr>
            <a:cxnSpLocks/>
          </p:cNvCxnSpPr>
          <p:nvPr/>
        </p:nvCxnSpPr>
        <p:spPr>
          <a:xfrm>
            <a:off x="6858000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E71AF427-52F9-4877-9A65-A6393246E5D8}"/>
              </a:ext>
            </a:extLst>
          </p:cNvPr>
          <p:cNvSpPr/>
          <p:nvPr/>
        </p:nvSpPr>
        <p:spPr>
          <a:xfrm>
            <a:off x="1905000" y="1371600"/>
            <a:ext cx="1959288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343"/>
              <a:gd name="adj6" fmla="val -17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Rapid Prototyping (Nashville)</a:t>
            </a:r>
          </a:p>
        </p:txBody>
      </p:sp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107678AC-B80F-4E91-AC25-39124F83500E}"/>
              </a:ext>
            </a:extLst>
          </p:cNvPr>
          <p:cNvSpPr/>
          <p:nvPr/>
        </p:nvSpPr>
        <p:spPr>
          <a:xfrm>
            <a:off x="3164209" y="2028800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1444"/>
              <a:gd name="adj6" fmla="val -1744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(Palo Alto)</a:t>
            </a:r>
          </a:p>
        </p:txBody>
      </p: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D7A8E5E7-BB9C-4C53-BB2E-283A80EB8008}"/>
              </a:ext>
            </a:extLst>
          </p:cNvPr>
          <p:cNvSpPr/>
          <p:nvPr/>
        </p:nvSpPr>
        <p:spPr>
          <a:xfrm>
            <a:off x="4114800" y="2695648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8225"/>
              <a:gd name="adj6" fmla="val -1744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(Houston)</a:t>
            </a:r>
          </a:p>
        </p:txBody>
      </p:sp>
      <p:sp>
        <p:nvSpPr>
          <p:cNvPr id="33" name="Callout: Bent Line 32">
            <a:extLst>
              <a:ext uri="{FF2B5EF4-FFF2-40B4-BE49-F238E27FC236}">
                <a16:creationId xmlns:a16="http://schemas.microsoft.com/office/drawing/2014/main" id="{BB9A4AD6-B649-46EC-BD64-D224F9456B3E}"/>
              </a:ext>
            </a:extLst>
          </p:cNvPr>
          <p:cNvSpPr/>
          <p:nvPr/>
        </p:nvSpPr>
        <p:spPr>
          <a:xfrm>
            <a:off x="4876800" y="3333847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326"/>
              <a:gd name="adj6" fmla="val -16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(Boston)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631B641D-B6B7-4222-BDE6-52F45BB04654}"/>
              </a:ext>
            </a:extLst>
          </p:cNvPr>
          <p:cNvSpPr/>
          <p:nvPr/>
        </p:nvSpPr>
        <p:spPr>
          <a:xfrm>
            <a:off x="7162800" y="3957723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42"/>
              <a:gd name="adj6" fmla="val -16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Pilot Testing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(TVHS, Palo Alto,?)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EFB82-B93C-487F-873B-AEDADC9324D7}"/>
              </a:ext>
            </a:extLst>
          </p:cNvPr>
          <p:cNvSpPr txBox="1"/>
          <p:nvPr/>
        </p:nvSpPr>
        <p:spPr>
          <a:xfrm>
            <a:off x="5105400" y="3957723"/>
            <a:ext cx="91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MVP </a:t>
            </a:r>
            <a:r>
              <a:rPr lang="en-US" dirty="0"/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37119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Next Steps for Defining MVP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100" y="1078302"/>
            <a:ext cx="8305800" cy="5105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Recruit Additional Team Members: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Elliott, Mental Health Informaticist (has MH dashboard)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CACs from field sites: TVHS, Palo Alto, Houston, Boston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help us create CPRS piece of application, helps with buy-in from field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My HealtheVet Patient Generated Data Team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Possible solution for gathering PROM data from Veterans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 a face-to-face with the team @ IRDC Nashville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Ideate, storyboard and rapid prototype a solution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barriers and knowledge gaps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site visits for prototype evaluation @ Palo Alto, Houston, Boston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Validate user needs, specify context of use variation at VAMCs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6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Study Series Lead(s): 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Kyle Maddox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Kyle.Maddox@va.gov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Ross Speir,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Ross.Speir@va.gov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HFE Points of Contact: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Kurt Ruark, HFE Acting Director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Kurt.Ruark@va.gov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66294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4DB34-3C2A-455B-A8D6-CC8CC2AAD5E7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62a992-b10e-4ab4-ae32-c7bb7e6dbe19">
      <Value>184</Value>
      <Value>182</Value>
      <Value>180</Value>
      <Value>97</Value>
      <Value>193</Value>
      <Value>173</Value>
      <Value>205</Value>
    </TaxCatchAll>
    <Persona_x0020_Section xmlns="e850f931-d11b-4f3d-8ad0-2bc4edddf0bd" xsi:nil="true"/>
    <a70043cdc59e4aac8fe9334391d0f98b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Cognitive Walkthrough</TermName>
          <TermId xmlns="http://schemas.microsoft.com/office/infopath/2007/PartnerControls">74403591-33e9-4ede-9a0d-7b910c25fdda</TermId>
        </TermInfo>
        <TermInfo xmlns="http://schemas.microsoft.com/office/infopath/2007/PartnerControls">
          <TermName xmlns="http://schemas.microsoft.com/office/infopath/2007/PartnerControls">Participatory Heuristic Evaluation</TermName>
          <TermId xmlns="http://schemas.microsoft.com/office/infopath/2007/PartnerControls">0188b28f-8e63-4021-b63d-fa1b13e0e2af</TermId>
        </TermInfo>
        <TermInfo xmlns="http://schemas.microsoft.com/office/infopath/2007/PartnerControls">
          <TermName xmlns="http://schemas.microsoft.com/office/infopath/2007/PartnerControls">Pluralistic Usability Walkthrough</TermName>
          <TermId xmlns="http://schemas.microsoft.com/office/infopath/2007/PartnerControls">39e1432c-b838-4b9c-bd6a-f4752a361e64</TermId>
        </TermInfo>
        <TermInfo xmlns="http://schemas.microsoft.com/office/infopath/2007/PartnerControls">
          <TermName xmlns="http://schemas.microsoft.com/office/infopath/2007/PartnerControls">Focus Group</TermName>
          <TermId xmlns="http://schemas.microsoft.com/office/infopath/2007/PartnerControls">aed88725-4238-4aa0-af3f-ae1aef177dcb</TermId>
        </TermInfo>
      </Terms>
    </a70043cdc59e4aac8fe9334391d0f98b>
    <Date1 xmlns="c762a992-b10e-4ab4-ae32-c7bb7e6dbe19">2018-01-04T06:00:00+00:00</Date1>
    <HFE_x0020_Recommendation xmlns="c762a992-b10e-4ab4-ae32-c7bb7e6dbe19">N/A</HFE_x0020_Recommendation>
    <cc07ac5202ad4fe698e80824dbb1c2b1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 and Examples</TermName>
          <TermId xmlns="http://schemas.microsoft.com/office/infopath/2007/PartnerControls">88f5794c-fb9f-44c1-89c1-18cb0dba4cb6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9f1c5571-e433-4f91-ac62-3497e3aa35cd</TermId>
        </TermInfo>
      </Terms>
    </cc07ac5202ad4fe698e80824dbb1c2b1>
    <HFE_x0020_Sponsored xmlns="c762a992-b10e-4ab4-ae32-c7bb7e6dbe19">false</HFE_x0020_Sponsored>
    <g4fa5506b19d47d681b08f7a189f5f84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03313615-009a-4e0f-a6f8-e16f3bbea96e</TermId>
        </TermInfo>
      </Terms>
    </g4fa5506b19d47d681b08f7a189f5f84>
    <Summary xmlns="c762a992-b10e-4ab4-ae32-c7bb7e6dbe19">&lt;p&gt;​Presentation template developed by HFE for use in participatory group review studies&lt;/p&gt;</Summary>
    <AverageRating xmlns="http://schemas.microsoft.com/sharepoint/v3" xsi:nil="true"/>
    <BoK_x0020_WF_x0020_Instance_x0020_Counter xmlns="c762a992-b10e-4ab4-ae32-c7bb7e6dbe19" xsi:nil="true"/>
    <External_x0020_URL xmlns="c762a992-b10e-4ab4-ae32-c7bb7e6dbe19">
      <Url xsi:nil="true"/>
      <Description xsi:nil="true"/>
    </External_x0020_URL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oK Presentation" ma:contentTypeID="0x01010032494C70A53C3142B9019C5F09738C7F0500E1C634F2DBF52348A304E68BACEABB7A" ma:contentTypeVersion="24" ma:contentTypeDescription="Both HFE-generated and external presentations, including slides, presentation notes, and video/audio recordings of the presentation. These can be in a range of formats including HTML and PowerPoint, but should have been presented to some audience on an included date." ma:contentTypeScope="" ma:versionID="60982c07d03eb9cca7ad190cb99deea6">
  <xsd:schema xmlns:xsd="http://www.w3.org/2001/XMLSchema" xmlns:xs="http://www.w3.org/2001/XMLSchema" xmlns:p="http://schemas.microsoft.com/office/2006/metadata/properties" xmlns:ns1="c762a992-b10e-4ab4-ae32-c7bb7e6dbe19" xmlns:ns2="http://schemas.microsoft.com/sharepoint/v3" xmlns:ns4="e850f931-d11b-4f3d-8ad0-2bc4edddf0bd" targetNamespace="http://schemas.microsoft.com/office/2006/metadata/properties" ma:root="true" ma:fieldsID="21e8ac35a6fe3cceef1ecb88c70452a8" ns1:_="" ns2:_="" ns4:_="">
    <xsd:import namespace="c762a992-b10e-4ab4-ae32-c7bb7e6dbe19"/>
    <xsd:import namespace="http://schemas.microsoft.com/sharepoint/v3"/>
    <xsd:import namespace="e850f931-d11b-4f3d-8ad0-2bc4edddf0bd"/>
    <xsd:element name="properties">
      <xsd:complexType>
        <xsd:sequence>
          <xsd:element name="documentManagement">
            <xsd:complexType>
              <xsd:all>
                <xsd:element ref="ns1:Summary" minOccurs="0"/>
                <xsd:element ref="ns1:Date1" minOccurs="0"/>
                <xsd:element ref="ns1:HFE_x0020_Recommendation" minOccurs="0"/>
                <xsd:element ref="ns2:AverageRating" minOccurs="0"/>
                <xsd:element ref="ns2:RatingCount" minOccurs="0"/>
                <xsd:element ref="ns1:HFE_x0020_Sponsored" minOccurs="0"/>
                <xsd:element ref="ns1:g4fa5506b19d47d681b08f7a189f5f84" minOccurs="0"/>
                <xsd:element ref="ns1:TaxCatchAll" minOccurs="0"/>
                <xsd:element ref="ns1:TaxCatchAllLabel" minOccurs="0"/>
                <xsd:element ref="ns1:External_x0020_URL" minOccurs="0"/>
                <xsd:element ref="ns1:cc07ac5202ad4fe698e80824dbb1c2b1" minOccurs="0"/>
                <xsd:element ref="ns1:a70043cdc59e4aac8fe9334391d0f98b" minOccurs="0"/>
                <xsd:element ref="ns1:BoK_x0020_WF_x0020_Instance_x0020_Counter" minOccurs="0"/>
                <xsd:element ref="ns4:Persona_x0020_Section" minOccurs="0"/>
                <xsd:element ref="ns2:RatedBy" minOccurs="0"/>
                <xsd:element ref="ns2:Ratings" minOccurs="0"/>
                <xsd:element ref="ns2:LikesCount" minOccurs="0"/>
                <xsd:element ref="ns2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2a992-b10e-4ab4-ae32-c7bb7e6dbe19" elementFormDefault="qualified">
    <xsd:import namespace="http://schemas.microsoft.com/office/2006/documentManagement/types"/>
    <xsd:import namespace="http://schemas.microsoft.com/office/infopath/2007/PartnerControls"/>
    <xsd:element name="Summary" ma:index="3" nillable="true" ma:displayName="Summary" ma:description="Summarize the content, such as the abstract of a report" ma:internalName="Summary">
      <xsd:simpleType>
        <xsd:restriction base="dms:Note"/>
      </xsd:simpleType>
    </xsd:element>
    <xsd:element name="Date1" ma:index="5" nillable="true" ma:displayName="Date" ma:description="Date published, completed, contributed and or the most relevant date for this content item" ma:format="DateOnly" ma:indexed="true" ma:internalName="Date1">
      <xsd:simpleType>
        <xsd:restriction base="dms:DateTime"/>
      </xsd:simpleType>
    </xsd:element>
    <xsd:element name="HFE_x0020_Recommendation" ma:index="6" nillable="true" ma:displayName="HFE Recommendation" ma:default="N/A" ma:description="Indicate if this item is something recommended by HFE (e.g. recommended font sizes for mobile apps, etc). Many items will be &quot;not applicable&quot;." ma:format="Dropdown" ma:internalName="HFE_x0020_Recommendation" ma:readOnly="false">
      <xsd:simpleType>
        <xsd:restriction base="dms:Choice">
          <xsd:enumeration value="N/A"/>
          <xsd:enumeration value="Recommended"/>
          <xsd:enumeration value="Not Recommendation"/>
          <xsd:enumeration value="Recommendation Pending"/>
        </xsd:restriction>
      </xsd:simpleType>
    </xsd:element>
    <xsd:element name="HFE_x0020_Sponsored" ma:index="11" nillable="true" ma:displayName="HFE Sponsored" ma:default="0" ma:description="Please indicate if the event, presentation or training course is sponsored by HFE" ma:internalName="HFE_x0020_Sponsored">
      <xsd:simpleType>
        <xsd:restriction base="dms:Boolean"/>
      </xsd:simpleType>
    </xsd:element>
    <xsd:element name="g4fa5506b19d47d681b08f7a189f5f84" ma:index="12" ma:taxonomy="true" ma:internalName="g4fa5506b19d47d681b08f7a189f5f84" ma:taxonomyFieldName="Document_x0020_Type" ma:displayName="Document Type" ma:indexed="true" ma:readOnly="false" ma:default="" ma:fieldId="{04fa5506-b19d-47d6-81b0-8f7a189f5f84}" ma:sspId="53c7ddf3-a75d-4fdc-9809-66779c20b1f1" ma:termSetId="794227e3-5fbc-4dbf-8dd0-98c85d19bf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c939bef3-242e-430a-a740-10e157ab5e82}" ma:internalName="TaxCatchAll" ma:showField="CatchAllData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c939bef3-242e-430a-a740-10e157ab5e82}" ma:internalName="TaxCatchAllLabel" ma:readOnly="true" ma:showField="CatchAllDataLabel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xternal_x0020_URL" ma:index="16" nillable="true" ma:displayName="External URL" ma:description="Link to external source" ma:format="Hyperlink" ma:hidden="true" ma:internalName="External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c07ac5202ad4fe698e80824dbb1c2b1" ma:index="18" nillable="true" ma:taxonomy="true" ma:internalName="cc07ac5202ad4fe698e80824dbb1c2b1" ma:taxonomyFieldName="Topics" ma:displayName="Topics" ma:readOnly="false" ma:default="" ma:fieldId="{cc07ac52-02ad-4fe6-98e8-0824dbb1c2b1}" ma:taxonomyMulti="true" ma:sspId="53c7ddf3-a75d-4fdc-9809-66779c20b1f1" ma:termSetId="ac286c98-9b15-4a06-b87e-018f60d139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70043cdc59e4aac8fe9334391d0f98b" ma:index="22" nillable="true" ma:taxonomy="true" ma:internalName="a70043cdc59e4aac8fe9334391d0f98b" ma:taxonomyFieldName="Related_x0020_Method" ma:displayName="Related Method" ma:readOnly="false" ma:default="" ma:fieldId="{a70043cd-c59e-4aac-8fe9-334391d0f98b}" ma:taxonomyMulti="true" ma:sspId="53c7ddf3-a75d-4fdc-9809-66779c20b1f1" ma:termSetId="8693b3ba-8c41-42a9-8da7-08578da6d9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oK_x0020_WF_x0020_Instance_x0020_Counter" ma:index="24" nillable="true" ma:displayName="BoK WF Instance Counter" ma:description="Technical column used for managing BoK workflows." ma:hidden="true" ma:internalName="BoK_x0020_WF_x0020_Instance_x0020_Counter" ma:readOnly="false">
      <xsd:simpleType>
        <xsd:restriction base="dms:Text">
          <xsd:maxLength value="1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8" nillable="true" ma:displayName="Number of Likes" ma:internalName="LikesCount">
      <xsd:simpleType>
        <xsd:restriction base="dms:Unknown"/>
      </xsd:simpleType>
    </xsd:element>
    <xsd:element name="LikedBy" ma:index="2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f931-d11b-4f3d-8ad0-2bc4edddf0bd" elementFormDefault="qualified">
    <xsd:import namespace="http://schemas.microsoft.com/office/2006/documentManagement/types"/>
    <xsd:import namespace="http://schemas.microsoft.com/office/infopath/2007/PartnerControls"/>
    <xsd:element name="Persona_x0020_Section" ma:index="25" nillable="true" ma:displayName="Persona Section" ma:format="Dropdown" ma:internalName="Persona_x0020_Section">
      <xsd:simpleType>
        <xsd:restriction base="dms:Choice">
          <xsd:enumeration value="Learning About and Using Personas"/>
          <xsd:enumeration value="HFE Resources"/>
          <xsd:enumeration value="High Resolution HFE Persona Downloads for Printing"/>
          <xsd:enumeration value="Other VA Personas"/>
          <xsd:enumeration value="Research Papers and Presentations"/>
          <xsd:enumeration value="Non-Persona Documen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8059B-190B-46D7-A169-DA2F7B88246D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850f931-d11b-4f3d-8ad0-2bc4edddf0bd"/>
    <ds:schemaRef ds:uri="c762a992-b10e-4ab4-ae32-c7bb7e6dbe1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95D34B-E536-491F-81EA-24CF38AD0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22EE7A-F89F-4B68-8FBF-4B00A703B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2a992-b10e-4ab4-ae32-c7bb7e6dbe19"/>
    <ds:schemaRef ds:uri="http://schemas.microsoft.com/sharepoint/v3"/>
    <ds:schemaRef ds:uri="e850f931-d11b-4f3d-8ad0-2bc4edddf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On-screen Show (4:3)</PresentationFormat>
  <Paragraphs>148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Garamond</vt:lpstr>
      <vt:lpstr>Georgia</vt:lpstr>
      <vt:lpstr>Tahoma</vt:lpstr>
      <vt:lpstr>Trebuchet MS</vt:lpstr>
      <vt:lpstr>Wingdings</vt:lpstr>
      <vt:lpstr>Office Theme</vt:lpstr>
      <vt:lpstr>HCD: Discovery Phase Iteration</vt:lpstr>
      <vt:lpstr>Agenda</vt:lpstr>
      <vt:lpstr>HCD information structure</vt:lpstr>
      <vt:lpstr>Line of site to MVP definition</vt:lpstr>
      <vt:lpstr>Line of site to MVP definition</vt:lpstr>
      <vt:lpstr>Project Timeline (Notional)</vt:lpstr>
      <vt:lpstr>Next Steps for Defining MVP</vt:lpstr>
      <vt:lpstr>Questions?</vt:lpstr>
      <vt:lpstr>For More Information</vt:lpstr>
      <vt:lpstr>TVHS Site Visit Purpose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PGR Session Presentation Template</dc:title>
  <dc:creator/>
  <cp:lastModifiedBy/>
  <cp:revision>2</cp:revision>
  <dcterms:created xsi:type="dcterms:W3CDTF">2016-04-05T10:45:32Z</dcterms:created>
  <dcterms:modified xsi:type="dcterms:W3CDTF">2019-10-31T12:52:13Z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0x01010032494C70A53C3142B9019C5F09738C7F0500E1C634F2DBF52348A304E68BACEABB7A</vt:lpwstr>
  </property>
  <property fmtid="{D5CDD505-2E9C-101B-9397-08002B2CF9AE}" pid="3" name="Order">
    <vt:r8>12500</vt:r8>
  </property>
  <property fmtid="{D5CDD505-2E9C-101B-9397-08002B2CF9AE}" pid="4" name="Topic">
    <vt:lpwstr/>
  </property>
  <property fmtid="{D5CDD505-2E9C-101B-9397-08002B2CF9AE}" pid="5" name="Topics">
    <vt:lpwstr>182;#Templates and Examples|88f5794c-fb9f-44c1-89c1-18cb0dba4cb6;#205;#Template|9f1c5571-e433-4f91-ac62-3497e3aa35cd</vt:lpwstr>
  </property>
  <property fmtid="{D5CDD505-2E9C-101B-9397-08002B2CF9AE}" pid="6" name="Document Type">
    <vt:lpwstr>97;#Presentation|03313615-009a-4e0f-a6f8-e16f3bbea96e</vt:lpwstr>
  </property>
  <property fmtid="{D5CDD505-2E9C-101B-9397-08002B2CF9AE}" pid="7" name="Related Method">
    <vt:lpwstr>180;#Cognitive Walkthrough|74403591-33e9-4ede-9a0d-7b910c25fdda;#173;#Participatory Heuristic Evaluation|0188b28f-8e63-4021-b63d-fa1b13e0e2af;#193;#Pluralistic Usability Walkthrough|39e1432c-b838-4b9c-bd6a-f4752a361e64;#184;#Focus Group|aed88725-4238-4aa0</vt:lpwstr>
  </property>
</Properties>
</file>