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0" autoAdjust="0"/>
    <p:restoredTop sz="94660"/>
  </p:normalViewPr>
  <p:slideViewPr>
    <p:cSldViewPr snapToGrid="0">
      <p:cViewPr>
        <p:scale>
          <a:sx n="90" d="100"/>
          <a:sy n="90" d="100"/>
        </p:scale>
        <p:origin x="19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A213-B41F-4D72-979F-57B712099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8DC10-7FC4-4DAC-959F-40413A33D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559A9-0B21-437B-B0E0-55DC6DE3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3D99-8EE5-4818-BE9A-C8EF321A451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26293-CF1E-43B4-8B5C-F94973A5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CF030-1146-48E0-9B01-A97107D5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3CF2-2110-40FE-B2F7-D141BDF76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4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A81F-9D6C-4D2F-9E57-02BDA7C7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C42AE-47DC-465A-96E2-3BC6E9B10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55A99-ABFA-46DC-B5E9-63D26CA6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3D99-8EE5-4818-BE9A-C8EF321A451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96BDF-7C67-4A5B-8DD6-A3489C4B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F992-8858-4A08-ABB7-F3264F7C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3CF2-2110-40FE-B2F7-D141BDF76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F4521-4229-4227-BB3C-761935A5D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0092C-E7F3-41F5-92BD-B472E5343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84C6-B4BE-4633-9F1F-23E7945F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3D99-8EE5-4818-BE9A-C8EF321A451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E6DA4-6091-4F5B-8401-1EBF3A12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C21CF-C884-4AF1-AD69-67792775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3CF2-2110-40FE-B2F7-D141BDF76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6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C5D0-2BA2-4B64-9E2D-19422385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8C840-21AF-43E9-B761-696039021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11803-7D5B-41FC-AAAB-CA0C92E1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3D99-8EE5-4818-BE9A-C8EF321A451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1AAF5-FDC7-4A77-9182-AAF2188A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28BF9-4C2F-4997-91D5-BEB823E4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3CF2-2110-40FE-B2F7-D141BDF76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1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F8E1-F2C0-4636-913D-7BE3623A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D9BF7-E585-4590-B178-BE4F366DE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308A1-6766-4920-BC18-E2CE1C81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3D99-8EE5-4818-BE9A-C8EF321A451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96EF3-5DA3-4E03-9B75-7C53F5B8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87C08-9666-4AAC-99FF-70C9B9F5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3CF2-2110-40FE-B2F7-D141BDF76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3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E236-63A2-4E27-ACB8-64B59219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35A6-CCCC-40F2-A712-72FF2F6CD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95140-703E-4004-8791-66AAD8F63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82B29-4262-45B3-B26A-EB7CE20E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3D99-8EE5-4818-BE9A-C8EF321A451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825DF-857E-48D4-9BE3-DB4E02B4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A1B1E-C949-4A72-BB2C-8EB1A194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3CF2-2110-40FE-B2F7-D141BDF76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0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2E94-6951-4767-A12E-89918B66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DA04A-A1F0-42CF-A9D9-5869423ED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12E25-DB66-48DA-82AD-972F0E9ED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726DB-008C-43D2-867B-A44040A90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E20D6-67FE-4D7A-B969-2A13E02C0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3B33D-44D8-448F-ABBD-317D4EF3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3D99-8EE5-4818-BE9A-C8EF321A451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33DA1-F210-46BD-8666-9FE85D0B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0DA50-1979-4A07-9C7A-6B72AE6F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3CF2-2110-40FE-B2F7-D141BDF76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A893-1599-4401-9B88-1E66DC5A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8E9CE-6A23-475D-967F-6C2F55D1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3D99-8EE5-4818-BE9A-C8EF321A451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F6C10-9997-4A16-AF7F-CCD968B9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5C624-FC9D-49BB-9415-41CAC12C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3CF2-2110-40FE-B2F7-D141BDF76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9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7708E-D48D-4059-9B57-502BFE26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3D99-8EE5-4818-BE9A-C8EF321A451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C85D2-6DAA-4143-B05A-2399A646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09A45-8293-4E2A-A8FB-68E185E8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3CF2-2110-40FE-B2F7-D141BDF76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8F42-C5FB-42F4-BB68-A9ED41E9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30F60-56CC-41B1-B933-00E65DB3E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3E98D-25F0-458D-87C4-CBD4ED88D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3B1EA-B4F4-4A69-A97A-88AF6AB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3D99-8EE5-4818-BE9A-C8EF321A451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279AF-9F97-44B8-A6F4-A88383DF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78770-96D8-4B8A-A6F5-42B8060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3CF2-2110-40FE-B2F7-D141BDF76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1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4EF3-84F5-45CA-93FB-8D625305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07BD7-56AC-42A1-8872-F57065AF4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1FF86-1BDF-4778-8904-5219590F3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EDCFA-8127-4946-B850-B8D1833B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3D99-8EE5-4818-BE9A-C8EF321A451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6B771-7128-4CAC-8BB5-7B3A1AFA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F03D9-134D-4366-B517-F793A1EE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3CF2-2110-40FE-B2F7-D141BDF76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7F5DC-B2F2-4776-A080-BEA5ED55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78B18-17F2-4F67-9D41-55B5752E4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C8F9F-5215-411A-80D6-591D4C9F2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3D99-8EE5-4818-BE9A-C8EF321A451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F161-66F6-4A11-B508-8AA5AE905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72250-E53A-48F2-A367-557162DE2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83CF2-2110-40FE-B2F7-D141BDF76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16BAA3-41CF-452A-883F-594F5D628828}"/>
              </a:ext>
            </a:extLst>
          </p:cNvPr>
          <p:cNvSpPr/>
          <p:nvPr/>
        </p:nvSpPr>
        <p:spPr>
          <a:xfrm>
            <a:off x="575044" y="1815214"/>
            <a:ext cx="1447800" cy="71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Patient Login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0B0D72-DC87-44EC-B95C-138DFC908FCA}"/>
              </a:ext>
            </a:extLst>
          </p:cNvPr>
          <p:cNvSpPr/>
          <p:nvPr/>
        </p:nvSpPr>
        <p:spPr>
          <a:xfrm>
            <a:off x="632296" y="2684648"/>
            <a:ext cx="187583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System output:</a:t>
            </a:r>
          </a:p>
          <a:p>
            <a:r>
              <a:rPr lang="en-US" sz="1200" dirty="0"/>
              <a:t>Today’s Date (mm/dd/</a:t>
            </a:r>
            <a:r>
              <a:rPr lang="en-US" sz="1200" dirty="0" err="1"/>
              <a:t>yy</a:t>
            </a:r>
            <a:r>
              <a:rPr lang="en-US" sz="1200" dirty="0"/>
              <a:t>)</a:t>
            </a:r>
          </a:p>
          <a:p>
            <a:endParaRPr lang="en-US" sz="1200" b="1" dirty="0"/>
          </a:p>
          <a:p>
            <a:r>
              <a:rPr lang="en-US" sz="1200" b="1" dirty="0"/>
              <a:t>Patient input:</a:t>
            </a:r>
          </a:p>
          <a:p>
            <a:r>
              <a:rPr lang="en-US" sz="1200" dirty="0"/>
              <a:t>Enter Patient Last Name</a:t>
            </a:r>
          </a:p>
          <a:p>
            <a:endParaRPr lang="en-US" sz="1200" dirty="0"/>
          </a:p>
          <a:p>
            <a:r>
              <a:rPr lang="en-US" sz="1200" dirty="0"/>
              <a:t>Enter Last our Digits of SSN</a:t>
            </a:r>
          </a:p>
          <a:p>
            <a:endParaRPr lang="en-US" sz="1200" dirty="0"/>
          </a:p>
          <a:p>
            <a:r>
              <a:rPr lang="en-US" sz="1200" dirty="0"/>
              <a:t>Click Login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529A99-9BC4-4486-A2C8-9DDA4E05B76C}"/>
              </a:ext>
            </a:extLst>
          </p:cNvPr>
          <p:cNvSpPr/>
          <p:nvPr/>
        </p:nvSpPr>
        <p:spPr>
          <a:xfrm>
            <a:off x="3191244" y="1815214"/>
            <a:ext cx="1447800" cy="71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PHQ-9 view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57A68B-DBCA-4FE1-B5BD-0A2CE25C3CC0}"/>
              </a:ext>
            </a:extLst>
          </p:cNvPr>
          <p:cNvSpPr/>
          <p:nvPr/>
        </p:nvSpPr>
        <p:spPr>
          <a:xfrm>
            <a:off x="3248496" y="2684648"/>
            <a:ext cx="187583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System output:</a:t>
            </a:r>
          </a:p>
          <a:p>
            <a:r>
              <a:rPr lang="en-US" sz="1200" dirty="0"/>
              <a:t>Today’s Date</a:t>
            </a:r>
          </a:p>
          <a:p>
            <a:endParaRPr lang="en-US" sz="1200" dirty="0"/>
          </a:p>
          <a:p>
            <a:r>
              <a:rPr lang="en-US" sz="1200" dirty="0"/>
              <a:t>Patient Name (last, first)</a:t>
            </a:r>
          </a:p>
          <a:p>
            <a:endParaRPr lang="en-US" sz="1200" dirty="0"/>
          </a:p>
          <a:p>
            <a:r>
              <a:rPr lang="en-US" sz="1200" dirty="0"/>
              <a:t>“Over the last 2 weeks, how often have you been bothered by any of the following problems?”</a:t>
            </a:r>
          </a:p>
          <a:p>
            <a:endParaRPr lang="en-US" sz="1200" b="1" dirty="0"/>
          </a:p>
          <a:p>
            <a:r>
              <a:rPr lang="en-US" sz="1200" b="1" dirty="0"/>
              <a:t>Patient input:</a:t>
            </a:r>
          </a:p>
          <a:p>
            <a:r>
              <a:rPr lang="en-US" sz="1200" dirty="0"/>
              <a:t>For each of nine questions, single select 0 (“Not at all”), 1 (“Several days”), 2 (“More than half the days”), or 3 (“Nearly every day”)</a:t>
            </a:r>
          </a:p>
          <a:p>
            <a:endParaRPr lang="en-US" sz="1200" dirty="0"/>
          </a:p>
          <a:p>
            <a:r>
              <a:rPr lang="en-US" sz="1200" dirty="0"/>
              <a:t>Click Next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5C5556-A9F9-4A96-B10E-F33C932B95BC}"/>
              </a:ext>
            </a:extLst>
          </p:cNvPr>
          <p:cNvSpPr/>
          <p:nvPr/>
        </p:nvSpPr>
        <p:spPr>
          <a:xfrm>
            <a:off x="5807444" y="1815214"/>
            <a:ext cx="1447800" cy="71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PHQ-9 view 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(optional)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64C47A-8130-41B2-BDAD-EBD390FFCA66}"/>
              </a:ext>
            </a:extLst>
          </p:cNvPr>
          <p:cNvSpPr/>
          <p:nvPr/>
        </p:nvSpPr>
        <p:spPr>
          <a:xfrm>
            <a:off x="5864696" y="2684648"/>
            <a:ext cx="17375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System output:</a:t>
            </a:r>
          </a:p>
          <a:p>
            <a:r>
              <a:rPr lang="en-US" sz="1200" dirty="0"/>
              <a:t>Today’s Date</a:t>
            </a:r>
          </a:p>
          <a:p>
            <a:endParaRPr lang="en-US" sz="1200" dirty="0"/>
          </a:p>
          <a:p>
            <a:r>
              <a:rPr lang="en-US" sz="1200" dirty="0"/>
              <a:t>Patient Name  </a:t>
            </a:r>
          </a:p>
          <a:p>
            <a:endParaRPr lang="en-US" sz="1200" dirty="0"/>
          </a:p>
          <a:p>
            <a:r>
              <a:rPr lang="en-US" sz="1200" dirty="0"/>
              <a:t>“How difficult have these problems made it for you to do your work, take care of things at home, or get along with other people?”</a:t>
            </a:r>
          </a:p>
          <a:p>
            <a:endParaRPr lang="en-US" sz="1200" b="1" dirty="0"/>
          </a:p>
          <a:p>
            <a:r>
              <a:rPr lang="en-US" sz="1200" b="1" dirty="0"/>
              <a:t>Patient input:</a:t>
            </a:r>
          </a:p>
          <a:p>
            <a:r>
              <a:rPr lang="en-US" sz="1200" dirty="0"/>
              <a:t>Single select 0 (“Not difficult at all”), 1 (“Somewhat difficult”), 2 (“Very difficult”), or 3 (“Extremely difficult”)</a:t>
            </a:r>
          </a:p>
          <a:p>
            <a:endParaRPr lang="en-US" sz="1200" dirty="0"/>
          </a:p>
          <a:p>
            <a:r>
              <a:rPr lang="en-US" sz="1200" dirty="0"/>
              <a:t>Click Next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C2965D-F606-4BB2-B5D7-9B7BBE4E8868}"/>
              </a:ext>
            </a:extLst>
          </p:cNvPr>
          <p:cNvSpPr/>
          <p:nvPr/>
        </p:nvSpPr>
        <p:spPr>
          <a:xfrm>
            <a:off x="8423644" y="1815214"/>
            <a:ext cx="1447800" cy="71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3FC6F2-41BA-493F-872B-60CC91AA0495}"/>
              </a:ext>
            </a:extLst>
          </p:cNvPr>
          <p:cNvSpPr/>
          <p:nvPr/>
        </p:nvSpPr>
        <p:spPr>
          <a:xfrm>
            <a:off x="8480896" y="2684648"/>
            <a:ext cx="17375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System output:</a:t>
            </a:r>
          </a:p>
          <a:p>
            <a:r>
              <a:rPr lang="en-US" sz="1200" dirty="0"/>
              <a:t>Today’s Date</a:t>
            </a:r>
          </a:p>
          <a:p>
            <a:endParaRPr lang="en-US" sz="1200" dirty="0"/>
          </a:p>
          <a:p>
            <a:r>
              <a:rPr lang="en-US" sz="1200" dirty="0"/>
              <a:t>Patient Name  </a:t>
            </a:r>
          </a:p>
          <a:p>
            <a:endParaRPr lang="en-US" sz="1200" dirty="0"/>
          </a:p>
          <a:p>
            <a:r>
              <a:rPr lang="en-US" sz="1200" dirty="0"/>
              <a:t>“Thank you.  We have received your answers.”</a:t>
            </a:r>
          </a:p>
          <a:p>
            <a:endParaRPr lang="en-US" sz="1200" b="1" dirty="0"/>
          </a:p>
          <a:p>
            <a:r>
              <a:rPr lang="en-US" sz="1200" b="1" dirty="0"/>
              <a:t>Patient input:</a:t>
            </a:r>
          </a:p>
          <a:p>
            <a:r>
              <a:rPr lang="en-US" sz="1200" dirty="0"/>
              <a:t>Click Logout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F8B0D7-055A-4A6E-B20C-37A2DCA503EB}"/>
              </a:ext>
            </a:extLst>
          </p:cNvPr>
          <p:cNvSpPr/>
          <p:nvPr/>
        </p:nvSpPr>
        <p:spPr>
          <a:xfrm>
            <a:off x="10575090" y="2032314"/>
            <a:ext cx="95060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b="1" dirty="0"/>
              <a:t>END FLOW</a:t>
            </a:r>
            <a:endParaRPr lang="en-US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1900CC-D4C8-4B53-9E0A-E5EFAD701465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2022844" y="2170814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9E1301-E014-4842-A4DC-45E371FEDF39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639044" y="2170814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ABEAB8-C16E-4256-82EC-099653844698}"/>
              </a:ext>
            </a:extLst>
          </p:cNvPr>
          <p:cNvCxnSpPr/>
          <p:nvPr/>
        </p:nvCxnSpPr>
        <p:spPr>
          <a:xfrm>
            <a:off x="7255244" y="2170814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E606AD-1159-4584-A655-1F8B51025F2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871444" y="2170814"/>
            <a:ext cx="703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58CBAB1-CFF0-40D5-9970-201BEDC0CFCC}"/>
              </a:ext>
            </a:extLst>
          </p:cNvPr>
          <p:cNvSpPr/>
          <p:nvPr/>
        </p:nvSpPr>
        <p:spPr>
          <a:xfrm>
            <a:off x="248597" y="249588"/>
            <a:ext cx="45393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Psychotherapy Tool:  Patient-facing flow and data requirements</a:t>
            </a:r>
          </a:p>
          <a:p>
            <a:endParaRPr lang="en-US" sz="1200" b="1" dirty="0"/>
          </a:p>
          <a:p>
            <a:r>
              <a:rPr lang="en-US" sz="1200" dirty="0"/>
              <a:t>All patient input fields are required.</a:t>
            </a:r>
          </a:p>
          <a:p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E6C66B-3EBA-4BD8-B35C-01853CFA8991}"/>
              </a:ext>
            </a:extLst>
          </p:cNvPr>
          <p:cNvSpPr/>
          <p:nvPr/>
        </p:nvSpPr>
        <p:spPr>
          <a:xfrm>
            <a:off x="4787900" y="1940373"/>
            <a:ext cx="827823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If PHQ-9 View 1 &gt; 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0EE6CD-B9ED-4B70-B429-57A7CFBCA07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915144" y="181521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E760B7-D798-444C-8F5C-D1B7AB79DBCE}"/>
              </a:ext>
            </a:extLst>
          </p:cNvPr>
          <p:cNvCxnSpPr/>
          <p:nvPr/>
        </p:nvCxnSpPr>
        <p:spPr>
          <a:xfrm>
            <a:off x="3923415" y="1347382"/>
            <a:ext cx="0" cy="467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E19863-80F8-4881-8EB2-D6B54C947CC6}"/>
              </a:ext>
            </a:extLst>
          </p:cNvPr>
          <p:cNvCxnSpPr/>
          <p:nvPr/>
        </p:nvCxnSpPr>
        <p:spPr>
          <a:xfrm>
            <a:off x="3923415" y="1347382"/>
            <a:ext cx="5220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1B07CC2-70BA-4162-A007-361C5CD6D6F2}"/>
              </a:ext>
            </a:extLst>
          </p:cNvPr>
          <p:cNvSpPr/>
          <p:nvPr/>
        </p:nvSpPr>
        <p:spPr>
          <a:xfrm>
            <a:off x="6096000" y="1119633"/>
            <a:ext cx="827823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If PHQ-9 View 1 = 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85EA98-4B4F-4D56-852F-5F1E93EA2960}"/>
              </a:ext>
            </a:extLst>
          </p:cNvPr>
          <p:cNvCxnSpPr>
            <a:endCxn id="16" idx="0"/>
          </p:cNvCxnSpPr>
          <p:nvPr/>
        </p:nvCxnSpPr>
        <p:spPr>
          <a:xfrm>
            <a:off x="9144000" y="1347382"/>
            <a:ext cx="3544" cy="46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3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228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cona</dc:creator>
  <cp:lastModifiedBy>tom cona</cp:lastModifiedBy>
  <cp:revision>7</cp:revision>
  <dcterms:created xsi:type="dcterms:W3CDTF">2020-01-24T14:47:47Z</dcterms:created>
  <dcterms:modified xsi:type="dcterms:W3CDTF">2020-01-24T15:35:49Z</dcterms:modified>
</cp:coreProperties>
</file>