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varScale="1">
        <p:scale>
          <a:sx n="72" d="100"/>
          <a:sy n="72" d="100"/>
        </p:scale>
        <p:origin x="10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DED6-100F-4395-979D-EC6ABB825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FF2EAB-AAF1-4372-A084-FA3A98BF1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D9B28-1DF9-4F1C-9535-F927A721E988}"/>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5" name="Footer Placeholder 4">
            <a:extLst>
              <a:ext uri="{FF2B5EF4-FFF2-40B4-BE49-F238E27FC236}">
                <a16:creationId xmlns:a16="http://schemas.microsoft.com/office/drawing/2014/main" id="{5187EF9D-9DD0-4942-A3B8-4E32BFED3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0A57E-6197-4BEB-A3AF-6A220A25DA68}"/>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147583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24F5-6D67-4096-A6B7-C27CF5EEA7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97CCF6-E04D-4A21-B23F-8DD790CACE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102E0-8727-48DD-8D83-0E2EDD65E332}"/>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5" name="Footer Placeholder 4">
            <a:extLst>
              <a:ext uri="{FF2B5EF4-FFF2-40B4-BE49-F238E27FC236}">
                <a16:creationId xmlns:a16="http://schemas.microsoft.com/office/drawing/2014/main" id="{F519FC8E-D7E4-4E6C-8B09-85A42B29C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DE4B4-D9E4-4F77-9097-D61778E567AC}"/>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195780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6F70AE-0F97-413B-A02D-BCAFBBB218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8BD32-4712-448F-94ED-322E6A65FA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28694-097E-45A6-8382-6614AACC7AFD}"/>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5" name="Footer Placeholder 4">
            <a:extLst>
              <a:ext uri="{FF2B5EF4-FFF2-40B4-BE49-F238E27FC236}">
                <a16:creationId xmlns:a16="http://schemas.microsoft.com/office/drawing/2014/main" id="{93654AA6-F862-4A14-B338-BD0D8606F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1FCEB-5E2D-441F-B84B-B6CDD51007A2}"/>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396749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E10A-1252-4E1E-8066-97D411E5F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08377-B30B-4779-B051-B33F858AD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1E5A-8A09-4053-A808-2B26E1D9C236}"/>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5" name="Footer Placeholder 4">
            <a:extLst>
              <a:ext uri="{FF2B5EF4-FFF2-40B4-BE49-F238E27FC236}">
                <a16:creationId xmlns:a16="http://schemas.microsoft.com/office/drawing/2014/main" id="{B4A52F12-E5B5-4D9F-8632-18CB426E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53525-B6C3-48A3-BD77-5FB4269BA900}"/>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87787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A7CE-6D89-4236-911A-5D6B9B691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6EF61-21F7-4877-8F8B-2725A07960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24E85-DEBD-4C59-B0C3-2BDCEF6F3D0A}"/>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5" name="Footer Placeholder 4">
            <a:extLst>
              <a:ext uri="{FF2B5EF4-FFF2-40B4-BE49-F238E27FC236}">
                <a16:creationId xmlns:a16="http://schemas.microsoft.com/office/drawing/2014/main" id="{D5891433-1774-40CA-A9EA-3481793C1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1E54F-9ECE-42AA-ABDD-EF8713B6F8D3}"/>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69869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DF26-DFA4-43A1-ACD0-FB1B9D869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D8524F-50BF-4A85-BAC8-8A42A243C8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FB606-C22E-4325-B921-74B1E16A4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37BA5A-A8DE-413E-ADCF-05FB4B273AE8}"/>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6" name="Footer Placeholder 5">
            <a:extLst>
              <a:ext uri="{FF2B5EF4-FFF2-40B4-BE49-F238E27FC236}">
                <a16:creationId xmlns:a16="http://schemas.microsoft.com/office/drawing/2014/main" id="{6A7CA8EE-5CF9-4213-B6A0-40043B76A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8F547-DE5F-498B-9111-54C429D07EC1}"/>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80647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F098-6AAC-47EC-8073-2418FBA36D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51BECD-1F8D-45EB-948B-3D50105E4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25957-FAEA-496B-92CC-C2941E24C8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14ECE-C6DB-4AA5-B811-DD3335CC0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8D177-4D69-45E5-86E0-4377F625F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4D3EB8-B3B7-4E64-848E-AE0F1A5A6CCC}"/>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8" name="Footer Placeholder 7">
            <a:extLst>
              <a:ext uri="{FF2B5EF4-FFF2-40B4-BE49-F238E27FC236}">
                <a16:creationId xmlns:a16="http://schemas.microsoft.com/office/drawing/2014/main" id="{54ABE97A-22A4-450C-BCF9-D6044C348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176B19-564C-43DC-94FC-7CEFDAFEC9D7}"/>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399443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4E2C-D4DF-40FE-989B-6413F9B9BA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6935D7-3526-4964-992D-B1C3EF4F69CE}"/>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4" name="Footer Placeholder 3">
            <a:extLst>
              <a:ext uri="{FF2B5EF4-FFF2-40B4-BE49-F238E27FC236}">
                <a16:creationId xmlns:a16="http://schemas.microsoft.com/office/drawing/2014/main" id="{2EF18D21-3883-401B-8BA3-74A64F421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B3F83-E342-41D5-9D21-F2397DEBF7CB}"/>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502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F7B53-F2E1-4274-A3D7-EF3BEA752816}"/>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3" name="Footer Placeholder 2">
            <a:extLst>
              <a:ext uri="{FF2B5EF4-FFF2-40B4-BE49-F238E27FC236}">
                <a16:creationId xmlns:a16="http://schemas.microsoft.com/office/drawing/2014/main" id="{3BBF570D-8337-439C-85D0-F916D7A3CF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4C0EF4-4D5C-44F7-9459-D15D835F462B}"/>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365263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06B9-85C3-4B8A-8456-04578D468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039DA8-4BEC-4F1F-AC68-3B37BCC41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B5BF45-CCF0-48B7-92F1-086881563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D126D-7015-4A9D-8724-2AC460DA163A}"/>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6" name="Footer Placeholder 5">
            <a:extLst>
              <a:ext uri="{FF2B5EF4-FFF2-40B4-BE49-F238E27FC236}">
                <a16:creationId xmlns:a16="http://schemas.microsoft.com/office/drawing/2014/main" id="{D3468E19-047D-4A8B-B689-72B0D6EE3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12D07-074A-4D2B-B7A4-81356BB95DBB}"/>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24454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236A-88E5-49EC-8D70-C3F142AAC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DD5830-2CEA-4CDA-A70C-66EBA9D7B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31C2B-75C7-44A1-BAE4-7C896CB85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D8006-BEA6-4C09-9327-C3FB53541820}"/>
              </a:ext>
            </a:extLst>
          </p:cNvPr>
          <p:cNvSpPr>
            <a:spLocks noGrp="1"/>
          </p:cNvSpPr>
          <p:nvPr>
            <p:ph type="dt" sz="half" idx="10"/>
          </p:nvPr>
        </p:nvSpPr>
        <p:spPr/>
        <p:txBody>
          <a:bodyPr/>
          <a:lstStyle/>
          <a:p>
            <a:fld id="{30C0B64E-221A-4050-970C-E81A7799BB48}" type="datetimeFigureOut">
              <a:rPr lang="en-US" smtClean="0"/>
              <a:t>2/10/2020</a:t>
            </a:fld>
            <a:endParaRPr lang="en-US"/>
          </a:p>
        </p:txBody>
      </p:sp>
      <p:sp>
        <p:nvSpPr>
          <p:cNvPr id="6" name="Footer Placeholder 5">
            <a:extLst>
              <a:ext uri="{FF2B5EF4-FFF2-40B4-BE49-F238E27FC236}">
                <a16:creationId xmlns:a16="http://schemas.microsoft.com/office/drawing/2014/main" id="{60214DD7-EEEA-4111-AA0E-BE47E2DF9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A4EC8-B27B-4271-AAA5-3661347CF383}"/>
              </a:ext>
            </a:extLst>
          </p:cNvPr>
          <p:cNvSpPr>
            <a:spLocks noGrp="1"/>
          </p:cNvSpPr>
          <p:nvPr>
            <p:ph type="sldNum" sz="quarter" idx="12"/>
          </p:nvPr>
        </p:nvSpPr>
        <p:spPr/>
        <p:txBody>
          <a:bodyPr/>
          <a:lstStyle/>
          <a:p>
            <a:fld id="{EABB9608-077F-4127-8960-77A2BFC1064C}" type="slidenum">
              <a:rPr lang="en-US" smtClean="0"/>
              <a:t>‹#›</a:t>
            </a:fld>
            <a:endParaRPr lang="en-US"/>
          </a:p>
        </p:txBody>
      </p:sp>
    </p:spTree>
    <p:extLst>
      <p:ext uri="{BB962C8B-B14F-4D97-AF65-F5344CB8AC3E}">
        <p14:creationId xmlns:p14="http://schemas.microsoft.com/office/powerpoint/2010/main" val="253189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E19ED-9EF5-421C-B3DA-BE7316972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C0C90F-5748-4511-8792-A62B1C3DA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32B77-4240-470D-AF93-D22D6159F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0B64E-221A-4050-970C-E81A7799BB48}" type="datetimeFigureOut">
              <a:rPr lang="en-US" smtClean="0"/>
              <a:t>2/10/2020</a:t>
            </a:fld>
            <a:endParaRPr lang="en-US"/>
          </a:p>
        </p:txBody>
      </p:sp>
      <p:sp>
        <p:nvSpPr>
          <p:cNvPr id="5" name="Footer Placeholder 4">
            <a:extLst>
              <a:ext uri="{FF2B5EF4-FFF2-40B4-BE49-F238E27FC236}">
                <a16:creationId xmlns:a16="http://schemas.microsoft.com/office/drawing/2014/main" id="{83DE892C-4E77-4D89-8E76-5D2C860BC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E2EBFE-3456-4AA8-B08B-A11285377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B9608-077F-4127-8960-77A2BFC1064C}" type="slidenum">
              <a:rPr lang="en-US" smtClean="0"/>
              <a:t>‹#›</a:t>
            </a:fld>
            <a:endParaRPr lang="en-US"/>
          </a:p>
        </p:txBody>
      </p:sp>
    </p:spTree>
    <p:extLst>
      <p:ext uri="{BB962C8B-B14F-4D97-AF65-F5344CB8AC3E}">
        <p14:creationId xmlns:p14="http://schemas.microsoft.com/office/powerpoint/2010/main" val="370966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149C40-DDE8-4FE5-B82E-81EACA1E583D}"/>
              </a:ext>
            </a:extLst>
          </p:cNvPr>
          <p:cNvSpPr txBox="1"/>
          <p:nvPr/>
        </p:nvSpPr>
        <p:spPr>
          <a:xfrm>
            <a:off x="215734" y="165805"/>
            <a:ext cx="1957267" cy="369332"/>
          </a:xfrm>
          <a:prstGeom prst="rect">
            <a:avLst/>
          </a:prstGeom>
          <a:noFill/>
          <a:ln>
            <a:solidFill>
              <a:schemeClr val="tx1"/>
            </a:solidFill>
          </a:ln>
        </p:spPr>
        <p:txBody>
          <a:bodyPr wrap="none" rtlCol="0">
            <a:spAutoFit/>
          </a:bodyPr>
          <a:lstStyle/>
          <a:p>
            <a:r>
              <a:rPr lang="en-US" b="1" dirty="0"/>
              <a:t>Patient-facing Tool</a:t>
            </a:r>
          </a:p>
        </p:txBody>
      </p:sp>
      <p:sp>
        <p:nvSpPr>
          <p:cNvPr id="5" name="Rectangle 4">
            <a:extLst>
              <a:ext uri="{FF2B5EF4-FFF2-40B4-BE49-F238E27FC236}">
                <a16:creationId xmlns:a16="http://schemas.microsoft.com/office/drawing/2014/main" id="{824A8084-2991-4FF3-B133-5EFAD5C754AB}"/>
              </a:ext>
            </a:extLst>
          </p:cNvPr>
          <p:cNvSpPr/>
          <p:nvPr/>
        </p:nvSpPr>
        <p:spPr>
          <a:xfrm>
            <a:off x="-221588" y="713473"/>
            <a:ext cx="6505429" cy="3647152"/>
          </a:xfrm>
          <a:prstGeom prst="rect">
            <a:avLst/>
          </a:prstGeom>
        </p:spPr>
        <p:txBody>
          <a:bodyPr wrap="square">
            <a:spAutoFit/>
          </a:bodyPr>
          <a:lstStyle/>
          <a:p>
            <a:pPr marR="0" lvl="1">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Data (system output)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Patient Identification</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Patient first and last name</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Outcome Prompts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nine PHQ questions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(Optional) tenth PHQ question if sum of first nine is &gt;0 </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Other Data</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Current mm/dd/</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yyyy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“patient-centered messaging to encourage completing and an understanding of how their input will help therapy be successful”</a:t>
            </a:r>
          </a:p>
          <a:p>
            <a:pPr lvl="2"/>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R="0" lvl="1">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Functions (user input)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Outcome Responses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Answer first nine PHQ questions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(Optional) answer tenth PHQ question</a:t>
            </a:r>
          </a:p>
          <a:p>
            <a:pPr marR="0" lvl="1">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marR="0" lvl="1">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Key comments/questions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Is this tool likely based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eScreening</a:t>
            </a:r>
            <a:r>
              <a:rPr lang="en-US" sz="1100" dirty="0">
                <a:effectLst/>
                <a:latin typeface="Calibri" panose="020F0502020204030204" pitchFamily="34" charset="0"/>
                <a:ea typeface="Calibri" panose="020F0502020204030204" pitchFamily="34" charset="0"/>
                <a:cs typeface="Times New Roman" panose="02020603050405020304" pitchFamily="18" charset="0"/>
              </a:rPr>
              <a:t> or BHL?</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Does the tool need to be responsive (fits all screens/devices)?</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Does the tool need to be accessible (meets Section 508 Accessibility Guidelines)?</a:t>
            </a:r>
          </a:p>
          <a:p>
            <a:pPr marL="1143000" marR="0">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EB6B32C3-61A5-494C-AF85-EFF9D8B00FE2}"/>
              </a:ext>
            </a:extLst>
          </p:cNvPr>
          <p:cNvSpPr/>
          <p:nvPr/>
        </p:nvSpPr>
        <p:spPr>
          <a:xfrm>
            <a:off x="7516148" y="713473"/>
            <a:ext cx="4612053" cy="2631490"/>
          </a:xfrm>
          <a:prstGeom prst="rect">
            <a:avLst/>
          </a:prstGeom>
        </p:spPr>
        <p:txBody>
          <a:bodyPr wrap="square">
            <a:spAutoFit/>
          </a:bodyPr>
          <a:lstStyle/>
          <a:p>
            <a:pPr marL="285750" indent="-28575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Or is this &gt;4, per a trend line graph’s notes from Dr. Crowe?</a:t>
            </a:r>
          </a:p>
          <a:p>
            <a:pPr marL="285750" indent="-28575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Tenth PHQ question:  </a:t>
            </a:r>
            <a:r>
              <a:rPr lang="en-US" sz="1100" dirty="0">
                <a:effectLst/>
                <a:latin typeface="Calibri" panose="020F0502020204030204" pitchFamily="34" charset="0"/>
                <a:ea typeface="Calibri" panose="020F0502020204030204" pitchFamily="34" charset="0"/>
                <a:cs typeface="Times New Roman" panose="02020603050405020304" pitchFamily="18" charset="0"/>
              </a:rPr>
              <a:t>“How difficult have these problems made it for you to do your work, take care of things at home, or get along with other people?”</a:t>
            </a:r>
          </a:p>
          <a:p>
            <a:pPr marL="285750" indent="-28575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Is the education content always in view?  Maybe just if clicked?  Maybe just for initial few sessions and then available if clicked?  Is patient forced to view it if they don’t complete the entire PHQ?  Is it available on-screen and/or in printout?  Etcetera.</a:t>
            </a:r>
          </a:p>
          <a:p>
            <a:pPr marL="285750" indent="-28575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Ideally, these responses are entered by patient but sometimes by psychotherapy provider or other clinical staff</a:t>
            </a:r>
          </a:p>
          <a:p>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446D8FA4-D98F-477E-A5A0-E46C70632289}"/>
              </a:ext>
            </a:extLst>
          </p:cNvPr>
          <p:cNvSpPr/>
          <p:nvPr/>
        </p:nvSpPr>
        <p:spPr>
          <a:xfrm>
            <a:off x="4169812" y="157204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1</a:t>
            </a:r>
          </a:p>
        </p:txBody>
      </p:sp>
      <p:sp>
        <p:nvSpPr>
          <p:cNvPr id="12" name="Oval 11">
            <a:extLst>
              <a:ext uri="{FF2B5EF4-FFF2-40B4-BE49-F238E27FC236}">
                <a16:creationId xmlns:a16="http://schemas.microsoft.com/office/drawing/2014/main" id="{13FA9B00-02C9-414B-BC70-976EC69ABD8A}"/>
              </a:ext>
            </a:extLst>
          </p:cNvPr>
          <p:cNvSpPr/>
          <p:nvPr/>
        </p:nvSpPr>
        <p:spPr>
          <a:xfrm>
            <a:off x="3237683" y="3079971"/>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3</a:t>
            </a:r>
          </a:p>
        </p:txBody>
      </p:sp>
      <p:sp>
        <p:nvSpPr>
          <p:cNvPr id="13" name="Oval 12">
            <a:extLst>
              <a:ext uri="{FF2B5EF4-FFF2-40B4-BE49-F238E27FC236}">
                <a16:creationId xmlns:a16="http://schemas.microsoft.com/office/drawing/2014/main" id="{AA096EF6-F982-413A-918B-0A1392DE2B48}"/>
              </a:ext>
            </a:extLst>
          </p:cNvPr>
          <p:cNvSpPr/>
          <p:nvPr/>
        </p:nvSpPr>
        <p:spPr>
          <a:xfrm>
            <a:off x="7294714" y="2580236"/>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3</a:t>
            </a:r>
          </a:p>
        </p:txBody>
      </p:sp>
      <p:sp>
        <p:nvSpPr>
          <p:cNvPr id="14" name="Oval 13">
            <a:extLst>
              <a:ext uri="{FF2B5EF4-FFF2-40B4-BE49-F238E27FC236}">
                <a16:creationId xmlns:a16="http://schemas.microsoft.com/office/drawing/2014/main" id="{0FAF535E-634E-4192-B27A-3574C7153D1A}"/>
              </a:ext>
            </a:extLst>
          </p:cNvPr>
          <p:cNvSpPr/>
          <p:nvPr/>
        </p:nvSpPr>
        <p:spPr>
          <a:xfrm>
            <a:off x="7294714" y="74624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1</a:t>
            </a:r>
          </a:p>
        </p:txBody>
      </p:sp>
      <p:sp>
        <p:nvSpPr>
          <p:cNvPr id="15" name="Oval 14">
            <a:extLst>
              <a:ext uri="{FF2B5EF4-FFF2-40B4-BE49-F238E27FC236}">
                <a16:creationId xmlns:a16="http://schemas.microsoft.com/office/drawing/2014/main" id="{230C0CA6-6AE3-4FE5-8A80-9D06B94C5188}"/>
              </a:ext>
            </a:extLst>
          </p:cNvPr>
          <p:cNvSpPr/>
          <p:nvPr/>
        </p:nvSpPr>
        <p:spPr>
          <a:xfrm>
            <a:off x="5964017" y="2061914"/>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2</a:t>
            </a:r>
          </a:p>
        </p:txBody>
      </p:sp>
      <p:sp>
        <p:nvSpPr>
          <p:cNvPr id="16" name="Oval 15">
            <a:extLst>
              <a:ext uri="{FF2B5EF4-FFF2-40B4-BE49-F238E27FC236}">
                <a16:creationId xmlns:a16="http://schemas.microsoft.com/office/drawing/2014/main" id="{373066AD-17E8-45AF-BFB5-168900C9ADC2}"/>
              </a:ext>
            </a:extLst>
          </p:cNvPr>
          <p:cNvSpPr/>
          <p:nvPr/>
        </p:nvSpPr>
        <p:spPr>
          <a:xfrm>
            <a:off x="7294714" y="1738543"/>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2</a:t>
            </a:r>
          </a:p>
        </p:txBody>
      </p:sp>
      <p:cxnSp>
        <p:nvCxnSpPr>
          <p:cNvPr id="19" name="Straight Connector 18">
            <a:extLst>
              <a:ext uri="{FF2B5EF4-FFF2-40B4-BE49-F238E27FC236}">
                <a16:creationId xmlns:a16="http://schemas.microsoft.com/office/drawing/2014/main" id="{D32941CD-2342-4E93-A28C-820249D65570}"/>
              </a:ext>
            </a:extLst>
          </p:cNvPr>
          <p:cNvCxnSpPr>
            <a:cxnSpLocks/>
          </p:cNvCxnSpPr>
          <p:nvPr/>
        </p:nvCxnSpPr>
        <p:spPr>
          <a:xfrm>
            <a:off x="6921795" y="637953"/>
            <a:ext cx="0" cy="5954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16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A5D25B-F186-4046-BBD8-4FF43F9AC679}"/>
              </a:ext>
            </a:extLst>
          </p:cNvPr>
          <p:cNvSpPr/>
          <p:nvPr/>
        </p:nvSpPr>
        <p:spPr>
          <a:xfrm>
            <a:off x="10790" y="543622"/>
            <a:ext cx="6911001" cy="6694140"/>
          </a:xfrm>
          <a:prstGeom prst="rect">
            <a:avLst/>
          </a:prstGeom>
          <a:solidFill>
            <a:schemeClr val="bg1"/>
          </a:solidFill>
        </p:spPr>
        <p:txBody>
          <a:bodyPr wrap="square">
            <a:spAutoFit/>
          </a:bodyPr>
          <a:lstStyle/>
          <a:p>
            <a:pPr marR="0" lvl="1">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Data (system output)</a:t>
            </a:r>
          </a:p>
          <a:p>
            <a:pPr marR="0" lvl="1">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(Janey) only include data items needed to inform decision making for a one-on-one therapy session, aimed at treating major depression (MVP)</a:t>
            </a:r>
          </a:p>
          <a:p>
            <a:pPr marL="685800" lvl="1" indent="-228600">
              <a:buFont typeface="+mj-lt"/>
              <a:buAutoNum type="alphaUcPeriod"/>
            </a:pPr>
            <a:r>
              <a:rPr lang="en-US" sz="1100" dirty="0">
                <a:highlight>
                  <a:srgbClr val="FFFF00"/>
                </a:highlight>
              </a:rPr>
              <a:t>Embed data that’s the same or similar to Analytics Tool Data, or (auto?) link to Analytics Tool</a:t>
            </a:r>
          </a:p>
          <a:p>
            <a:pPr lvl="1"/>
            <a:endParaRPr lang="en-US" sz="1100" dirty="0">
              <a:highlight>
                <a:srgbClr val="FFFF00"/>
              </a:highlight>
            </a:endParaRPr>
          </a:p>
          <a:p>
            <a:pPr marR="0" lvl="1">
              <a:spcBef>
                <a:spcPts val="0"/>
              </a:spcBef>
              <a:spcAft>
                <a:spcPts val="0"/>
              </a:spcAft>
            </a:pPr>
            <a:r>
              <a:rPr lang="en-US" sz="1100" b="1" dirty="0">
                <a:latin typeface="Calibri" panose="020F0502020204030204" pitchFamily="34" charset="0"/>
                <a:ea typeface="Calibri" panose="020F0502020204030204" pitchFamily="34" charset="0"/>
                <a:cs typeface="Times New Roman" panose="02020603050405020304" pitchFamily="18" charset="0"/>
              </a:rPr>
              <a:t>Functions (user input)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Embedded or link to chart of previous + current scores</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Topic of current session (required field)</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Pick from list plus option of “Other:  free form entry” (this might be only in pilot, per Dr. Crowe)</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Maybe default to purpose of entire episode of care, e.g., Depression</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Intervention performed in current session (required field)</a:t>
            </a:r>
          </a:p>
          <a:p>
            <a:pPr marL="1143000" lvl="2" indent="-228600">
              <a:buFont typeface="+mj-lt"/>
              <a:buAutoNum type="alphaLcPeriod"/>
            </a:pPr>
            <a:r>
              <a:rPr lang="en-US" sz="1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Jeanne’s of interventions and procedures</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Pick from list plus option of “Other:  free form entry” (this might be only in pilot, per Dr. Crowe)</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Homework assignment, e.g., PHQ, anxiety measures (like GAD-7, above), alcohol consumption (required field)</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Session Note (required field)</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Session printout for patient</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Time/Date of all inputs (automate this)</a:t>
            </a:r>
          </a:p>
          <a:p>
            <a:pPr marR="0" lvl="1">
              <a:spcBef>
                <a:spcPts val="0"/>
              </a:spcBef>
              <a:spcAft>
                <a:spcPts val="0"/>
              </a:spcAft>
            </a:pPr>
            <a:endParaRPr lang="en-US" sz="1100" b="1" dirty="0">
              <a:latin typeface="Calibri" panose="020F0502020204030204" pitchFamily="34" charset="0"/>
              <a:ea typeface="Calibri" panose="020F0502020204030204" pitchFamily="34" charset="0"/>
              <a:cs typeface="Times New Roman" panose="02020603050405020304" pitchFamily="18" charset="0"/>
            </a:endParaRPr>
          </a:p>
          <a:p>
            <a:pPr marR="0" lvl="1">
              <a:spcBef>
                <a:spcPts val="0"/>
              </a:spcBef>
              <a:spcAft>
                <a:spcPts val="0"/>
              </a:spcAft>
            </a:pPr>
            <a:r>
              <a:rPr lang="en-US" sz="1100" b="1" dirty="0">
                <a:latin typeface="Calibri" panose="020F0502020204030204" pitchFamily="34" charset="0"/>
                <a:ea typeface="Calibri" panose="020F0502020204030204" pitchFamily="34" charset="0"/>
                <a:cs typeface="Times New Roman" panose="02020603050405020304" pitchFamily="18" charset="0"/>
              </a:rPr>
              <a:t>Key comments/questions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Input likely done via Reminder dialog in CPRS</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Can user pick Topics and Interventions from a dropdown?</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Can the list items for Topics and Interventions be grouped, possibly even made visible or enabled upon clicking a category?</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Depending on technical platform, we can’t always chunk list items, can’t always do required fields</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Chris design comments on 04feb</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In testing, we need to verify if we have all the typical interventions (“Can they find the therapy they want to use”)</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Type in a few letters and the short list will pop up</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Don’t show so many checkboxes at a time</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Let them pull other measures from MHA (?)</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Let them enter free form text</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Psychotherapy vs. (Case Management OR Crisis Management OR…) </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Does the tool need to be responsive (fits all screens/devices)?</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Does the tool need to be accessible (meets Section 508 Accessibility Guidelines)?</a:t>
            </a:r>
          </a:p>
          <a:p>
            <a:pPr marL="685800" lvl="1" indent="-228600">
              <a:buFont typeface="+mj-lt"/>
              <a:buAutoNum type="alphaUcPeriod"/>
            </a:pPr>
            <a:r>
              <a:rPr lang="en-US" sz="1100" dirty="0">
                <a:latin typeface="Calibri" panose="020F0502020204030204" pitchFamily="34" charset="0"/>
                <a:ea typeface="Calibri" panose="020F0502020204030204" pitchFamily="34" charset="0"/>
                <a:cs typeface="Times New Roman" panose="02020603050405020304" pitchFamily="18" charset="0"/>
              </a:rPr>
              <a:t>Requirements for patient panel of all patients scheduled on current day/week – these requirements are pending</a:t>
            </a:r>
          </a:p>
          <a:p>
            <a:pPr marL="685800" lvl="1" indent="-228600">
              <a:buFont typeface="+mj-lt"/>
              <a:buAutoNum type="alphaUcPeriod"/>
            </a:pPr>
            <a:endParaRPr lang="en-US" sz="1100" dirty="0">
              <a:highlight>
                <a:srgbClr val="FFFF00"/>
              </a:highlight>
            </a:endParaRPr>
          </a:p>
          <a:p>
            <a:pPr marL="2057400" lvl="4" indent="-228600">
              <a:buFont typeface="+mj-l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27ACC2B4-F17A-4462-8E56-88915EF1770F}"/>
              </a:ext>
            </a:extLst>
          </p:cNvPr>
          <p:cNvCxnSpPr>
            <a:cxnSpLocks/>
          </p:cNvCxnSpPr>
          <p:nvPr/>
        </p:nvCxnSpPr>
        <p:spPr>
          <a:xfrm>
            <a:off x="6921795" y="637953"/>
            <a:ext cx="0" cy="5954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B976704-0CED-4864-A5D7-028345C48310}"/>
              </a:ext>
            </a:extLst>
          </p:cNvPr>
          <p:cNvSpPr txBox="1"/>
          <p:nvPr/>
        </p:nvSpPr>
        <p:spPr>
          <a:xfrm>
            <a:off x="215734" y="165805"/>
            <a:ext cx="6956456" cy="369332"/>
          </a:xfrm>
          <a:prstGeom prst="rect">
            <a:avLst/>
          </a:prstGeom>
          <a:noFill/>
          <a:ln>
            <a:solidFill>
              <a:schemeClr val="tx1"/>
            </a:solidFill>
          </a:ln>
        </p:spPr>
        <p:txBody>
          <a:bodyPr wrap="none" rtlCol="0">
            <a:spAutoFit/>
          </a:bodyPr>
          <a:lstStyle/>
          <a:p>
            <a:r>
              <a:rPr lang="en-US" b="1" dirty="0"/>
              <a:t>IN-SESSION TOOL</a:t>
            </a:r>
            <a:r>
              <a:rPr lang="en-US" dirty="0"/>
              <a:t> (same day as session – before, during or after session)</a:t>
            </a:r>
          </a:p>
        </p:txBody>
      </p:sp>
      <p:sp>
        <p:nvSpPr>
          <p:cNvPr id="26" name="Oval 25">
            <a:extLst>
              <a:ext uri="{FF2B5EF4-FFF2-40B4-BE49-F238E27FC236}">
                <a16:creationId xmlns:a16="http://schemas.microsoft.com/office/drawing/2014/main" id="{85548508-488A-42A8-89B3-C9E004AA28A2}"/>
              </a:ext>
            </a:extLst>
          </p:cNvPr>
          <p:cNvSpPr/>
          <p:nvPr/>
        </p:nvSpPr>
        <p:spPr>
          <a:xfrm>
            <a:off x="3704248" y="1753072"/>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1</a:t>
            </a:r>
          </a:p>
        </p:txBody>
      </p:sp>
      <p:sp>
        <p:nvSpPr>
          <p:cNvPr id="27" name="Oval 26">
            <a:extLst>
              <a:ext uri="{FF2B5EF4-FFF2-40B4-BE49-F238E27FC236}">
                <a16:creationId xmlns:a16="http://schemas.microsoft.com/office/drawing/2014/main" id="{800D468C-34AB-4BAE-85AF-4FB1A7F91252}"/>
              </a:ext>
            </a:extLst>
          </p:cNvPr>
          <p:cNvSpPr/>
          <p:nvPr/>
        </p:nvSpPr>
        <p:spPr>
          <a:xfrm>
            <a:off x="2360434" y="360034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3</a:t>
            </a:r>
          </a:p>
        </p:txBody>
      </p:sp>
      <p:sp>
        <p:nvSpPr>
          <p:cNvPr id="32" name="Oval 31">
            <a:extLst>
              <a:ext uri="{FF2B5EF4-FFF2-40B4-BE49-F238E27FC236}">
                <a16:creationId xmlns:a16="http://schemas.microsoft.com/office/drawing/2014/main" id="{62CECD2D-4E3F-46FE-9799-B46D639E9B6C}"/>
              </a:ext>
            </a:extLst>
          </p:cNvPr>
          <p:cNvSpPr/>
          <p:nvPr/>
        </p:nvSpPr>
        <p:spPr>
          <a:xfrm>
            <a:off x="3466140" y="2758525"/>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2</a:t>
            </a:r>
          </a:p>
        </p:txBody>
      </p:sp>
      <p:sp>
        <p:nvSpPr>
          <p:cNvPr id="33" name="Oval 32">
            <a:extLst>
              <a:ext uri="{FF2B5EF4-FFF2-40B4-BE49-F238E27FC236}">
                <a16:creationId xmlns:a16="http://schemas.microsoft.com/office/drawing/2014/main" id="{A1548B3A-3F79-4158-9902-85E7BCC78A28}"/>
              </a:ext>
            </a:extLst>
          </p:cNvPr>
          <p:cNvSpPr/>
          <p:nvPr/>
        </p:nvSpPr>
        <p:spPr>
          <a:xfrm>
            <a:off x="2122121" y="3757983"/>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4</a:t>
            </a:r>
          </a:p>
        </p:txBody>
      </p:sp>
      <p:sp>
        <p:nvSpPr>
          <p:cNvPr id="34" name="Oval 33">
            <a:extLst>
              <a:ext uri="{FF2B5EF4-FFF2-40B4-BE49-F238E27FC236}">
                <a16:creationId xmlns:a16="http://schemas.microsoft.com/office/drawing/2014/main" id="{3AD50504-15C0-4AF0-9FE4-4B9C2E556648}"/>
              </a:ext>
            </a:extLst>
          </p:cNvPr>
          <p:cNvSpPr/>
          <p:nvPr/>
        </p:nvSpPr>
        <p:spPr>
          <a:xfrm>
            <a:off x="2827190" y="3906808"/>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5</a:t>
            </a:r>
          </a:p>
        </p:txBody>
      </p:sp>
      <p:sp>
        <p:nvSpPr>
          <p:cNvPr id="35" name="Rectangle 34">
            <a:extLst>
              <a:ext uri="{FF2B5EF4-FFF2-40B4-BE49-F238E27FC236}">
                <a16:creationId xmlns:a16="http://schemas.microsoft.com/office/drawing/2014/main" id="{0D1E5543-B2A9-4DB2-BF74-79704194DAD0}"/>
              </a:ext>
            </a:extLst>
          </p:cNvPr>
          <p:cNvSpPr/>
          <p:nvPr/>
        </p:nvSpPr>
        <p:spPr>
          <a:xfrm>
            <a:off x="7516148" y="713473"/>
            <a:ext cx="4612053" cy="6355586"/>
          </a:xfrm>
          <a:prstGeom prst="rect">
            <a:avLst/>
          </a:prstGeom>
        </p:spPr>
        <p:txBody>
          <a:bodyPr wrap="square">
            <a:spAutoFit/>
          </a:bodyPr>
          <a:lstStyle/>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“review scores at a glance in a clinical context”</a:t>
            </a: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Is this also needed on Patient-facing Tool?</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Behavioral strategies are for depression, Cognitive strategies have a lot of overlap between depression &amp; anxiety</a:t>
            </a: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(Jeanne) today if I select Behavioral, then I see the strategies but don’t have to pick them … we need them to pick a strategy</a:t>
            </a: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probably should combine them into one long list (Cognitive + Behavioral)</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(Janey) “PHQ score + items for Note will be required to sign off note.”</a:t>
            </a:r>
          </a:p>
          <a:p>
            <a:pPr marL="685800" lvl="1" indent="-228600">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Automate PHQ entry outcomes entered electronically</a:t>
            </a:r>
          </a:p>
          <a:p>
            <a:pPr marL="228600" indent="-228600">
              <a:buFont typeface="Courier New" panose="02070309020205020404" pitchFamily="49" charset="0"/>
              <a:buChar char="o"/>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“have ability to print a very brief report/therapy progress document for Veteran with an explanation of scores and suggestions/recommendations regarding what they can do to get the most benefit from therapy.  Best if somewhat customizable.”</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(Janey) “Do we need trackability of who entered, when they entered (i.e., information that comes with health factor?)”</a:t>
            </a: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Courier New" panose="02070309020205020404" pitchFamily="49" charset="0"/>
              <a:buChar char="o"/>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Oval 35">
            <a:extLst>
              <a:ext uri="{FF2B5EF4-FFF2-40B4-BE49-F238E27FC236}">
                <a16:creationId xmlns:a16="http://schemas.microsoft.com/office/drawing/2014/main" id="{B3213DDE-99F8-4047-BF1A-208CEFD3CAF4}"/>
              </a:ext>
            </a:extLst>
          </p:cNvPr>
          <p:cNvSpPr/>
          <p:nvPr/>
        </p:nvSpPr>
        <p:spPr>
          <a:xfrm>
            <a:off x="7294714" y="2909843"/>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3</a:t>
            </a:r>
          </a:p>
        </p:txBody>
      </p:sp>
      <p:sp>
        <p:nvSpPr>
          <p:cNvPr id="37" name="Oval 36">
            <a:extLst>
              <a:ext uri="{FF2B5EF4-FFF2-40B4-BE49-F238E27FC236}">
                <a16:creationId xmlns:a16="http://schemas.microsoft.com/office/drawing/2014/main" id="{A070E2BD-AA33-4CFF-B9D3-D88019964E97}"/>
              </a:ext>
            </a:extLst>
          </p:cNvPr>
          <p:cNvSpPr/>
          <p:nvPr/>
        </p:nvSpPr>
        <p:spPr>
          <a:xfrm>
            <a:off x="7294714" y="74624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1</a:t>
            </a:r>
          </a:p>
        </p:txBody>
      </p:sp>
      <p:sp>
        <p:nvSpPr>
          <p:cNvPr id="38" name="Oval 37">
            <a:extLst>
              <a:ext uri="{FF2B5EF4-FFF2-40B4-BE49-F238E27FC236}">
                <a16:creationId xmlns:a16="http://schemas.microsoft.com/office/drawing/2014/main" id="{4F219B44-56DC-4726-BDC1-452AF34FF635}"/>
              </a:ext>
            </a:extLst>
          </p:cNvPr>
          <p:cNvSpPr/>
          <p:nvPr/>
        </p:nvSpPr>
        <p:spPr>
          <a:xfrm>
            <a:off x="7294714" y="1408928"/>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2</a:t>
            </a:r>
          </a:p>
        </p:txBody>
      </p:sp>
      <p:sp>
        <p:nvSpPr>
          <p:cNvPr id="39" name="Oval 38">
            <a:extLst>
              <a:ext uri="{FF2B5EF4-FFF2-40B4-BE49-F238E27FC236}">
                <a16:creationId xmlns:a16="http://schemas.microsoft.com/office/drawing/2014/main" id="{6C81FA43-D77D-4AFE-9FEB-A3D8AC96E97C}"/>
              </a:ext>
            </a:extLst>
          </p:cNvPr>
          <p:cNvSpPr/>
          <p:nvPr/>
        </p:nvSpPr>
        <p:spPr>
          <a:xfrm>
            <a:off x="7295562" y="3427352"/>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4</a:t>
            </a:r>
          </a:p>
        </p:txBody>
      </p:sp>
      <p:sp>
        <p:nvSpPr>
          <p:cNvPr id="40" name="Oval 39">
            <a:extLst>
              <a:ext uri="{FF2B5EF4-FFF2-40B4-BE49-F238E27FC236}">
                <a16:creationId xmlns:a16="http://schemas.microsoft.com/office/drawing/2014/main" id="{7040677E-E56B-49A8-8A03-331CA069A865}"/>
              </a:ext>
            </a:extLst>
          </p:cNvPr>
          <p:cNvSpPr/>
          <p:nvPr/>
        </p:nvSpPr>
        <p:spPr>
          <a:xfrm>
            <a:off x="7294714" y="4242383"/>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5</a:t>
            </a:r>
          </a:p>
        </p:txBody>
      </p:sp>
    </p:spTree>
    <p:extLst>
      <p:ext uri="{BB962C8B-B14F-4D97-AF65-F5344CB8AC3E}">
        <p14:creationId xmlns:p14="http://schemas.microsoft.com/office/powerpoint/2010/main" val="57638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A5D25B-F186-4046-BBD8-4FF43F9AC679}"/>
              </a:ext>
            </a:extLst>
          </p:cNvPr>
          <p:cNvSpPr/>
          <p:nvPr/>
        </p:nvSpPr>
        <p:spPr>
          <a:xfrm>
            <a:off x="42606" y="580839"/>
            <a:ext cx="6878341" cy="8217634"/>
          </a:xfrm>
          <a:prstGeom prst="rect">
            <a:avLst/>
          </a:prstGeom>
          <a:solidFill>
            <a:schemeClr val="bg1"/>
          </a:solidFill>
        </p:spPr>
        <p:txBody>
          <a:bodyPr wrap="square">
            <a:spAutoFit/>
          </a:bodyPr>
          <a:lstStyle/>
          <a:p>
            <a:pPr marR="0" lvl="1">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Data (system output)</a:t>
            </a:r>
          </a:p>
          <a:p>
            <a:pPr marL="685800" lvl="1" indent="-228600">
              <a:buFont typeface="+mj-lt"/>
              <a:buAutoNum type="alphaUcPeriod"/>
            </a:pPr>
            <a:r>
              <a:rPr lang="en-US" sz="1100" dirty="0">
                <a:highlight>
                  <a:srgbClr val="FFFF00"/>
                </a:highlight>
              </a:rPr>
              <a:t>Same or similar to In-Session Tool Data, or (auto?) link from In-Session Tool to Analytics Tool’s Data</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Patient Identification</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Patient first and last name</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Patient last four digits of SSN</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Other patient identifying info </a:t>
            </a:r>
          </a:p>
          <a:p>
            <a:pPr marL="1143000" lvl="2" indent="-228600">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Patient phone number </a:t>
            </a:r>
            <a:r>
              <a:rPr lang="en-US" sz="1100" dirty="0"/>
              <a:t>(per Russ’s wireframes on 06feb2020)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Therapy Description</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Primary reason/diagnosis for entire set of therapy sessions, or “overall episode of care”</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Primary psychotherapy provider assigned to this patient for entire set of therapy sessions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Secondary psychotherapy provider conducting current session</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Episode of care initiation date (auto-generated)</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Session Number (x out of y prescribed sessions, auto-generated)</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Other medically relevant patient data (e.g., prescribed medications, psychiatric or other)</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Outcome Results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“red flag” Alerts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PHQ suicide item (details and action options)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Incomplete current PHQ</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Poor treatment progress (details and action options)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“clinical alerts … efficacy of treatment”</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Current vs. historic Alerts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PHQ results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Psychotherapy provider that assigned PHQ</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PHQ date for current session (this might be prior to current session date)</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PHQ completion status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PHQ completion time </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PHQ score (total and individual questions)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PHQ score (total and individual questions) change/comparison with respect to previous session and initial session </a:t>
            </a:r>
          </a:p>
          <a:p>
            <a:pPr marL="2057400" lvl="4" indent="-228600">
              <a:buFont typeface="+mj-l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View of data for all sessions</a:t>
            </a:r>
          </a:p>
          <a:p>
            <a:pPr marL="1600200" lvl="3" indent="-228600">
              <a:buFont typeface="+mj-lt"/>
              <a:buAutoNum type="romanLcPeriod"/>
            </a:pPr>
            <a:r>
              <a:rPr lang="en-US" sz="1100" dirty="0">
                <a:latin typeface="Calibri" panose="020F0502020204030204" pitchFamily="34" charset="0"/>
                <a:ea typeface="Calibri" panose="020F0502020204030204" pitchFamily="34" charset="0"/>
                <a:cs typeface="Times New Roman" panose="02020603050405020304" pitchFamily="18" charset="0"/>
              </a:rPr>
              <a:t>Data visualization of PHQ changes over time, possibly color coding for increasing, steady, decreasing </a:t>
            </a:r>
            <a:r>
              <a:rPr lang="en-US" sz="1100" dirty="0"/>
              <a:t>(per Russ’s wireframes on 06feb2020)</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Occurrence of individual PHQ answers over time, absolute counts and relative percentages </a:t>
            </a:r>
            <a:r>
              <a:rPr lang="en-US" sz="1100" dirty="0"/>
              <a:t>(per Russ’s wireframes on 06feb2020)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Other homework results (chart view available)</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Psychotherapy provider who assigned homework</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Alcohol consumption</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Actionable Recommendations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Recommendations to move psychotherapy providers in line with Evidence Based Practice</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Recommendations specific to treaters who already practice Evidence Based Psychotherapy</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Other medically relevant patient data</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Lab results</a:t>
            </a:r>
          </a:p>
          <a:p>
            <a:pPr marL="1600200" lvl="3" indent="-228600">
              <a:buFont typeface="+mj-lt"/>
              <a:buAutoNum type="roman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Vitals</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All data can be viewed in chart or table format, with ability to toggle between chart and table</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Other Data</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Current session’s mm/dd/</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yyyy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057400" lvl="4" indent="-228600">
              <a:buFont typeface="+mj-l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EB6B32C3-61A5-494C-AF85-EFF9D8B00FE2}"/>
              </a:ext>
            </a:extLst>
          </p:cNvPr>
          <p:cNvSpPr/>
          <p:nvPr/>
        </p:nvSpPr>
        <p:spPr>
          <a:xfrm>
            <a:off x="7516148" y="713473"/>
            <a:ext cx="4612053" cy="6863417"/>
          </a:xfrm>
          <a:prstGeom prst="rect">
            <a:avLst/>
          </a:prstGeom>
        </p:spPr>
        <p:txBody>
          <a:bodyPr wrap="square">
            <a:spAutoFit/>
          </a:bodyPr>
          <a:lstStyle/>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(Janey) VA probably has requirement for this … if not, then ONC does</a:t>
            </a: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(Tom) Is this also needed on Patient-facing Tool?</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Entire patient SSN, DOB, Mailing Address </a:t>
            </a:r>
            <a:r>
              <a:rPr lang="en-US" sz="1100" dirty="0"/>
              <a:t>(per Russ’s wireframes on 06feb2020)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“Psychotherapy Provider: i.e., Psychiatrist, Psychologist, Clinical Social Worker, LPC, LMFT, Intern, Student”   </a:t>
            </a: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(Jeanne) “How are we going to get Clinician name prior to session?  I am not sure MHA captures this …  Unlicensed providers (GS-11 – 12 psychologists, interns, LMSWs) have a supervisor who is primary provider on encounter … the current EBP report looks at primary and secondary provider … we should have a way to link all sessions to one provider.”</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(Janey) certain PHQ answers might cause an Alert … other sources like homework journaling … Alerts might imply that additional treatment plans need to be prescribed</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e.g., “if this is the third session but 5th week”</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(Jeanne) “Not sure how helpful this is”</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(Jeanne) “Do we want to add a range to help interpret score?”  </a:t>
            </a:r>
          </a:p>
          <a:p>
            <a:pPr marL="228600" indent="-22860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(Jeanne) “Do we also want to add option for GAD-7?” </a:t>
            </a:r>
          </a:p>
          <a:p>
            <a:pPr marL="685800" lvl="1" indent="-228600">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(Tom) </a:t>
            </a:r>
            <a:r>
              <a:rPr lang="en-US" sz="1100" dirty="0">
                <a:effectLst/>
                <a:latin typeface="Calibri" panose="020F0502020204030204" pitchFamily="34" charset="0"/>
                <a:ea typeface="Calibri" panose="020F0502020204030204" pitchFamily="34" charset="0"/>
                <a:cs typeface="Times New Roman" panose="02020603050405020304" pitchFamily="18" charset="0"/>
              </a:rPr>
              <a:t>Is this post-MVP when we get into conditions outside Depression, or is Anxiety so intermingled with Depression that we should include it in MVP?  </a:t>
            </a: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446D8FA4-D98F-477E-A5A0-E46C70632289}"/>
              </a:ext>
            </a:extLst>
          </p:cNvPr>
          <p:cNvSpPr/>
          <p:nvPr/>
        </p:nvSpPr>
        <p:spPr>
          <a:xfrm>
            <a:off x="2725193" y="155562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1</a:t>
            </a:r>
          </a:p>
        </p:txBody>
      </p:sp>
      <p:sp>
        <p:nvSpPr>
          <p:cNvPr id="12" name="Oval 11">
            <a:extLst>
              <a:ext uri="{FF2B5EF4-FFF2-40B4-BE49-F238E27FC236}">
                <a16:creationId xmlns:a16="http://schemas.microsoft.com/office/drawing/2014/main" id="{13FA9B00-02C9-414B-BC70-976EC69ABD8A}"/>
              </a:ext>
            </a:extLst>
          </p:cNvPr>
          <p:cNvSpPr/>
          <p:nvPr/>
        </p:nvSpPr>
        <p:spPr>
          <a:xfrm>
            <a:off x="4577392" y="2414514"/>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3</a:t>
            </a:r>
          </a:p>
        </p:txBody>
      </p:sp>
      <p:sp>
        <p:nvSpPr>
          <p:cNvPr id="13" name="Oval 12">
            <a:extLst>
              <a:ext uri="{FF2B5EF4-FFF2-40B4-BE49-F238E27FC236}">
                <a16:creationId xmlns:a16="http://schemas.microsoft.com/office/drawing/2014/main" id="{AA096EF6-F982-413A-918B-0A1392DE2B48}"/>
              </a:ext>
            </a:extLst>
          </p:cNvPr>
          <p:cNvSpPr/>
          <p:nvPr/>
        </p:nvSpPr>
        <p:spPr>
          <a:xfrm>
            <a:off x="7294714" y="2376831"/>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3</a:t>
            </a:r>
          </a:p>
        </p:txBody>
      </p:sp>
      <p:sp>
        <p:nvSpPr>
          <p:cNvPr id="14" name="Oval 13">
            <a:extLst>
              <a:ext uri="{FF2B5EF4-FFF2-40B4-BE49-F238E27FC236}">
                <a16:creationId xmlns:a16="http://schemas.microsoft.com/office/drawing/2014/main" id="{0FAF535E-634E-4192-B27A-3574C7153D1A}"/>
              </a:ext>
            </a:extLst>
          </p:cNvPr>
          <p:cNvSpPr/>
          <p:nvPr/>
        </p:nvSpPr>
        <p:spPr>
          <a:xfrm>
            <a:off x="7294714" y="74624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1</a:t>
            </a:r>
          </a:p>
        </p:txBody>
      </p:sp>
      <p:sp>
        <p:nvSpPr>
          <p:cNvPr id="15" name="Oval 14">
            <a:extLst>
              <a:ext uri="{FF2B5EF4-FFF2-40B4-BE49-F238E27FC236}">
                <a16:creationId xmlns:a16="http://schemas.microsoft.com/office/drawing/2014/main" id="{230C0CA6-6AE3-4FE5-8A80-9D06B94C5188}"/>
              </a:ext>
            </a:extLst>
          </p:cNvPr>
          <p:cNvSpPr/>
          <p:nvPr/>
        </p:nvSpPr>
        <p:spPr>
          <a:xfrm>
            <a:off x="6155405" y="2242660"/>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2</a:t>
            </a:r>
          </a:p>
        </p:txBody>
      </p:sp>
      <p:sp>
        <p:nvSpPr>
          <p:cNvPr id="16" name="Oval 15">
            <a:extLst>
              <a:ext uri="{FF2B5EF4-FFF2-40B4-BE49-F238E27FC236}">
                <a16:creationId xmlns:a16="http://schemas.microsoft.com/office/drawing/2014/main" id="{373066AD-17E8-45AF-BFB5-168900C9ADC2}"/>
              </a:ext>
            </a:extLst>
          </p:cNvPr>
          <p:cNvSpPr/>
          <p:nvPr/>
        </p:nvSpPr>
        <p:spPr>
          <a:xfrm>
            <a:off x="7294714" y="188600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2</a:t>
            </a:r>
          </a:p>
        </p:txBody>
      </p:sp>
      <p:cxnSp>
        <p:nvCxnSpPr>
          <p:cNvPr id="18" name="Straight Connector 17">
            <a:extLst>
              <a:ext uri="{FF2B5EF4-FFF2-40B4-BE49-F238E27FC236}">
                <a16:creationId xmlns:a16="http://schemas.microsoft.com/office/drawing/2014/main" id="{27ACC2B4-F17A-4462-8E56-88915EF1770F}"/>
              </a:ext>
            </a:extLst>
          </p:cNvPr>
          <p:cNvCxnSpPr>
            <a:cxnSpLocks/>
          </p:cNvCxnSpPr>
          <p:nvPr/>
        </p:nvCxnSpPr>
        <p:spPr>
          <a:xfrm>
            <a:off x="6921795" y="637953"/>
            <a:ext cx="0" cy="5954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B976704-0CED-4864-A5D7-028345C48310}"/>
              </a:ext>
            </a:extLst>
          </p:cNvPr>
          <p:cNvSpPr txBox="1"/>
          <p:nvPr/>
        </p:nvSpPr>
        <p:spPr>
          <a:xfrm>
            <a:off x="215734" y="165805"/>
            <a:ext cx="7725576" cy="369332"/>
          </a:xfrm>
          <a:prstGeom prst="rect">
            <a:avLst/>
          </a:prstGeom>
          <a:noFill/>
          <a:ln>
            <a:solidFill>
              <a:schemeClr val="tx1"/>
            </a:solidFill>
          </a:ln>
        </p:spPr>
        <p:txBody>
          <a:bodyPr wrap="none" rtlCol="0">
            <a:spAutoFit/>
          </a:bodyPr>
          <a:lstStyle/>
          <a:p>
            <a:pPr lvl="0"/>
            <a:r>
              <a:rPr lang="en-US" b="1" dirty="0"/>
              <a:t>ANALYTICS TOOL </a:t>
            </a:r>
            <a:r>
              <a:rPr lang="en-US" dirty="0"/>
              <a:t>(could also be useful embedded or linked from In-Session Tool)</a:t>
            </a:r>
          </a:p>
        </p:txBody>
      </p:sp>
      <p:sp>
        <p:nvSpPr>
          <p:cNvPr id="20" name="Oval 19">
            <a:extLst>
              <a:ext uri="{FF2B5EF4-FFF2-40B4-BE49-F238E27FC236}">
                <a16:creationId xmlns:a16="http://schemas.microsoft.com/office/drawing/2014/main" id="{366BEF15-B076-426D-A208-0E6CA51B63EC}"/>
              </a:ext>
            </a:extLst>
          </p:cNvPr>
          <p:cNvSpPr/>
          <p:nvPr/>
        </p:nvSpPr>
        <p:spPr>
          <a:xfrm>
            <a:off x="1980354" y="3232413"/>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4</a:t>
            </a:r>
          </a:p>
        </p:txBody>
      </p:sp>
      <p:sp>
        <p:nvSpPr>
          <p:cNvPr id="21" name="Oval 20">
            <a:extLst>
              <a:ext uri="{FF2B5EF4-FFF2-40B4-BE49-F238E27FC236}">
                <a16:creationId xmlns:a16="http://schemas.microsoft.com/office/drawing/2014/main" id="{BD44A4B8-7C84-41E6-B1B7-009803809067}"/>
              </a:ext>
            </a:extLst>
          </p:cNvPr>
          <p:cNvSpPr/>
          <p:nvPr/>
        </p:nvSpPr>
        <p:spPr>
          <a:xfrm>
            <a:off x="7295562" y="3383437"/>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4</a:t>
            </a:r>
          </a:p>
        </p:txBody>
      </p:sp>
      <p:sp>
        <p:nvSpPr>
          <p:cNvPr id="22" name="Oval 21">
            <a:extLst>
              <a:ext uri="{FF2B5EF4-FFF2-40B4-BE49-F238E27FC236}">
                <a16:creationId xmlns:a16="http://schemas.microsoft.com/office/drawing/2014/main" id="{E923A0E2-4295-453F-B904-F8E8C6CFE96A}"/>
              </a:ext>
            </a:extLst>
          </p:cNvPr>
          <p:cNvSpPr/>
          <p:nvPr/>
        </p:nvSpPr>
        <p:spPr>
          <a:xfrm>
            <a:off x="7294714" y="4060248"/>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5</a:t>
            </a:r>
          </a:p>
        </p:txBody>
      </p:sp>
      <p:sp>
        <p:nvSpPr>
          <p:cNvPr id="23" name="Oval 22">
            <a:extLst>
              <a:ext uri="{FF2B5EF4-FFF2-40B4-BE49-F238E27FC236}">
                <a16:creationId xmlns:a16="http://schemas.microsoft.com/office/drawing/2014/main" id="{210367E2-CCD3-4101-B5E2-CBA1B3A339F1}"/>
              </a:ext>
            </a:extLst>
          </p:cNvPr>
          <p:cNvSpPr/>
          <p:nvPr/>
        </p:nvSpPr>
        <p:spPr>
          <a:xfrm>
            <a:off x="4509207" y="3749613"/>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5</a:t>
            </a:r>
          </a:p>
        </p:txBody>
      </p:sp>
      <p:sp>
        <p:nvSpPr>
          <p:cNvPr id="24" name="Oval 23">
            <a:extLst>
              <a:ext uri="{FF2B5EF4-FFF2-40B4-BE49-F238E27FC236}">
                <a16:creationId xmlns:a16="http://schemas.microsoft.com/office/drawing/2014/main" id="{15BED767-4603-4F7C-B18A-FD85F7E99C61}"/>
              </a:ext>
            </a:extLst>
          </p:cNvPr>
          <p:cNvSpPr/>
          <p:nvPr/>
        </p:nvSpPr>
        <p:spPr>
          <a:xfrm>
            <a:off x="2763189" y="4904176"/>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6</a:t>
            </a:r>
          </a:p>
        </p:txBody>
      </p:sp>
      <p:sp>
        <p:nvSpPr>
          <p:cNvPr id="25" name="Oval 24">
            <a:extLst>
              <a:ext uri="{FF2B5EF4-FFF2-40B4-BE49-F238E27FC236}">
                <a16:creationId xmlns:a16="http://schemas.microsoft.com/office/drawing/2014/main" id="{3209605C-7E1D-4021-914C-9A83B634FFD5}"/>
              </a:ext>
            </a:extLst>
          </p:cNvPr>
          <p:cNvSpPr/>
          <p:nvPr/>
        </p:nvSpPr>
        <p:spPr>
          <a:xfrm>
            <a:off x="3925682" y="5099102"/>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7</a:t>
            </a:r>
          </a:p>
        </p:txBody>
      </p:sp>
      <p:sp>
        <p:nvSpPr>
          <p:cNvPr id="28" name="Oval 27">
            <a:extLst>
              <a:ext uri="{FF2B5EF4-FFF2-40B4-BE49-F238E27FC236}">
                <a16:creationId xmlns:a16="http://schemas.microsoft.com/office/drawing/2014/main" id="{A905FCDF-AB74-4125-9AE6-9939488E4473}"/>
              </a:ext>
            </a:extLst>
          </p:cNvPr>
          <p:cNvSpPr/>
          <p:nvPr/>
        </p:nvSpPr>
        <p:spPr>
          <a:xfrm>
            <a:off x="7294714" y="4396202"/>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6</a:t>
            </a:r>
          </a:p>
        </p:txBody>
      </p:sp>
      <p:sp>
        <p:nvSpPr>
          <p:cNvPr id="29" name="Oval 28">
            <a:extLst>
              <a:ext uri="{FF2B5EF4-FFF2-40B4-BE49-F238E27FC236}">
                <a16:creationId xmlns:a16="http://schemas.microsoft.com/office/drawing/2014/main" id="{7A0C1156-CE5E-42E4-A4D0-85C1484EE9D8}"/>
              </a:ext>
            </a:extLst>
          </p:cNvPr>
          <p:cNvSpPr/>
          <p:nvPr/>
        </p:nvSpPr>
        <p:spPr>
          <a:xfrm>
            <a:off x="7293866" y="4722138"/>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7</a:t>
            </a:r>
          </a:p>
        </p:txBody>
      </p:sp>
      <p:sp>
        <p:nvSpPr>
          <p:cNvPr id="30" name="Oval 29">
            <a:extLst>
              <a:ext uri="{FF2B5EF4-FFF2-40B4-BE49-F238E27FC236}">
                <a16:creationId xmlns:a16="http://schemas.microsoft.com/office/drawing/2014/main" id="{D076472C-C3B2-47ED-AAA5-BCF328C7CE5B}"/>
              </a:ext>
            </a:extLst>
          </p:cNvPr>
          <p:cNvSpPr/>
          <p:nvPr/>
        </p:nvSpPr>
        <p:spPr>
          <a:xfrm>
            <a:off x="3693962" y="6427084"/>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8</a:t>
            </a:r>
          </a:p>
        </p:txBody>
      </p:sp>
      <p:sp>
        <p:nvSpPr>
          <p:cNvPr id="31" name="Oval 30">
            <a:extLst>
              <a:ext uri="{FF2B5EF4-FFF2-40B4-BE49-F238E27FC236}">
                <a16:creationId xmlns:a16="http://schemas.microsoft.com/office/drawing/2014/main" id="{B7652AFF-C344-4E05-A750-EEDB0AFA0D1C}"/>
              </a:ext>
            </a:extLst>
          </p:cNvPr>
          <p:cNvSpPr/>
          <p:nvPr/>
        </p:nvSpPr>
        <p:spPr>
          <a:xfrm>
            <a:off x="7293866" y="5048074"/>
            <a:ext cx="221434" cy="2214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t>8</a:t>
            </a:r>
          </a:p>
        </p:txBody>
      </p:sp>
    </p:spTree>
    <p:extLst>
      <p:ext uri="{BB962C8B-B14F-4D97-AF65-F5344CB8AC3E}">
        <p14:creationId xmlns:p14="http://schemas.microsoft.com/office/powerpoint/2010/main" val="191660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A5D25B-F186-4046-BBD8-4FF43F9AC679}"/>
              </a:ext>
            </a:extLst>
          </p:cNvPr>
          <p:cNvSpPr/>
          <p:nvPr/>
        </p:nvSpPr>
        <p:spPr>
          <a:xfrm>
            <a:off x="1999" y="535137"/>
            <a:ext cx="6919793" cy="6355586"/>
          </a:xfrm>
          <a:prstGeom prst="rect">
            <a:avLst/>
          </a:prstGeom>
          <a:solidFill>
            <a:schemeClr val="bg1"/>
          </a:solidFill>
        </p:spPr>
        <p:txBody>
          <a:bodyPr wrap="square">
            <a:spAutoFit/>
          </a:bodyPr>
          <a:lstStyle/>
          <a:p>
            <a:pPr marR="0" lvl="1">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Functions (user input)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highlight>
                  <a:srgbClr val="FFFF00"/>
                </a:highlight>
              </a:rPr>
              <a:t>Toggle between individual patient’s data and various levels of population data (e.g., clinic-level, VISN-level, national level)</a:t>
            </a:r>
          </a:p>
          <a:p>
            <a:pPr marL="685800" lvl="1" indent="-228600">
              <a:buFont typeface="+mj-lt"/>
              <a:buAutoNum type="alphaUcPeriod"/>
            </a:pPr>
            <a:r>
              <a:rPr lang="en-US" sz="1100" dirty="0"/>
              <a:t>Toggle between chart and table views of data</a:t>
            </a:r>
          </a:p>
          <a:p>
            <a:pPr marL="685800" lvl="1" indent="-228600">
              <a:buFont typeface="+mj-lt"/>
              <a:buAutoNum type="alphaUcPeriod"/>
            </a:pPr>
            <a:r>
              <a:rPr lang="en-US" sz="1100" dirty="0"/>
              <a:t>View historical, recent, or most recent views of data</a:t>
            </a:r>
          </a:p>
          <a:p>
            <a:pPr marL="685800" lvl="1" indent="-228600">
              <a:buFont typeface="+mj-lt"/>
              <a:buAutoNum type="alphaUcPeriod"/>
            </a:pPr>
            <a:r>
              <a:rPr lang="en-US" sz="1100" dirty="0"/>
              <a:t>Enter two (or more?) variables (e.g., potential interventions … or outcomes like PHQ score and alcohol use) to update the future (only?) views of data</a:t>
            </a:r>
          </a:p>
          <a:p>
            <a:pPr marL="685800" lvl="1" indent="-228600">
              <a:buFont typeface="+mj-lt"/>
              <a:buAutoNum type="alphaUcPeriod"/>
            </a:pPr>
            <a:r>
              <a:rPr lang="en-US" sz="1100" dirty="0"/>
              <a:t>Filter data by patient, primary or secondary psychotherapy provider, clinic, VISN, national, etc.</a:t>
            </a:r>
          </a:p>
          <a:p>
            <a:pPr marL="685800" lvl="1" indent="-228600">
              <a:buFont typeface="+mj-lt"/>
              <a:buAutoNum type="alphaUcPeriod"/>
            </a:pPr>
            <a:r>
              <a:rPr lang="en-US" sz="1100" dirty="0"/>
              <a:t>Filter data by date</a:t>
            </a:r>
          </a:p>
          <a:p>
            <a:pPr marL="685800" lvl="1" indent="-228600">
              <a:buFont typeface="+mj-lt"/>
              <a:buAutoNum type="alphaUcPeriod"/>
            </a:pPr>
            <a:r>
              <a:rPr lang="en-US" sz="1100" dirty="0"/>
              <a:t>Filter data by outcomes, e.g., PHQ scores, alcohol results, severity/recovery thresholds</a:t>
            </a:r>
          </a:p>
          <a:p>
            <a:pPr marL="685800" lvl="1" indent="-228600">
              <a:buFont typeface="+mj-lt"/>
              <a:buAutoNum type="alphaUcPeriod"/>
            </a:pPr>
            <a:r>
              <a:rPr lang="en-US" sz="1100" dirty="0"/>
              <a:t>Filter data by interventions and medication prescriptions</a:t>
            </a:r>
          </a:p>
          <a:p>
            <a:pPr marL="685800" lvl="1" indent="-228600">
              <a:buFont typeface="+mj-lt"/>
              <a:buAutoNum type="alphaUcPeriod"/>
            </a:pPr>
            <a:r>
              <a:rPr lang="en-US" sz="1100" dirty="0"/>
              <a:t>Filter data by episode of care focus (e.g., depression) and session-based focus (e.g., marital issues)</a:t>
            </a:r>
          </a:p>
          <a:p>
            <a:pPr marL="685800" lvl="1" indent="-228600">
              <a:buFont typeface="+mj-lt"/>
              <a:buAutoNum type="alphaUcPeriod"/>
            </a:pPr>
            <a:r>
              <a:rPr lang="en-US" sz="1100" dirty="0"/>
              <a:t>Print various levels/categories of data (per Russ’s wireframes on 06feb2020)</a:t>
            </a:r>
          </a:p>
          <a:p>
            <a:pPr marL="685800" lvl="1" indent="-228600">
              <a:buFont typeface="+mj-lt"/>
              <a:buAutoNum type="alphaUcPeriod"/>
            </a:pPr>
            <a:r>
              <a:rPr lang="en-US" sz="1100" dirty="0"/>
              <a:t>Email various levels/categories of data (per Russ’s wireframes on 06feb2020)</a:t>
            </a:r>
          </a:p>
          <a:p>
            <a:pPr marL="685800" lvl="1" indent="-228600">
              <a:buFont typeface="+mj-lt"/>
              <a:buAutoNum type="alphaUcPeriod"/>
            </a:pPr>
            <a:r>
              <a:rPr lang="en-US" sz="1100" dirty="0"/>
              <a:t>Acknowledge, Reroute, Sort data (per Russ’s wireframes on 06feb2020)</a:t>
            </a:r>
          </a:p>
          <a:p>
            <a:pPr marL="685800" lvl="1" indent="-228600">
              <a:buFont typeface="+mj-lt"/>
              <a:buAutoNum type="alphaUcPeriod"/>
            </a:pPr>
            <a:r>
              <a:rPr lang="en-US" sz="1100" dirty="0"/>
              <a:t>Messaging, Scheduling, Ordering (per Russ’s wireframes on 06feb2020)</a:t>
            </a:r>
          </a:p>
          <a:p>
            <a:pPr marL="228600" indent="-228600">
              <a:buFont typeface="+mj-lt"/>
              <a:buAutoNum type="alphaUcPeriod"/>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100" b="1" dirty="0">
                <a:effectLst/>
                <a:latin typeface="Calibri" panose="020F0502020204030204" pitchFamily="34" charset="0"/>
                <a:ea typeface="Calibri" panose="020F0502020204030204" pitchFamily="34" charset="0"/>
                <a:cs typeface="Times New Roman" panose="02020603050405020304" pitchFamily="18" charset="0"/>
              </a:rPr>
              <a:t>Key comments/questions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Input likely done via Reminder dialog in CPRS</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Can user pick Topics and Interventions from a dropdown?</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Can the list items for Topics and Interventions be grouped, possibly even made visible or enabled upon clicking a category?</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Depending on technical platform, we can’t always chunk list items, can’t always do required fields</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Chris design comments on 04feb</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In testing, we need to verify if we have all the typical interventions (“Can they find the therapy they want to use”)</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Type in a few letters and the short list will pop up</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Don’t show so many checkboxes at a time</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Let them pull other measures from MHA (?)</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Let them enter free form text</a:t>
            </a:r>
          </a:p>
          <a:p>
            <a:pPr marL="1143000" lvl="2" indent="-228600">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Psychotherapy vs. (Case Management OR Crisis Management OR…) </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Does the tool need to be responsive (fits all screens/devices)?</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Does the tool need to be accessible (meets Section 508 Accessibility Guidelines)?</a:t>
            </a:r>
          </a:p>
          <a:p>
            <a:pPr marL="685800" lvl="1" indent="-228600">
              <a:buFont typeface="+mj-lt"/>
              <a:buAutoNum type="alphaU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Requirements for patient panel of all patients scheduled on current day/week – these requirements are pending</a:t>
            </a:r>
          </a:p>
          <a:p>
            <a:pPr marL="2057400" lvl="4" indent="-228600">
              <a:buFont typeface="+mj-l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27ACC2B4-F17A-4462-8E56-88915EF1770F}"/>
              </a:ext>
            </a:extLst>
          </p:cNvPr>
          <p:cNvCxnSpPr>
            <a:cxnSpLocks/>
          </p:cNvCxnSpPr>
          <p:nvPr/>
        </p:nvCxnSpPr>
        <p:spPr>
          <a:xfrm>
            <a:off x="6921795" y="637953"/>
            <a:ext cx="0" cy="5954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B976704-0CED-4864-A5D7-028345C48310}"/>
              </a:ext>
            </a:extLst>
          </p:cNvPr>
          <p:cNvSpPr txBox="1"/>
          <p:nvPr/>
        </p:nvSpPr>
        <p:spPr>
          <a:xfrm>
            <a:off x="215734" y="165805"/>
            <a:ext cx="2803075" cy="369332"/>
          </a:xfrm>
          <a:prstGeom prst="rect">
            <a:avLst/>
          </a:prstGeom>
          <a:noFill/>
          <a:ln>
            <a:solidFill>
              <a:schemeClr val="tx1"/>
            </a:solidFill>
          </a:ln>
        </p:spPr>
        <p:txBody>
          <a:bodyPr wrap="none" rtlCol="0">
            <a:spAutoFit/>
          </a:bodyPr>
          <a:lstStyle/>
          <a:p>
            <a:pPr lvl="0"/>
            <a:r>
              <a:rPr lang="en-US" b="1" dirty="0"/>
              <a:t>ANALYTICS TOOL continued</a:t>
            </a:r>
            <a:endParaRPr lang="en-US" dirty="0"/>
          </a:p>
        </p:txBody>
      </p:sp>
    </p:spTree>
    <p:extLst>
      <p:ext uri="{BB962C8B-B14F-4D97-AF65-F5344CB8AC3E}">
        <p14:creationId xmlns:p14="http://schemas.microsoft.com/office/powerpoint/2010/main" val="152601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B976704-0CED-4864-A5D7-028345C48310}"/>
              </a:ext>
            </a:extLst>
          </p:cNvPr>
          <p:cNvSpPr txBox="1"/>
          <p:nvPr/>
        </p:nvSpPr>
        <p:spPr>
          <a:xfrm>
            <a:off x="215734" y="165805"/>
            <a:ext cx="2986459" cy="369332"/>
          </a:xfrm>
          <a:prstGeom prst="rect">
            <a:avLst/>
          </a:prstGeom>
          <a:noFill/>
          <a:ln>
            <a:solidFill>
              <a:schemeClr val="tx1"/>
            </a:solidFill>
          </a:ln>
        </p:spPr>
        <p:txBody>
          <a:bodyPr wrap="none" rtlCol="0">
            <a:spAutoFit/>
          </a:bodyPr>
          <a:lstStyle/>
          <a:p>
            <a:r>
              <a:rPr lang="en-US" b="1" dirty="0"/>
              <a:t>CHARTS AND OTHER VISUALS</a:t>
            </a:r>
            <a:endParaRPr lang="en-US" dirty="0"/>
          </a:p>
        </p:txBody>
      </p:sp>
      <p:sp>
        <p:nvSpPr>
          <p:cNvPr id="2" name="Rectangle 1">
            <a:extLst>
              <a:ext uri="{FF2B5EF4-FFF2-40B4-BE49-F238E27FC236}">
                <a16:creationId xmlns:a16="http://schemas.microsoft.com/office/drawing/2014/main" id="{1B7BB037-9B29-4E33-99A7-5ABA311245C2}"/>
              </a:ext>
            </a:extLst>
          </p:cNvPr>
          <p:cNvSpPr/>
          <p:nvPr/>
        </p:nvSpPr>
        <p:spPr>
          <a:xfrm>
            <a:off x="215733" y="1084820"/>
            <a:ext cx="11203633" cy="430887"/>
          </a:xfrm>
          <a:prstGeom prst="rect">
            <a:avLst/>
          </a:prstGeom>
        </p:spPr>
        <p:txBody>
          <a:bodyPr wrap="square">
            <a:spAutoFit/>
          </a:bodyPr>
          <a:lstStyle/>
          <a:p>
            <a:r>
              <a:rPr lang="en-US" sz="1100" dirty="0">
                <a:latin typeface="Calibri" panose="020F0502020204030204" pitchFamily="34" charset="0"/>
                <a:ea typeface="Calibri" panose="020F0502020204030204" pitchFamily="34" charset="0"/>
                <a:cs typeface="Times New Roman" panose="02020603050405020304" pitchFamily="18" charset="0"/>
              </a:rPr>
              <a:t>The chart below provided by Dr. Crowe on 28jan … 02feb, he said end user needs to be able to enter two variables (e.g., potential interventions … or outcomes like PHQ score and alcohol use) to update the chart (do we need to support more than just two?)</a:t>
            </a:r>
          </a:p>
        </p:txBody>
      </p:sp>
      <p:pic>
        <p:nvPicPr>
          <p:cNvPr id="6" name="Picture 5">
            <a:extLst>
              <a:ext uri="{FF2B5EF4-FFF2-40B4-BE49-F238E27FC236}">
                <a16:creationId xmlns:a16="http://schemas.microsoft.com/office/drawing/2014/main" id="{4C1837C1-83CC-44F1-81F2-5C2ACFF2D6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8867" y="2135374"/>
            <a:ext cx="6848475" cy="3352800"/>
          </a:xfrm>
          <a:prstGeom prst="rect">
            <a:avLst/>
          </a:prstGeom>
          <a:noFill/>
          <a:ln>
            <a:noFill/>
          </a:ln>
        </p:spPr>
      </p:pic>
      <p:grpSp>
        <p:nvGrpSpPr>
          <p:cNvPr id="7" name="Group 6">
            <a:extLst>
              <a:ext uri="{FF2B5EF4-FFF2-40B4-BE49-F238E27FC236}">
                <a16:creationId xmlns:a16="http://schemas.microsoft.com/office/drawing/2014/main" id="{F8C42CDF-FAA3-40D5-AF29-BDEF77642B99}"/>
              </a:ext>
            </a:extLst>
          </p:cNvPr>
          <p:cNvGrpSpPr/>
          <p:nvPr/>
        </p:nvGrpSpPr>
        <p:grpSpPr>
          <a:xfrm>
            <a:off x="6778890" y="1828333"/>
            <a:ext cx="3546481" cy="377190"/>
            <a:chOff x="4262506" y="208783"/>
            <a:chExt cx="3547102" cy="377190"/>
          </a:xfrm>
        </p:grpSpPr>
        <p:sp>
          <p:nvSpPr>
            <p:cNvPr id="8" name="Oval 7">
              <a:extLst>
                <a:ext uri="{FF2B5EF4-FFF2-40B4-BE49-F238E27FC236}">
                  <a16:creationId xmlns:a16="http://schemas.microsoft.com/office/drawing/2014/main" id="{7E33394E-79FC-49C5-B885-BE0D2368F919}"/>
                </a:ext>
              </a:extLst>
            </p:cNvPr>
            <p:cNvSpPr/>
            <p:nvPr/>
          </p:nvSpPr>
          <p:spPr>
            <a:xfrm>
              <a:off x="4262506" y="286174"/>
              <a:ext cx="91440" cy="91440"/>
            </a:xfrm>
            <a:prstGeom prst="ellipse">
              <a:avLst/>
            </a:prstGeom>
            <a:solidFill>
              <a:srgbClr val="0099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 name="TextBox 10">
              <a:extLst>
                <a:ext uri="{FF2B5EF4-FFF2-40B4-BE49-F238E27FC236}">
                  <a16:creationId xmlns:a16="http://schemas.microsoft.com/office/drawing/2014/main" id="{23835CD2-A235-4139-8FAA-221E02EAFCED}"/>
                </a:ext>
              </a:extLst>
            </p:cNvPr>
            <p:cNvSpPr txBox="1"/>
            <p:nvPr/>
          </p:nvSpPr>
          <p:spPr>
            <a:xfrm>
              <a:off x="4353938" y="208783"/>
              <a:ext cx="3455670" cy="377190"/>
            </a:xfrm>
            <a:prstGeom prst="rect">
              <a:avLst/>
            </a:prstGeom>
            <a:noFill/>
          </p:spPr>
          <p:txBody>
            <a:bodyPr wrap="square" rtlCol="0">
              <a:spAutoFit/>
            </a:bodyPr>
            <a:lstStyle/>
            <a:p>
              <a:pPr marL="0" marR="0">
                <a:lnSpc>
                  <a:spcPct val="107000"/>
                </a:lnSpc>
                <a:spcBef>
                  <a:spcPts val="0"/>
                </a:spcBef>
                <a:spcAft>
                  <a:spcPts val="800"/>
                </a:spcAft>
              </a:pPr>
              <a:r>
                <a:rPr lang="en-US" sz="11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Possible next best options for this patient….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43186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B976704-0CED-4864-A5D7-028345C48310}"/>
              </a:ext>
            </a:extLst>
          </p:cNvPr>
          <p:cNvSpPr txBox="1"/>
          <p:nvPr/>
        </p:nvSpPr>
        <p:spPr>
          <a:xfrm>
            <a:off x="215734" y="165805"/>
            <a:ext cx="4060407" cy="369332"/>
          </a:xfrm>
          <a:prstGeom prst="rect">
            <a:avLst/>
          </a:prstGeom>
          <a:noFill/>
          <a:ln>
            <a:solidFill>
              <a:schemeClr val="tx1"/>
            </a:solidFill>
          </a:ln>
        </p:spPr>
        <p:txBody>
          <a:bodyPr wrap="none" rtlCol="0">
            <a:spAutoFit/>
          </a:bodyPr>
          <a:lstStyle/>
          <a:p>
            <a:r>
              <a:rPr lang="en-US" b="1" dirty="0"/>
              <a:t>CHARTS AND OTHER VISUALS, continued</a:t>
            </a:r>
            <a:endParaRPr lang="en-US" dirty="0"/>
          </a:p>
        </p:txBody>
      </p:sp>
      <p:sp>
        <p:nvSpPr>
          <p:cNvPr id="2" name="Rectangle 1">
            <a:extLst>
              <a:ext uri="{FF2B5EF4-FFF2-40B4-BE49-F238E27FC236}">
                <a16:creationId xmlns:a16="http://schemas.microsoft.com/office/drawing/2014/main" id="{1B7BB037-9B29-4E33-99A7-5ABA311245C2}"/>
              </a:ext>
            </a:extLst>
          </p:cNvPr>
          <p:cNvSpPr/>
          <p:nvPr/>
        </p:nvSpPr>
        <p:spPr>
          <a:xfrm>
            <a:off x="215733" y="1084820"/>
            <a:ext cx="11203633" cy="261610"/>
          </a:xfrm>
          <a:prstGeom prst="rect">
            <a:avLst/>
          </a:prstGeom>
        </p:spPr>
        <p:txBody>
          <a:bodyPr wrap="square">
            <a:spAutoFit/>
          </a:bodyPr>
          <a:lstStyle/>
          <a:p>
            <a:r>
              <a:rPr lang="en-US" sz="1100" dirty="0"/>
              <a:t>The layout below is based on CPRS and would include the CPRS Note module below the chart.</a:t>
            </a:r>
          </a:p>
        </p:txBody>
      </p:sp>
      <p:pic>
        <p:nvPicPr>
          <p:cNvPr id="10" name="Picture 9">
            <a:extLst>
              <a:ext uri="{FF2B5EF4-FFF2-40B4-BE49-F238E27FC236}">
                <a16:creationId xmlns:a16="http://schemas.microsoft.com/office/drawing/2014/main" id="{35C5D57F-337C-438D-A40E-1662143B57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1762" y="2077480"/>
            <a:ext cx="6848475" cy="3695700"/>
          </a:xfrm>
          <a:prstGeom prst="rect">
            <a:avLst/>
          </a:prstGeom>
          <a:noFill/>
          <a:ln>
            <a:noFill/>
          </a:ln>
        </p:spPr>
      </p:pic>
    </p:spTree>
    <p:extLst>
      <p:ext uri="{BB962C8B-B14F-4D97-AF65-F5344CB8AC3E}">
        <p14:creationId xmlns:p14="http://schemas.microsoft.com/office/powerpoint/2010/main" val="111560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B976704-0CED-4864-A5D7-028345C48310}"/>
              </a:ext>
            </a:extLst>
          </p:cNvPr>
          <p:cNvSpPr txBox="1"/>
          <p:nvPr/>
        </p:nvSpPr>
        <p:spPr>
          <a:xfrm>
            <a:off x="215734" y="165805"/>
            <a:ext cx="4060407" cy="369332"/>
          </a:xfrm>
          <a:prstGeom prst="rect">
            <a:avLst/>
          </a:prstGeom>
          <a:noFill/>
          <a:ln>
            <a:solidFill>
              <a:schemeClr val="tx1"/>
            </a:solidFill>
          </a:ln>
        </p:spPr>
        <p:txBody>
          <a:bodyPr wrap="none" rtlCol="0">
            <a:spAutoFit/>
          </a:bodyPr>
          <a:lstStyle/>
          <a:p>
            <a:r>
              <a:rPr lang="en-US" b="1" dirty="0"/>
              <a:t>CHARTS AND OTHER VISUALS, continued</a:t>
            </a:r>
            <a:endParaRPr lang="en-US" dirty="0"/>
          </a:p>
        </p:txBody>
      </p:sp>
      <p:sp>
        <p:nvSpPr>
          <p:cNvPr id="2" name="Rectangle 1">
            <a:extLst>
              <a:ext uri="{FF2B5EF4-FFF2-40B4-BE49-F238E27FC236}">
                <a16:creationId xmlns:a16="http://schemas.microsoft.com/office/drawing/2014/main" id="{1B7BB037-9B29-4E33-99A7-5ABA311245C2}"/>
              </a:ext>
            </a:extLst>
          </p:cNvPr>
          <p:cNvSpPr/>
          <p:nvPr/>
        </p:nvSpPr>
        <p:spPr>
          <a:xfrm>
            <a:off x="215733" y="1084820"/>
            <a:ext cx="11203633" cy="261610"/>
          </a:xfrm>
          <a:prstGeom prst="rect">
            <a:avLst/>
          </a:prstGeom>
        </p:spPr>
        <p:txBody>
          <a:bodyPr wrap="square">
            <a:spAutoFit/>
          </a:bodyPr>
          <a:lstStyle/>
          <a:p>
            <a:r>
              <a:rPr lang="en-US" sz="1100" dirty="0"/>
              <a:t>Analytics chart below provided by Janey &amp; Chris</a:t>
            </a:r>
          </a:p>
        </p:txBody>
      </p:sp>
      <p:pic>
        <p:nvPicPr>
          <p:cNvPr id="5" name="Picture 4">
            <a:extLst>
              <a:ext uri="{FF2B5EF4-FFF2-40B4-BE49-F238E27FC236}">
                <a16:creationId xmlns:a16="http://schemas.microsoft.com/office/drawing/2014/main" id="{9F51EF0F-5E6C-4285-80EE-642ED9F9D6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64858" y="1896113"/>
            <a:ext cx="7462284" cy="3646967"/>
          </a:xfrm>
          <a:prstGeom prst="rect">
            <a:avLst/>
          </a:prstGeom>
          <a:noFill/>
          <a:ln>
            <a:noFill/>
          </a:ln>
        </p:spPr>
      </p:pic>
    </p:spTree>
    <p:extLst>
      <p:ext uri="{BB962C8B-B14F-4D97-AF65-F5344CB8AC3E}">
        <p14:creationId xmlns:p14="http://schemas.microsoft.com/office/powerpoint/2010/main" val="412160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B976704-0CED-4864-A5D7-028345C48310}"/>
              </a:ext>
            </a:extLst>
          </p:cNvPr>
          <p:cNvSpPr txBox="1"/>
          <p:nvPr/>
        </p:nvSpPr>
        <p:spPr>
          <a:xfrm>
            <a:off x="215734" y="165805"/>
            <a:ext cx="4060407" cy="369332"/>
          </a:xfrm>
          <a:prstGeom prst="rect">
            <a:avLst/>
          </a:prstGeom>
          <a:noFill/>
          <a:ln>
            <a:solidFill>
              <a:schemeClr val="tx1"/>
            </a:solidFill>
          </a:ln>
        </p:spPr>
        <p:txBody>
          <a:bodyPr wrap="none" rtlCol="0">
            <a:spAutoFit/>
          </a:bodyPr>
          <a:lstStyle/>
          <a:p>
            <a:r>
              <a:rPr lang="en-US" b="1" dirty="0"/>
              <a:t>CHARTS AND OTHER VISUALS, continued</a:t>
            </a:r>
            <a:endParaRPr lang="en-US" dirty="0"/>
          </a:p>
        </p:txBody>
      </p:sp>
      <p:sp>
        <p:nvSpPr>
          <p:cNvPr id="2" name="Rectangle 1">
            <a:extLst>
              <a:ext uri="{FF2B5EF4-FFF2-40B4-BE49-F238E27FC236}">
                <a16:creationId xmlns:a16="http://schemas.microsoft.com/office/drawing/2014/main" id="{1B7BB037-9B29-4E33-99A7-5ABA311245C2}"/>
              </a:ext>
            </a:extLst>
          </p:cNvPr>
          <p:cNvSpPr/>
          <p:nvPr/>
        </p:nvSpPr>
        <p:spPr>
          <a:xfrm>
            <a:off x="215733" y="1084820"/>
            <a:ext cx="11203633" cy="261610"/>
          </a:xfrm>
          <a:prstGeom prst="rect">
            <a:avLst/>
          </a:prstGeom>
        </p:spPr>
        <p:txBody>
          <a:bodyPr wrap="square">
            <a:spAutoFit/>
          </a:bodyPr>
          <a:lstStyle/>
          <a:p>
            <a:r>
              <a:rPr lang="en-US" sz="1100" dirty="0"/>
              <a:t>The patient panel table below provided by Janey based on </a:t>
            </a:r>
            <a:r>
              <a:rPr lang="en-US" sz="1100" dirty="0" err="1"/>
              <a:t>eScreening</a:t>
            </a:r>
            <a:endParaRPr lang="en-US" sz="1100" dirty="0"/>
          </a:p>
        </p:txBody>
      </p:sp>
      <p:pic>
        <p:nvPicPr>
          <p:cNvPr id="6" name="Picture 5">
            <a:extLst>
              <a:ext uri="{FF2B5EF4-FFF2-40B4-BE49-F238E27FC236}">
                <a16:creationId xmlns:a16="http://schemas.microsoft.com/office/drawing/2014/main" id="{1A9471F2-CBF3-4F43-B650-9DF333BF3D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22806"/>
            <a:ext cx="7217735" cy="3572208"/>
          </a:xfrm>
          <a:prstGeom prst="rect">
            <a:avLst/>
          </a:prstGeom>
          <a:noFill/>
          <a:ln>
            <a:noFill/>
          </a:ln>
        </p:spPr>
      </p:pic>
    </p:spTree>
    <p:extLst>
      <p:ext uri="{BB962C8B-B14F-4D97-AF65-F5344CB8AC3E}">
        <p14:creationId xmlns:p14="http://schemas.microsoft.com/office/powerpoint/2010/main" val="3666880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1816</Words>
  <Application>Microsoft Office PowerPoint</Application>
  <PresentationFormat>Widescreen</PresentationFormat>
  <Paragraphs>231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Cona</dc:creator>
  <cp:lastModifiedBy>Maddox, Kyle D.</cp:lastModifiedBy>
  <cp:revision>30</cp:revision>
  <dcterms:created xsi:type="dcterms:W3CDTF">2020-02-06T15:17:58Z</dcterms:created>
  <dcterms:modified xsi:type="dcterms:W3CDTF">2020-02-10T14:20:13Z</dcterms:modified>
</cp:coreProperties>
</file>