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5" r:id="rId3"/>
    <p:sldId id="264" r:id="rId4"/>
    <p:sldId id="272" r:id="rId5"/>
    <p:sldId id="266" r:id="rId6"/>
    <p:sldId id="267" r:id="rId7"/>
    <p:sldId id="268" r:id="rId8"/>
    <p:sldId id="274" r:id="rId9"/>
    <p:sldId id="263" r:id="rId10"/>
    <p:sldId id="286" r:id="rId11"/>
    <p:sldId id="283" r:id="rId12"/>
    <p:sldId id="279" r:id="rId13"/>
    <p:sldId id="280" r:id="rId14"/>
    <p:sldId id="269" r:id="rId15"/>
    <p:sldId id="270" r:id="rId16"/>
    <p:sldId id="273" r:id="rId17"/>
    <p:sldId id="284" r:id="rId18"/>
    <p:sldId id="118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0" autoAdjust="0"/>
    <p:restoredTop sz="94660"/>
  </p:normalViewPr>
  <p:slideViewPr>
    <p:cSldViewPr snapToGrid="0">
      <p:cViewPr varScale="1">
        <p:scale>
          <a:sx n="67" d="100"/>
          <a:sy n="67" d="100"/>
        </p:scale>
        <p:origin x="45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71562-5B12-44BD-A46A-552BBAF7E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AAE82D-6F48-468A-AA47-D95F544B48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6AE5D-67CA-4A29-9DB5-F66DB270C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E3380-E554-409E-9A84-4ADDA4FE284F}" type="datetimeFigureOut">
              <a:rPr lang="en-US" smtClean="0"/>
              <a:t>10/17/2019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157D8E-FF30-4BE3-96D7-6E43AEB54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0178D-B837-49BD-9F8D-13B8F7CD0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22D9B-745A-4E88-BDC9-2E6952009A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728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CAEDF-1850-4477-B4DF-9C5EB59EB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4A4E07-9CB2-48CC-B0C5-A2964258BD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3532AB-F900-4548-898F-BCD3C11C7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E3380-E554-409E-9A84-4ADDA4FE284F}" type="datetimeFigureOut">
              <a:rPr lang="en-US" smtClean="0"/>
              <a:t>10/17/2019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B721AA-6867-420A-9542-4D33A6BF7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741A2E-A769-41DD-A65B-E5D5D7E1F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22D9B-745A-4E88-BDC9-2E6952009A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202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0E6948-3A1E-499C-974B-86DC7EB862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B8BD68-E841-43BC-AC23-D9D58583CC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8A9FD-625D-402A-9B79-337860415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E3380-E554-409E-9A84-4ADDA4FE284F}" type="datetimeFigureOut">
              <a:rPr lang="en-US" smtClean="0"/>
              <a:t>10/17/2019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04E1FD-E0DA-4093-BE80-40F825585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06F34E-6BB9-4BDD-A3B0-7C1543271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22D9B-745A-4E88-BDC9-2E6952009A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298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029D9-4943-4566-8BBC-FDCEBEC6F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BEA98-577F-418D-86D5-6DF6D3E6B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910CE-C614-465B-B306-D6008A865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E3380-E554-409E-9A84-4ADDA4FE284F}" type="datetimeFigureOut">
              <a:rPr lang="en-US" smtClean="0"/>
              <a:t>10/17/2019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14EAA-8A9B-410B-9F10-0D97EC5EC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804AF-BEF2-480C-A291-20A291642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22D9B-745A-4E88-BDC9-2E6952009A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882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8C9AF-DD22-4B5F-82EB-29FFF5F4C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DEBBB4-E54E-48BE-BB78-0BA8445052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8C69D8-F1DC-4B01-A931-3A0EFB229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E3380-E554-409E-9A84-4ADDA4FE284F}" type="datetimeFigureOut">
              <a:rPr lang="en-US" smtClean="0"/>
              <a:t>10/17/2019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ED855-29C2-4B14-BD50-DCE21E683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CD451-012B-40BA-8B36-4C376FC2C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22D9B-745A-4E88-BDC9-2E6952009A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993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39873-8989-4529-A127-339AEDD0E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E6729-7C8A-4050-A999-520BCE6A30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C923D1-FB71-4EE3-82EA-B274A9456D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E30FFE-D23C-4074-A2FB-767B69B84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E3380-E554-409E-9A84-4ADDA4FE284F}" type="datetimeFigureOut">
              <a:rPr lang="en-US" smtClean="0"/>
              <a:t>10/17/2019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203C0A-ACF7-4631-957A-A95677AB7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E5D2BC-4DD0-4331-AB70-E4587B2BE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22D9B-745A-4E88-BDC9-2E6952009A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063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49C74-60BF-469F-A372-97B16AA33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80984E-4A99-47B2-9170-63FCCB9487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A866DF-0FBF-4916-BDA8-DF2170C7E5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7E4F37-BB4F-4449-823A-C28E22E37A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76CDCF-B85A-4545-BD79-8E430981DF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D99D21-67F7-4A7B-B60A-B3FB8CC94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E3380-E554-409E-9A84-4ADDA4FE284F}" type="datetimeFigureOut">
              <a:rPr lang="en-US" smtClean="0"/>
              <a:t>10/17/2019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F7C39F-1203-44F0-A0F9-085B00C35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2AD1AD-0937-44B0-9721-254E2CF6A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22D9B-745A-4E88-BDC9-2E6952009A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855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18D8F-D617-45D4-91C3-4C185E236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001B77-5A27-4FFF-846C-5A84E7C82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E3380-E554-409E-9A84-4ADDA4FE284F}" type="datetimeFigureOut">
              <a:rPr lang="en-US" smtClean="0"/>
              <a:t>10/17/2019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96CE82-F7BB-4D3C-80DC-93C9ED19B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C8977-CBE6-489E-958C-4BFBAE6BC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22D9B-745A-4E88-BDC9-2E6952009A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413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9FFF30-B7C2-43CA-A1C1-CD8B0EF17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E3380-E554-409E-9A84-4ADDA4FE284F}" type="datetimeFigureOut">
              <a:rPr lang="en-US" smtClean="0"/>
              <a:t>10/17/2019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E0D922-F23D-4149-B22A-4C822AF7E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0EE9D7-41F4-41D1-817D-1E8FE198A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22D9B-745A-4E88-BDC9-2E6952009A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509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B9657-C130-4589-BE44-95CFE99D3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519E1-E774-4179-8A5C-68753C203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6E88BA-52A3-4187-97CF-CED78F40B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EC9F4B-AC08-477E-B59B-66E53570A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E3380-E554-409E-9A84-4ADDA4FE284F}" type="datetimeFigureOut">
              <a:rPr lang="en-US" smtClean="0"/>
              <a:t>10/17/2019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EA9847-C02B-4373-B5EC-9A3BA42B7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650A0F-4C0E-4465-A932-B0CA3EF74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22D9B-745A-4E88-BDC9-2E6952009A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6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9F707-9310-46C1-B10A-D0E50C4A1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597E85-36B5-4EA7-99BE-FADBEC036E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542525-D4D4-4406-BB18-F1DF0D154E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6011CB-A61D-4075-BFED-6F4234F33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E3380-E554-409E-9A84-4ADDA4FE284F}" type="datetimeFigureOut">
              <a:rPr lang="en-US" smtClean="0"/>
              <a:t>10/17/2019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775C26-918E-4C85-A838-2316C82A9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CB8D98-145A-4BF4-85FB-6983B9D49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22D9B-745A-4E88-BDC9-2E6952009A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509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CC4480-4DBE-461D-81F8-2D30C14A4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552E4F-F5C1-4CC6-8345-DCF7F824E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C8900-A80E-4BA3-8BE1-F1563ABBE3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E3380-E554-409E-9A84-4ADDA4FE284F}" type="datetimeFigureOut">
              <a:rPr lang="en-US" smtClean="0"/>
              <a:t>10/17/2019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0263D-760D-4493-B51C-42AD309216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3E441D-DB9D-4053-B070-636AB79299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C22D9B-745A-4E88-BDC9-2E6952009A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146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hyperlink" Target="http://commons.wikimedia.org/wiki/File:Group_people_icon.jpg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92F47-4883-4AB1-9FF0-D4DB3EFB18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7862" y="775521"/>
            <a:ext cx="11351172" cy="2387600"/>
          </a:xfrm>
        </p:spPr>
        <p:txBody>
          <a:bodyPr>
            <a:normAutofit/>
          </a:bodyPr>
          <a:lstStyle/>
          <a:p>
            <a:r>
              <a:rPr lang="en-US" sz="5400" dirty="0"/>
              <a:t>Psychotherapy Tracker and Tools</a:t>
            </a:r>
            <a:br>
              <a:rPr lang="en-US" sz="5400" dirty="0"/>
            </a:br>
            <a:r>
              <a:rPr lang="en-US" sz="4400" i="1" dirty="0"/>
              <a:t>Psychotherapy Measurement Feedback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367892-FC36-4E41-9F56-F7F2D83E30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j-lt"/>
              </a:rPr>
              <a:t>Innovations to Improve Veteran Outcomes from Psychotherapy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FC3014-A752-4F29-AA1C-5A3F2F7A59B6}"/>
              </a:ext>
            </a:extLst>
          </p:cNvPr>
          <p:cNvSpPr/>
          <p:nvPr/>
        </p:nvSpPr>
        <p:spPr>
          <a:xfrm>
            <a:off x="7872248" y="269003"/>
            <a:ext cx="2764221" cy="9168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2400" dirty="0">
                <a:latin typeface="MyriadPro-Regular"/>
                <a:ea typeface="Calibri" panose="020F0502020204030204" pitchFamily="34" charset="0"/>
                <a:cs typeface="MyriadPro-Regular"/>
              </a:rPr>
              <a:t>21st Century VHA Mental Health Care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8456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C410042-EE5E-43B9-9815-A135434B8354}"/>
              </a:ext>
            </a:extLst>
          </p:cNvPr>
          <p:cNvSpPr/>
          <p:nvPr/>
        </p:nvSpPr>
        <p:spPr>
          <a:xfrm>
            <a:off x="2934022" y="450334"/>
            <a:ext cx="4249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" panose="020B0604020202020204" pitchFamily="34" charset="0"/>
              </a:rPr>
              <a:t>Annotated graph with interpretation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AA2F5D-2963-409E-AB1F-9EAC3430670D}"/>
              </a:ext>
            </a:extLst>
          </p:cNvPr>
          <p:cNvSpPr txBox="1"/>
          <p:nvPr/>
        </p:nvSpPr>
        <p:spPr>
          <a:xfrm>
            <a:off x="335280" y="4937760"/>
            <a:ext cx="1422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Not on track for good outcome </a:t>
            </a:r>
          </a:p>
          <a:p>
            <a:r>
              <a:rPr lang="en-US" dirty="0">
                <a:solidFill>
                  <a:srgbClr val="C00000"/>
                </a:solidFill>
              </a:rPr>
              <a:t>sessions 2-6  </a:t>
            </a:r>
            <a:endParaRPr lang="en-US" dirty="0"/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4E47B3-F306-4985-87C7-FEF48EDAFAE5}"/>
              </a:ext>
            </a:extLst>
          </p:cNvPr>
          <p:cNvSpPr txBox="1"/>
          <p:nvPr/>
        </p:nvSpPr>
        <p:spPr>
          <a:xfrm>
            <a:off x="1838960" y="5103674"/>
            <a:ext cx="29362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Something important happened after session 6, which  led to a sudden and reliable improvement, and points to a key process of change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94F2B3-5CDE-47BF-A726-12388FF3CE2A}"/>
              </a:ext>
            </a:extLst>
          </p:cNvPr>
          <p:cNvSpPr txBox="1"/>
          <p:nvPr/>
        </p:nvSpPr>
        <p:spPr>
          <a:xfrm>
            <a:off x="4876800" y="5103674"/>
            <a:ext cx="21234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Increased effortful practice and  coping skills led to improvement between sessions 11-14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C3E1D4-CFDB-4B65-88FF-F183B31ABF0E}"/>
              </a:ext>
            </a:extLst>
          </p:cNvPr>
          <p:cNvSpPr txBox="1"/>
          <p:nvPr/>
        </p:nvSpPr>
        <p:spPr>
          <a:xfrm>
            <a:off x="7305040" y="5151120"/>
            <a:ext cx="14427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Sudden spike! Help with relapse prevention planning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CFAF9A-F867-4E9D-83AC-ED38C0A170B1}"/>
              </a:ext>
            </a:extLst>
          </p:cNvPr>
          <p:cNvSpPr txBox="1"/>
          <p:nvPr/>
        </p:nvSpPr>
        <p:spPr>
          <a:xfrm>
            <a:off x="8961120" y="5120640"/>
            <a:ext cx="2235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Booster sessions spaced a month apart indicated stability of improvement over time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9080EDC-0ECE-4C37-8B99-4398FED2E825}"/>
              </a:ext>
            </a:extLst>
          </p:cNvPr>
          <p:cNvGrpSpPr/>
          <p:nvPr/>
        </p:nvGrpSpPr>
        <p:grpSpPr>
          <a:xfrm>
            <a:off x="1139225" y="819365"/>
            <a:ext cx="9547036" cy="4343686"/>
            <a:chOff x="1097280" y="827754"/>
            <a:chExt cx="9547036" cy="4343686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77209B2-29C3-4B13-B654-6B65C6CC9E19}"/>
                </a:ext>
              </a:extLst>
            </p:cNvPr>
            <p:cNvGrpSpPr/>
            <p:nvPr/>
          </p:nvGrpSpPr>
          <p:grpSpPr>
            <a:xfrm>
              <a:off x="2072648" y="827754"/>
              <a:ext cx="8571668" cy="4114800"/>
              <a:chOff x="1808488" y="939514"/>
              <a:chExt cx="8571668" cy="4114800"/>
            </a:xfrm>
          </p:grpSpPr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57198D58-0DD0-4A02-B9AA-7DF9204DAC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808488" y="939514"/>
                <a:ext cx="8571668" cy="4114800"/>
              </a:xfrm>
              <a:prstGeom prst="rect">
                <a:avLst/>
              </a:prstGeom>
            </p:spPr>
          </p:pic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2B5C1DE8-466D-4BA1-A237-2E678F8A9A56}"/>
                  </a:ext>
                </a:extLst>
              </p:cNvPr>
              <p:cNvGrpSpPr/>
              <p:nvPr/>
            </p:nvGrpSpPr>
            <p:grpSpPr>
              <a:xfrm>
                <a:off x="2814320" y="2479040"/>
                <a:ext cx="5753636" cy="1685490"/>
                <a:chOff x="2814320" y="2479040"/>
                <a:chExt cx="5753636" cy="1685490"/>
              </a:xfrm>
            </p:grpSpPr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B33721DA-BDFB-4EE4-BFF6-5A8B3F406A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814320" y="2479040"/>
                  <a:ext cx="1676400" cy="548640"/>
                </a:xfrm>
                <a:prstGeom prst="ellipse">
                  <a:avLst/>
                </a:prstGeom>
                <a:noFill/>
                <a:ln w="2857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E1D0F251-1B0C-4587-8543-AA9DF530010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2803300">
                  <a:off x="3804760" y="2777211"/>
                  <a:ext cx="1390341" cy="848839"/>
                </a:xfrm>
                <a:prstGeom prst="ellipse">
                  <a:avLst/>
                </a:prstGeom>
                <a:noFill/>
                <a:ln w="285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DA83E9F3-06CA-4024-BD04-553B871930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873329">
                  <a:off x="6100920" y="3315691"/>
                  <a:ext cx="1390341" cy="848839"/>
                </a:xfrm>
                <a:prstGeom prst="ellipse">
                  <a:avLst/>
                </a:prstGeom>
                <a:noFill/>
                <a:ln w="28575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9DEB5087-3780-42C7-A007-11ABBDDD999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2803300">
                  <a:off x="7125796" y="2911036"/>
                  <a:ext cx="627921" cy="623462"/>
                </a:xfrm>
                <a:prstGeom prst="ellipse">
                  <a:avLst/>
                </a:prstGeom>
                <a:noFill/>
                <a:ln w="28575"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65860B69-83BE-4F9E-AC8F-3298C499C6E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5400000">
                  <a:off x="7807293" y="3217161"/>
                  <a:ext cx="473885" cy="1047441"/>
                </a:xfrm>
                <a:prstGeom prst="ellipse">
                  <a:avLst/>
                </a:prstGeom>
                <a:noFill/>
                <a:ln w="28575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9C6A009-5300-4E72-8175-4ED5904D83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97280" y="2895600"/>
              <a:ext cx="2540000" cy="202184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A3C4BC7-D2FC-4522-A809-D9D2C82EFF0E}"/>
                </a:ext>
              </a:extLst>
            </p:cNvPr>
            <p:cNvCxnSpPr>
              <a:cxnSpLocks/>
              <a:stCxn id="5" idx="4"/>
            </p:cNvCxnSpPr>
            <p:nvPr/>
          </p:nvCxnSpPr>
          <p:spPr>
            <a:xfrm flipH="1">
              <a:off x="3078480" y="3380829"/>
              <a:ext cx="1376620" cy="179061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1E804CCB-CA69-4233-A028-A0987731E1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56960" y="3888829"/>
              <a:ext cx="584140" cy="1272451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0FD43B3D-0EB7-4A89-8D23-8B7B45925D43}"/>
                </a:ext>
              </a:extLst>
            </p:cNvPr>
            <p:cNvCxnSpPr>
              <a:cxnSpLocks/>
            </p:cNvCxnSpPr>
            <p:nvPr/>
          </p:nvCxnSpPr>
          <p:spPr>
            <a:xfrm>
              <a:off x="7736780" y="3411309"/>
              <a:ext cx="0" cy="1760131"/>
            </a:xfrm>
            <a:prstGeom prst="straightConnector1">
              <a:avLst/>
            </a:prstGeom>
            <a:ln w="381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835D9343-87F0-40FF-851F-E4C5EB133956}"/>
                </a:ext>
              </a:extLst>
            </p:cNvPr>
            <p:cNvCxnSpPr>
              <a:cxnSpLocks/>
              <a:stCxn id="8" idx="7"/>
            </p:cNvCxnSpPr>
            <p:nvPr/>
          </p:nvCxnSpPr>
          <p:spPr>
            <a:xfrm>
              <a:off x="8678722" y="3796665"/>
              <a:ext cx="988458" cy="1374775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itle 16">
            <a:extLst>
              <a:ext uri="{FF2B5EF4-FFF2-40B4-BE49-F238E27FC236}">
                <a16:creationId xmlns:a16="http://schemas.microsoft.com/office/drawing/2014/main" id="{D03A78B3-659B-48A2-96E0-2E5707FDE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1337"/>
            <a:ext cx="10515600" cy="1098958"/>
          </a:xfrm>
          <a:solidFill>
            <a:schemeClr val="bg1"/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Case Example With Graph Interpretation</a:t>
            </a:r>
          </a:p>
        </p:txBody>
      </p:sp>
    </p:spTree>
    <p:extLst>
      <p:ext uri="{BB962C8B-B14F-4D97-AF65-F5344CB8AC3E}">
        <p14:creationId xmlns:p14="http://schemas.microsoft.com/office/powerpoint/2010/main" val="3507710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9B28F7-9BE5-4DB1-96CF-9F1298F2EE51}"/>
              </a:ext>
            </a:extLst>
          </p:cNvPr>
          <p:cNvSpPr>
            <a:spLocks noChangeAspect="1"/>
          </p:cNvSpPr>
          <p:nvPr/>
        </p:nvSpPr>
        <p:spPr>
          <a:xfrm>
            <a:off x="2477825" y="1129522"/>
            <a:ext cx="7372960" cy="4689998"/>
          </a:xfrm>
          <a:prstGeom prst="rect">
            <a:avLst/>
          </a:prstGeom>
          <a:solidFill>
            <a:schemeClr val="bg1">
              <a:lumMod val="95000"/>
            </a:schemeClr>
          </a:solidFill>
          <a:ln w="825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D5BAA0-41F4-47D5-AB2B-DD95824BD38D}"/>
              </a:ext>
            </a:extLst>
          </p:cNvPr>
          <p:cNvSpPr/>
          <p:nvPr/>
        </p:nvSpPr>
        <p:spPr>
          <a:xfrm>
            <a:off x="2538122" y="1189217"/>
            <a:ext cx="7147560" cy="29718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Psychotherapy Session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274CB3-69C2-4D73-95BE-341E0AB80742}"/>
              </a:ext>
            </a:extLst>
          </p:cNvPr>
          <p:cNvSpPr txBox="1"/>
          <p:nvPr/>
        </p:nvSpPr>
        <p:spPr>
          <a:xfrm>
            <a:off x="2596244" y="1494065"/>
            <a:ext cx="6929206" cy="36009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Purpose of Session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0000"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Psychotherapy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0000"/>
              <a:buFont typeface="Wingdings" panose="05000000000000000000" pitchFamily="2" charset="2"/>
              <a:buChar char="ü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0000"/>
              <a:buFont typeface="Wingdings" panose="05000000000000000000" pitchFamily="2" charset="2"/>
              <a:buChar char="ü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0000"/>
              <a:buFont typeface="Wingdings" panose="05000000000000000000" pitchFamily="2" charset="2"/>
              <a:buChar char="ü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0000"/>
              <a:buFont typeface="Wingdings" panose="05000000000000000000" pitchFamily="2" charset="2"/>
              <a:buChar char="ü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0000"/>
              <a:buFont typeface="Wingdings" panose="05000000000000000000" pitchFamily="2" charset="2"/>
              <a:buChar char="ü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 Box 2">
            <a:extLst>
              <a:ext uri="{FF2B5EF4-FFF2-40B4-BE49-F238E27FC236}">
                <a16:creationId xmlns:a16="http://schemas.microsoft.com/office/drawing/2014/main" id="{0499A892-E17B-4F5A-89FC-B0CB6B7799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6390" y="1943099"/>
            <a:ext cx="6610895" cy="10287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Blip>
                <a:blip r:embed="rId2"/>
              </a:buBlip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session initiates a new episode of care</a:t>
            </a:r>
          </a:p>
          <a:p>
            <a:pPr marL="342900" marR="0" lvl="0" indent="-3429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Blip>
                <a:blip r:embed="rId2"/>
              </a:buBlip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session is in a continuing episode of care</a:t>
            </a:r>
          </a:p>
          <a:p>
            <a:pPr marL="342900" marR="0" lvl="0" indent="-3429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Blip>
                <a:blip r:embed="rId2"/>
              </a:buBlip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is the last session in an episode of care</a:t>
            </a:r>
          </a:p>
          <a:p>
            <a:pPr marL="342900" marR="0" lvl="0" indent="-3429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Symbol" panose="05050102010706020507" pitchFamily="18" charset="2"/>
              <a:buBlip>
                <a:blip r:embed="rId2"/>
              </a:buBlip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is a post-treatment follow-up session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9E90D6-467C-4916-90A4-F1C19A59D18A}"/>
              </a:ext>
            </a:extLst>
          </p:cNvPr>
          <p:cNvSpPr/>
          <p:nvPr/>
        </p:nvSpPr>
        <p:spPr>
          <a:xfrm>
            <a:off x="2704511" y="3104560"/>
            <a:ext cx="6603365" cy="3549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Condition or problem that is the focus of the psychotherapy session: 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341B59A-249C-4515-A729-DECB6255C6D1}"/>
              </a:ext>
            </a:extLst>
          </p:cNvPr>
          <p:cNvGrpSpPr/>
          <p:nvPr/>
        </p:nvGrpSpPr>
        <p:grpSpPr>
          <a:xfrm>
            <a:off x="2671898" y="3556907"/>
            <a:ext cx="6086657" cy="495300"/>
            <a:chOff x="2671898" y="3556907"/>
            <a:chExt cx="6086657" cy="49530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80FB56D-18A6-4B3E-B149-48EE5AF38358}"/>
                </a:ext>
              </a:extLst>
            </p:cNvPr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1898" y="3556907"/>
              <a:ext cx="3223260" cy="4953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D3E8BB5-430E-4C44-BE18-88F0252E1423}"/>
                </a:ext>
              </a:extLst>
            </p:cNvPr>
            <p:cNvSpPr/>
            <p:nvPr/>
          </p:nvSpPr>
          <p:spPr>
            <a:xfrm>
              <a:off x="5883275" y="3606708"/>
              <a:ext cx="1339850" cy="3467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Calibri" panose="020F0502020204030204" pitchFamily="34" charset="0"/>
                  <a:cs typeface="Times New Roman" panose="02020603050405020304" pitchFamily="18" charset="0"/>
                </a:rPr>
                <a:t>Alphabetical Listing</a:t>
              </a:r>
              <a:endPara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189D210-EAD3-4AC5-AD70-ABC491DEDBDF}"/>
                </a:ext>
              </a:extLst>
            </p:cNvPr>
            <p:cNvSpPr/>
            <p:nvPr/>
          </p:nvSpPr>
          <p:spPr>
            <a:xfrm>
              <a:off x="7319645" y="3598546"/>
              <a:ext cx="1438910" cy="3467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Calibri" panose="020F0502020204030204" pitchFamily="34" charset="0"/>
                  <a:cs typeface="Times New Roman" panose="02020603050405020304" pitchFamily="18" charset="0"/>
                </a:rPr>
                <a:t>My Frequently Used </a:t>
              </a:r>
              <a:endPara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27455DD7-4DE7-4445-AD17-7D3D7C23696E}"/>
              </a:ext>
            </a:extLst>
          </p:cNvPr>
          <p:cNvSpPr/>
          <p:nvPr/>
        </p:nvSpPr>
        <p:spPr>
          <a:xfrm>
            <a:off x="2748097" y="4157435"/>
            <a:ext cx="6583681" cy="355600"/>
          </a:xfrm>
          <a:prstGeom prst="rect">
            <a:avLst/>
          </a:prstGeom>
          <a:solidFill>
            <a:schemeClr val="accent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Other condition or problem that is also the focus of the psychotherapy session: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2809873-AEB7-4A29-A152-A203C115D1B1}"/>
              </a:ext>
            </a:extLst>
          </p:cNvPr>
          <p:cNvGrpSpPr/>
          <p:nvPr/>
        </p:nvGrpSpPr>
        <p:grpSpPr>
          <a:xfrm>
            <a:off x="2765787" y="4659086"/>
            <a:ext cx="6089379" cy="495300"/>
            <a:chOff x="2661012" y="4525736"/>
            <a:chExt cx="6089379" cy="4953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82EBBC3-C5F8-43B6-93EE-9889871C15EB}"/>
                </a:ext>
              </a:extLst>
            </p:cNvPr>
            <p:cNvSpPr/>
            <p:nvPr/>
          </p:nvSpPr>
          <p:spPr>
            <a:xfrm>
              <a:off x="7311481" y="4602752"/>
              <a:ext cx="1438910" cy="3467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Calibri" panose="020F0502020204030204" pitchFamily="34" charset="0"/>
                  <a:cs typeface="Times New Roman" panose="02020603050405020304" pitchFamily="18" charset="0"/>
                </a:rPr>
                <a:t>My Frequently Used </a:t>
              </a:r>
              <a:endPara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AC829557-1FC8-4786-843F-258AD5BBE410}"/>
                </a:ext>
              </a:extLst>
            </p:cNvPr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1012" y="4525736"/>
              <a:ext cx="3223260" cy="4953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7CDD07B-4E44-4257-8AD7-9134AD8B69EF}"/>
                </a:ext>
              </a:extLst>
            </p:cNvPr>
            <p:cNvSpPr/>
            <p:nvPr/>
          </p:nvSpPr>
          <p:spPr>
            <a:xfrm>
              <a:off x="5880554" y="4600031"/>
              <a:ext cx="1339850" cy="3467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Calibri" panose="020F0502020204030204" pitchFamily="34" charset="0"/>
                  <a:cs typeface="Times New Roman" panose="02020603050405020304" pitchFamily="18" charset="0"/>
                </a:rPr>
                <a:t>Alphabetical Listing</a:t>
              </a:r>
              <a:endPara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B96D92ED-1C70-4C19-89B0-D603B62B82B0}"/>
              </a:ext>
            </a:extLst>
          </p:cNvPr>
          <p:cNvSpPr/>
          <p:nvPr/>
        </p:nvSpPr>
        <p:spPr>
          <a:xfrm>
            <a:off x="2525422" y="1201917"/>
            <a:ext cx="1970378" cy="236358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Psychotherapy Tracker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0AF2C28-BEDB-42B1-B34E-94CBCDA45068}"/>
              </a:ext>
            </a:extLst>
          </p:cNvPr>
          <p:cNvSpPr txBox="1"/>
          <p:nvPr/>
        </p:nvSpPr>
        <p:spPr>
          <a:xfrm rot="18754160">
            <a:off x="5075339" y="2265025"/>
            <a:ext cx="16106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C00000"/>
                </a:solidFill>
              </a:rPr>
              <a:t>DRAFT</a:t>
            </a:r>
          </a:p>
        </p:txBody>
      </p:sp>
    </p:spTree>
    <p:extLst>
      <p:ext uri="{BB962C8B-B14F-4D97-AF65-F5344CB8AC3E}">
        <p14:creationId xmlns:p14="http://schemas.microsoft.com/office/powerpoint/2010/main" val="11557017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9B28F7-9BE5-4DB1-96CF-9F1298F2EE51}"/>
              </a:ext>
            </a:extLst>
          </p:cNvPr>
          <p:cNvSpPr/>
          <p:nvPr/>
        </p:nvSpPr>
        <p:spPr>
          <a:xfrm>
            <a:off x="2477825" y="1079188"/>
            <a:ext cx="7299960" cy="4643562"/>
          </a:xfrm>
          <a:prstGeom prst="rect">
            <a:avLst/>
          </a:prstGeom>
          <a:solidFill>
            <a:schemeClr val="bg1">
              <a:lumMod val="95000"/>
            </a:schemeClr>
          </a:solidFill>
          <a:ln w="825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D5BAA0-41F4-47D5-AB2B-DD95824BD38D}"/>
              </a:ext>
            </a:extLst>
          </p:cNvPr>
          <p:cNvSpPr/>
          <p:nvPr/>
        </p:nvSpPr>
        <p:spPr>
          <a:xfrm>
            <a:off x="2538122" y="1189217"/>
            <a:ext cx="7147560" cy="29718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Psychotherapy Session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274CB3-69C2-4D73-95BE-341E0AB80742}"/>
              </a:ext>
            </a:extLst>
          </p:cNvPr>
          <p:cNvSpPr txBox="1"/>
          <p:nvPr/>
        </p:nvSpPr>
        <p:spPr>
          <a:xfrm>
            <a:off x="2559050" y="1560286"/>
            <a:ext cx="7102928" cy="41395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0000"/>
              <a:buFont typeface="Wingdings" panose="05000000000000000000" pitchFamily="2" charset="2"/>
              <a:buChar char="ü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0000"/>
              <a:buFont typeface="Wingdings" panose="05000000000000000000" pitchFamily="2" charset="2"/>
              <a:buChar char="ü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</a:p>
          <a:p>
            <a:pPr lvl="0">
              <a:defRPr/>
            </a:pPr>
            <a:endParaRPr lang="en-US" sz="1200" dirty="0">
              <a:solidFill>
                <a:prstClr val="black"/>
              </a:solidFill>
              <a:latin typeface="Calibri" panose="020F0502020204030204"/>
            </a:endParaRP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  (</a:t>
            </a:r>
            <a:r>
              <a:rPr lang="en-US" sz="1100" u="sng" dirty="0">
                <a:solidFill>
                  <a:prstClr val="black"/>
                </a:solidFill>
              </a:rPr>
              <a:t> Working Alliance feedback measure</a:t>
            </a:r>
          </a:p>
          <a:p>
            <a:pPr lvl="0">
              <a:defRPr/>
            </a:pPr>
            <a:r>
              <a:rPr lang="en-US" sz="1100" dirty="0">
                <a:solidFill>
                  <a:prstClr val="black"/>
                </a:solidFill>
              </a:rPr>
              <a:t>Session 2, 4,  5 and then every 5 sessions)</a:t>
            </a:r>
          </a:p>
          <a:p>
            <a:pPr lvl="0">
              <a:defRPr/>
            </a:pPr>
            <a:endParaRPr lang="en-US" sz="1200" dirty="0">
              <a:solidFill>
                <a:prstClr val="black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Select additional Measures (Optional):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Clinical Measures 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Quality of life measures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Measures of functioning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prstClr val="black"/>
              </a:solidFill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(Name)  ________________		   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Date completed 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31E39E1-F659-460A-98C2-1864114B508D}"/>
              </a:ext>
            </a:extLst>
          </p:cNvPr>
          <p:cNvSpPr/>
          <p:nvPr/>
        </p:nvSpPr>
        <p:spPr>
          <a:xfrm>
            <a:off x="2636475" y="1705748"/>
            <a:ext cx="6782389" cy="3549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Patient Reported Outcome this session:</a:t>
            </a: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prstClr val="black"/>
                </a:solidFill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100" u="sng" dirty="0">
                <a:solidFill>
                  <a:prstClr val="black"/>
                </a:solidFill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Clinical Measure</a:t>
            </a:r>
            <a:r>
              <a:rPr lang="en-US" sz="1100" dirty="0">
                <a:solidFill>
                  <a:prstClr val="black"/>
                </a:solidFill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      	</a:t>
            </a:r>
            <a:r>
              <a:rPr lang="en-US" sz="1100" dirty="0">
                <a:solidFill>
                  <a:prstClr val="black"/>
                </a:solidFill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Date completed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8C8FC64-A5E4-4650-9308-8F4D9314C4A2}"/>
              </a:ext>
            </a:extLst>
          </p:cNvPr>
          <p:cNvSpPr/>
          <p:nvPr/>
        </p:nvSpPr>
        <p:spPr>
          <a:xfrm>
            <a:off x="5549382" y="2748191"/>
            <a:ext cx="555169" cy="26125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7895456-E932-49EA-B1B3-76556EB10416}"/>
              </a:ext>
            </a:extLst>
          </p:cNvPr>
          <p:cNvSpPr/>
          <p:nvPr/>
        </p:nvSpPr>
        <p:spPr>
          <a:xfrm>
            <a:off x="5710009" y="2095952"/>
            <a:ext cx="1191987" cy="30480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_ _/_ _/_ _ _ _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E7CE554-A1BC-4A18-8AB1-26C99DA31079}"/>
              </a:ext>
            </a:extLst>
          </p:cNvPr>
          <p:cNvSpPr/>
          <p:nvPr/>
        </p:nvSpPr>
        <p:spPr>
          <a:xfrm flipV="1">
            <a:off x="4661605" y="4952438"/>
            <a:ext cx="955219" cy="37178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8B94D9B-9EAC-4064-9047-F71D0272A8AF}"/>
              </a:ext>
            </a:extLst>
          </p:cNvPr>
          <p:cNvSpPr/>
          <p:nvPr/>
        </p:nvSpPr>
        <p:spPr>
          <a:xfrm>
            <a:off x="6851194" y="5014230"/>
            <a:ext cx="1191987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_ _/_ _/_ _ _ _ 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D26F072-F0E5-40DF-8822-EDF5A8FF7ED2}"/>
              </a:ext>
            </a:extLst>
          </p:cNvPr>
          <p:cNvGrpSpPr/>
          <p:nvPr/>
        </p:nvGrpSpPr>
        <p:grpSpPr>
          <a:xfrm>
            <a:off x="2625029" y="4197502"/>
            <a:ext cx="6086657" cy="495300"/>
            <a:chOff x="2671898" y="3556907"/>
            <a:chExt cx="6086657" cy="495300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3620F7C6-1672-45BE-93D9-82F2C73CE986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1898" y="3556907"/>
              <a:ext cx="3223260" cy="4953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D932901-E853-400F-B61B-7E7DF43E146C}"/>
                </a:ext>
              </a:extLst>
            </p:cNvPr>
            <p:cNvSpPr/>
            <p:nvPr/>
          </p:nvSpPr>
          <p:spPr>
            <a:xfrm>
              <a:off x="5883275" y="3623036"/>
              <a:ext cx="1339850" cy="3467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Calibri" panose="020F0502020204030204" pitchFamily="34" charset="0"/>
                  <a:cs typeface="Times New Roman" panose="02020603050405020304" pitchFamily="18" charset="0"/>
                </a:rPr>
                <a:t>Alphabetical Listing</a:t>
              </a:r>
              <a:endPara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08FF9DF-6011-48FC-8B1E-4D5A9F7A1195}"/>
                </a:ext>
              </a:extLst>
            </p:cNvPr>
            <p:cNvSpPr/>
            <p:nvPr/>
          </p:nvSpPr>
          <p:spPr>
            <a:xfrm>
              <a:off x="7319645" y="3614874"/>
              <a:ext cx="1438910" cy="3467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Calibri" panose="020F0502020204030204" pitchFamily="34" charset="0"/>
                  <a:cs typeface="Times New Roman" panose="02020603050405020304" pitchFamily="18" charset="0"/>
                </a:rPr>
                <a:t>My Frequently Used </a:t>
              </a:r>
              <a:endPara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BACBACCA-C085-424C-907D-3456DC165B7B}"/>
              </a:ext>
            </a:extLst>
          </p:cNvPr>
          <p:cNvSpPr/>
          <p:nvPr/>
        </p:nvSpPr>
        <p:spPr>
          <a:xfrm>
            <a:off x="2538122" y="1189217"/>
            <a:ext cx="588799" cy="29718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PTool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F69E7A3-C6CF-4DD7-B330-17E45C9DA993}"/>
              </a:ext>
            </a:extLst>
          </p:cNvPr>
          <p:cNvSpPr/>
          <p:nvPr/>
        </p:nvSpPr>
        <p:spPr>
          <a:xfrm>
            <a:off x="3885682" y="2138591"/>
            <a:ext cx="555169" cy="26125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F5D47B1-7222-4722-814D-2FBD513CE089}"/>
              </a:ext>
            </a:extLst>
          </p:cNvPr>
          <p:cNvSpPr/>
          <p:nvPr/>
        </p:nvSpPr>
        <p:spPr>
          <a:xfrm>
            <a:off x="6545034" y="2750002"/>
            <a:ext cx="1191987" cy="30480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_ _/_ _/_ _ _ _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E44369-20C3-47EC-8D85-E884689884BD}"/>
              </a:ext>
            </a:extLst>
          </p:cNvPr>
          <p:cNvSpPr txBox="1"/>
          <p:nvPr/>
        </p:nvSpPr>
        <p:spPr>
          <a:xfrm>
            <a:off x="9972675" y="1123950"/>
            <a:ext cx="19907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some cases the condition or problem selected should automatically populate the clinical measure (e.g., PHQ-9 for depression)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1E12C84-36B2-44C3-9889-EFD9BFC58A3F}"/>
              </a:ext>
            </a:extLst>
          </p:cNvPr>
          <p:cNvSpPr txBox="1"/>
          <p:nvPr/>
        </p:nvSpPr>
        <p:spPr>
          <a:xfrm rot="18754160">
            <a:off x="5083731" y="2801922"/>
            <a:ext cx="16106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C00000"/>
                </a:solidFill>
              </a:rPr>
              <a:t>DRAFT</a:t>
            </a:r>
          </a:p>
        </p:txBody>
      </p:sp>
    </p:spTree>
    <p:extLst>
      <p:ext uri="{BB962C8B-B14F-4D97-AF65-F5344CB8AC3E}">
        <p14:creationId xmlns:p14="http://schemas.microsoft.com/office/powerpoint/2010/main" val="1146990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9B28F7-9BE5-4DB1-96CF-9F1298F2EE51}"/>
              </a:ext>
            </a:extLst>
          </p:cNvPr>
          <p:cNvSpPr/>
          <p:nvPr/>
        </p:nvSpPr>
        <p:spPr>
          <a:xfrm>
            <a:off x="2529087" y="1216383"/>
            <a:ext cx="7299960" cy="4643562"/>
          </a:xfrm>
          <a:prstGeom prst="rect">
            <a:avLst/>
          </a:prstGeom>
          <a:solidFill>
            <a:schemeClr val="bg1">
              <a:lumMod val="95000"/>
            </a:schemeClr>
          </a:solidFill>
          <a:ln w="825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FBA458F-FA1D-4674-A9C1-60580E8FD576}"/>
              </a:ext>
            </a:extLst>
          </p:cNvPr>
          <p:cNvSpPr/>
          <p:nvPr/>
        </p:nvSpPr>
        <p:spPr>
          <a:xfrm>
            <a:off x="2559893" y="1970267"/>
            <a:ext cx="7147560" cy="297180"/>
          </a:xfrm>
          <a:prstGeom prst="rect">
            <a:avLst/>
          </a:prstGeom>
          <a:solidFill>
            <a:schemeClr val="accent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Psychotherapy  interventions provided: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81306FE-9E7A-467C-8D5F-F9259DBD7316}"/>
              </a:ext>
            </a:extLst>
          </p:cNvPr>
          <p:cNvGrpSpPr/>
          <p:nvPr/>
        </p:nvGrpSpPr>
        <p:grpSpPr>
          <a:xfrm>
            <a:off x="2821576" y="2435679"/>
            <a:ext cx="6086657" cy="495300"/>
            <a:chOff x="2671898" y="3556907"/>
            <a:chExt cx="6086657" cy="49530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4F3CF26-6B19-483B-AF9B-791414C2EFCF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1898" y="3556907"/>
              <a:ext cx="3223260" cy="4953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62FA5C9-8F23-4235-BD30-2B571729DB60}"/>
                </a:ext>
              </a:extLst>
            </p:cNvPr>
            <p:cNvSpPr/>
            <p:nvPr/>
          </p:nvSpPr>
          <p:spPr>
            <a:xfrm>
              <a:off x="5883275" y="3623036"/>
              <a:ext cx="1339850" cy="3467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Calibri" panose="020F0502020204030204" pitchFamily="34" charset="0"/>
                  <a:cs typeface="Times New Roman" panose="02020603050405020304" pitchFamily="18" charset="0"/>
                </a:rPr>
                <a:t>Alphabetical Listing</a:t>
              </a:r>
              <a:endPara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EC63DC2-151F-42CD-988E-02BAB651E2A9}"/>
                </a:ext>
              </a:extLst>
            </p:cNvPr>
            <p:cNvSpPr/>
            <p:nvPr/>
          </p:nvSpPr>
          <p:spPr>
            <a:xfrm>
              <a:off x="7319645" y="3614874"/>
              <a:ext cx="1438910" cy="3467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Calibri" panose="020F0502020204030204" pitchFamily="34" charset="0"/>
                  <a:cs typeface="Times New Roman" panose="02020603050405020304" pitchFamily="18" charset="0"/>
                </a:rPr>
                <a:t>My Frequently Used </a:t>
              </a:r>
              <a:endPara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4FB04A04-768D-43D2-9C36-46872900D4B4}"/>
              </a:ext>
            </a:extLst>
          </p:cNvPr>
          <p:cNvSpPr/>
          <p:nvPr/>
        </p:nvSpPr>
        <p:spPr>
          <a:xfrm>
            <a:off x="2590800" y="3009900"/>
            <a:ext cx="7127736" cy="523875"/>
          </a:xfrm>
          <a:prstGeom prst="rect">
            <a:avLst/>
          </a:prstGeom>
          <a:solidFill>
            <a:schemeClr val="accent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Core components included</a:t>
            </a:r>
            <a:r>
              <a:rPr kumimoji="0" lang="en-US" sz="1200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:  (This submenu opens only for psychotherapy interventions with standard components)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 panose="020F0502020204030204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E099A34-9635-4EC8-9910-4C9394BA6655}"/>
              </a:ext>
            </a:extLst>
          </p:cNvPr>
          <p:cNvSpPr/>
          <p:nvPr/>
        </p:nvSpPr>
        <p:spPr>
          <a:xfrm>
            <a:off x="2580067" y="1281496"/>
            <a:ext cx="7147560" cy="29718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 PTool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Psychotherapy Session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1D5CA13-C382-4176-B24B-E60E1D359016}"/>
              </a:ext>
            </a:extLst>
          </p:cNvPr>
          <p:cNvGrpSpPr/>
          <p:nvPr/>
        </p:nvGrpSpPr>
        <p:grpSpPr>
          <a:xfrm>
            <a:off x="2733676" y="3790950"/>
            <a:ext cx="6429374" cy="1477328"/>
            <a:chOff x="3676651" y="4324350"/>
            <a:chExt cx="6429374" cy="1477328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202ACCB-180E-49FE-8A93-5B6E053B6B14}"/>
                </a:ext>
              </a:extLst>
            </p:cNvPr>
            <p:cNvSpPr txBox="1"/>
            <p:nvPr/>
          </p:nvSpPr>
          <p:spPr>
            <a:xfrm>
              <a:off x="3676651" y="4324350"/>
              <a:ext cx="2543174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sz="1200" dirty="0">
                  <a:solidFill>
                    <a:prstClr val="black"/>
                  </a:solidFill>
                </a:rPr>
                <a:t>	</a:t>
              </a:r>
            </a:p>
            <a:p>
              <a:pPr marL="628650" lvl="1" indent="-171450">
                <a:buFont typeface="Wingdings" panose="05000000000000000000" pitchFamily="2" charset="2"/>
                <a:buChar char="q"/>
                <a:defRPr/>
              </a:pPr>
              <a:r>
                <a:rPr lang="en-US" sz="1200" dirty="0">
                  <a:solidFill>
                    <a:prstClr val="black"/>
                  </a:solidFill>
                </a:rPr>
                <a:t>Homework review   </a:t>
              </a:r>
            </a:p>
            <a:p>
              <a:pPr marL="628650" lvl="1" indent="-171450">
                <a:buFont typeface="Wingdings" panose="05000000000000000000" pitchFamily="2" charset="2"/>
                <a:buChar char="q"/>
                <a:defRPr/>
              </a:pPr>
              <a:r>
                <a:rPr lang="en-US" sz="1200" dirty="0">
                  <a:solidFill>
                    <a:prstClr val="black"/>
                  </a:solidFill>
                </a:rPr>
                <a:t>Reviewed Rationale   </a:t>
              </a:r>
            </a:p>
            <a:p>
              <a:pPr marL="628650" lvl="1" indent="-171450">
                <a:buFont typeface="Wingdings" panose="05000000000000000000" pitchFamily="2" charset="2"/>
                <a:buChar char="q"/>
                <a:defRPr/>
              </a:pPr>
              <a:r>
                <a:rPr lang="en-US" sz="1200" dirty="0">
                  <a:solidFill>
                    <a:prstClr val="black"/>
                  </a:solidFill>
                </a:rPr>
                <a:t>Breathing   </a:t>
              </a:r>
            </a:p>
            <a:p>
              <a:pPr marL="628650" lvl="1" indent="-171450">
                <a:buFont typeface="Wingdings" panose="05000000000000000000" pitchFamily="2" charset="2"/>
                <a:buChar char="q"/>
                <a:defRPr/>
              </a:pPr>
              <a:r>
                <a:rPr lang="en-US" sz="1200" dirty="0">
                  <a:solidFill>
                    <a:prstClr val="black"/>
                  </a:solidFill>
                </a:rPr>
                <a:t>in Vivo exposure  processing   </a:t>
              </a:r>
            </a:p>
            <a:p>
              <a:endParaRPr 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7A6D60A-3F9F-4DA3-90E4-AA03C7DA78BC}"/>
                </a:ext>
              </a:extLst>
            </p:cNvPr>
            <p:cNvSpPr txBox="1"/>
            <p:nvPr/>
          </p:nvSpPr>
          <p:spPr>
            <a:xfrm>
              <a:off x="6457951" y="4562475"/>
              <a:ext cx="3648074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q"/>
                <a:defRPr/>
              </a:pPr>
              <a:r>
                <a:rPr lang="en-US" sz="1200" dirty="0">
                  <a:solidFill>
                    <a:prstClr val="black"/>
                  </a:solidFill>
                </a:rPr>
                <a:t>in Vivo  exposure  planning</a:t>
              </a:r>
            </a:p>
            <a:p>
              <a:pPr marL="171450" indent="-171450">
                <a:buFont typeface="Wingdings" panose="05000000000000000000" pitchFamily="2" charset="2"/>
                <a:buChar char="q"/>
                <a:defRPr/>
              </a:pPr>
              <a:r>
                <a:rPr lang="en-US" sz="1200" dirty="0">
                  <a:solidFill>
                    <a:prstClr val="black"/>
                  </a:solidFill>
                </a:rPr>
                <a:t>Imaginal Exposure</a:t>
              </a:r>
            </a:p>
            <a:p>
              <a:pPr marL="171450" indent="-171450">
                <a:buFont typeface="Wingdings" panose="05000000000000000000" pitchFamily="2" charset="2"/>
                <a:buChar char="q"/>
                <a:defRPr/>
              </a:pPr>
              <a:r>
                <a:rPr lang="en-US" sz="1200" dirty="0">
                  <a:solidFill>
                    <a:prstClr val="black"/>
                  </a:solidFill>
                </a:rPr>
                <a:t>Processing the imaginal Exposure   </a:t>
              </a:r>
            </a:p>
            <a:p>
              <a:pPr marL="171450" indent="-171450">
                <a:buFont typeface="Wingdings" panose="05000000000000000000" pitchFamily="2" charset="2"/>
                <a:buChar char="q"/>
                <a:defRPr/>
              </a:pPr>
              <a:r>
                <a:rPr lang="en-US" sz="1200" dirty="0">
                  <a:solidFill>
                    <a:prstClr val="black"/>
                  </a:solidFill>
                </a:rPr>
                <a:t> Assigned homework</a:t>
              </a:r>
            </a:p>
            <a:p>
              <a:endParaRPr lang="en-US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DB0A5B68-80AD-47A2-8C70-FCE243899766}"/>
              </a:ext>
            </a:extLst>
          </p:cNvPr>
          <p:cNvSpPr txBox="1"/>
          <p:nvPr/>
        </p:nvSpPr>
        <p:spPr>
          <a:xfrm>
            <a:off x="2895600" y="3590925"/>
            <a:ext cx="6353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u="sng" dirty="0"/>
              <a:t>Prolonged Exposure</a:t>
            </a:r>
            <a:r>
              <a:rPr lang="en-US" sz="1200" dirty="0"/>
              <a:t>      </a:t>
            </a:r>
            <a:r>
              <a:rPr lang="en-US" sz="1200" i="1" dirty="0"/>
              <a:t>Indicate which components were included in this session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02ADC78-6F4F-46AA-9CD5-74961832DEB8}"/>
              </a:ext>
            </a:extLst>
          </p:cNvPr>
          <p:cNvSpPr txBox="1"/>
          <p:nvPr/>
        </p:nvSpPr>
        <p:spPr>
          <a:xfrm rot="18754160">
            <a:off x="4731392" y="3691156"/>
            <a:ext cx="16106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C00000"/>
                </a:solidFill>
              </a:rPr>
              <a:t>DRAFT</a:t>
            </a:r>
          </a:p>
        </p:txBody>
      </p:sp>
    </p:spTree>
    <p:extLst>
      <p:ext uri="{BB962C8B-B14F-4D97-AF65-F5344CB8AC3E}">
        <p14:creationId xmlns:p14="http://schemas.microsoft.com/office/powerpoint/2010/main" val="33595634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0ABB6-48D1-44DE-B8F0-EF40F6360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br>
              <a:rPr lang="en-US" dirty="0"/>
            </a:br>
            <a:r>
              <a:rPr lang="en-US" dirty="0"/>
              <a:t>What steps are planned to achieve this solution?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66442-875B-4F2C-BD6E-D94C1F8E7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Develop template requirements (functionality, performance, data standards, usability)</a:t>
            </a:r>
          </a:p>
          <a:p>
            <a:pPr lvl="0"/>
            <a:r>
              <a:rPr lang="en-US" dirty="0"/>
              <a:t>Prototype new template for user testing  </a:t>
            </a:r>
          </a:p>
          <a:p>
            <a:pPr lvl="0"/>
            <a:r>
              <a:rPr lang="en-US" dirty="0"/>
              <a:t>Test and improve usability of the prototype</a:t>
            </a:r>
          </a:p>
          <a:p>
            <a:pPr lvl="0"/>
            <a:r>
              <a:rPr lang="en-US" dirty="0"/>
              <a:t>Train clinicians on use of template</a:t>
            </a:r>
          </a:p>
          <a:p>
            <a:pPr lvl="0"/>
            <a:r>
              <a:rPr lang="en-US" dirty="0"/>
              <a:t>Pilot with limited deployment to the field</a:t>
            </a:r>
          </a:p>
          <a:p>
            <a:pPr lvl="0"/>
            <a:r>
              <a:rPr lang="en-US" dirty="0"/>
              <a:t>Improve based upon field deployment</a:t>
            </a:r>
          </a:p>
          <a:p>
            <a:pPr lvl="0"/>
            <a:r>
              <a:rPr lang="en-US" dirty="0"/>
              <a:t>Track adoption, usage, data quality, outcome measures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5080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175CA-89D4-46DF-93B2-1C9941DA2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br>
              <a:rPr lang="en-US" dirty="0"/>
            </a:br>
            <a:r>
              <a:rPr lang="en-US" dirty="0"/>
              <a:t>How will project success be defined or measured?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8693B-B057-490A-B005-124D14B1E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8710" y="1471448"/>
            <a:ext cx="10515600" cy="5146949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dirty="0"/>
              <a:t>Template adoption rates</a:t>
            </a:r>
          </a:p>
          <a:p>
            <a:r>
              <a:rPr lang="en-US" dirty="0"/>
              <a:t>Quality of resulting notes</a:t>
            </a:r>
          </a:p>
          <a:p>
            <a:r>
              <a:rPr lang="en-US" dirty="0"/>
              <a:t>Standardization of resulting notes</a:t>
            </a:r>
          </a:p>
          <a:p>
            <a:pPr lvl="0"/>
            <a:r>
              <a:rPr lang="en-US" dirty="0"/>
              <a:t>Utilization of decision support tools</a:t>
            </a:r>
          </a:p>
          <a:p>
            <a:pPr lvl="0"/>
            <a:r>
              <a:rPr lang="en-US" dirty="0"/>
              <a:t>Improved provider satisfaction</a:t>
            </a:r>
          </a:p>
          <a:p>
            <a:pPr lvl="0"/>
            <a:r>
              <a:rPr lang="en-US" dirty="0"/>
              <a:t>Improved Veteran satisfaction</a:t>
            </a:r>
          </a:p>
          <a:p>
            <a:pPr lvl="0"/>
            <a:r>
              <a:rPr lang="en-US" dirty="0"/>
              <a:t>Improved Veteran outcomes</a:t>
            </a:r>
          </a:p>
          <a:p>
            <a:pPr lvl="0"/>
            <a:r>
              <a:rPr lang="en-US" dirty="0"/>
              <a:t>Reduced drop outs</a:t>
            </a:r>
          </a:p>
          <a:p>
            <a:pPr lvl="0"/>
            <a:r>
              <a:rPr lang="en-US" dirty="0"/>
              <a:t>Increased number of Veterans with good outcomes without need for ongoing therapy (Improved access)</a:t>
            </a:r>
          </a:p>
          <a:p>
            <a:pPr lvl="0"/>
            <a:r>
              <a:rPr lang="en-US" dirty="0"/>
              <a:t>Increased identification and intervention with Veterans at risk for poor outcomes or deterioration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051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17E8D-DDC4-4FD0-AE63-A61C4228B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OIT  - VISTA 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0B368-F533-4440-82F5-44017D9FF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Kickoff July 7.12.19</a:t>
            </a:r>
          </a:p>
          <a:p>
            <a:r>
              <a:rPr lang="en-US" dirty="0"/>
              <a:t>Project accepted as one of OIT’s modernization efforts</a:t>
            </a:r>
          </a:p>
          <a:p>
            <a:r>
              <a:rPr lang="en-US" dirty="0"/>
              <a:t>Design Team</a:t>
            </a:r>
          </a:p>
          <a:p>
            <a:pPr lvl="1"/>
            <a:r>
              <a:rPr lang="en-US" dirty="0"/>
              <a:t>Project Lead (Ros Spier)</a:t>
            </a:r>
          </a:p>
          <a:p>
            <a:pPr lvl="1"/>
            <a:r>
              <a:rPr lang="en-US" dirty="0"/>
              <a:t>Project Manager (Kyle Maddox)</a:t>
            </a:r>
          </a:p>
          <a:p>
            <a:pPr lvl="1"/>
            <a:r>
              <a:rPr lang="en-US" dirty="0"/>
              <a:t>Clinical Informaticists (Meredith Josephs, MD)</a:t>
            </a:r>
          </a:p>
          <a:p>
            <a:pPr lvl="1"/>
            <a:r>
              <a:rPr lang="en-US" dirty="0"/>
              <a:t>Interaction designer (Russ Beebe)</a:t>
            </a:r>
          </a:p>
          <a:p>
            <a:pPr lvl="1"/>
            <a:r>
              <a:rPr lang="en-US" dirty="0"/>
              <a:t>Applied Informatics (TBD)</a:t>
            </a:r>
          </a:p>
          <a:p>
            <a:pPr lvl="1"/>
            <a:r>
              <a:rPr lang="en-US" dirty="0"/>
              <a:t>CAC (&gt;Seema?)</a:t>
            </a:r>
          </a:p>
          <a:p>
            <a:pPr lvl="1"/>
            <a:r>
              <a:rPr lang="en-US" dirty="0"/>
              <a:t>Human Factors Technical Lead (TBD)</a:t>
            </a:r>
          </a:p>
          <a:p>
            <a:pPr lvl="1"/>
            <a:r>
              <a:rPr lang="en-US" dirty="0"/>
              <a:t>Clinical Decision Support SME (TBD)</a:t>
            </a:r>
          </a:p>
          <a:p>
            <a:pPr lvl="1"/>
            <a:r>
              <a:rPr lang="en-US" dirty="0"/>
              <a:t>Patient Safety SME</a:t>
            </a:r>
          </a:p>
          <a:p>
            <a:pPr lvl="1"/>
            <a:r>
              <a:rPr lang="en-US" dirty="0"/>
              <a:t>MH SME (Considering asking Marcia Hunt but need more info about role)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1569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C89A7-9CE2-4F72-8DE3-7E021AFCF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Cerner 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A783A-65D0-4BF6-945F-1FE884B33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Collaboration with Lindsey Zimmerman and Modeling to Learn</a:t>
            </a:r>
          </a:p>
          <a:p>
            <a:r>
              <a:rPr lang="en-US" dirty="0"/>
              <a:t>Doing a modification to her contract with surplus funds to do user testing and user design studies at Cerner launch facilities</a:t>
            </a:r>
          </a:p>
        </p:txBody>
      </p:sp>
    </p:spTree>
    <p:extLst>
      <p:ext uri="{BB962C8B-B14F-4D97-AF65-F5344CB8AC3E}">
        <p14:creationId xmlns:p14="http://schemas.microsoft.com/office/powerpoint/2010/main" val="18520030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62B9DB-4785-453D-BFCF-493438280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596" y="0"/>
            <a:ext cx="102128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620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39BD3-B95B-4A70-B485-E8CDF1A8A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BLUF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4DA1F-2278-4675-960F-551E3CB3A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Request leadership endorsement of project as an OMHSP Modernization priority</a:t>
            </a:r>
          </a:p>
          <a:p>
            <a:r>
              <a:rPr lang="en-US" dirty="0"/>
              <a:t>Request guidance on buy or build question</a:t>
            </a:r>
          </a:p>
        </p:txBody>
      </p:sp>
    </p:spTree>
    <p:extLst>
      <p:ext uri="{BB962C8B-B14F-4D97-AF65-F5344CB8AC3E}">
        <p14:creationId xmlns:p14="http://schemas.microsoft.com/office/powerpoint/2010/main" val="3713334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71A03-7E60-4554-BAC2-182C5A3DF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Project Goals and Intended Outcomes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35BC56C-40FB-480B-AAD8-CAC98F84816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clrChange>
              <a:clrFrom>
                <a:srgbClr val="BBFFFF"/>
              </a:clrFrom>
              <a:clrTo>
                <a:srgbClr val="BBFFFF">
                  <a:alpha val="0"/>
                </a:srgbClr>
              </a:clrTo>
            </a:clrChange>
            <a:duotone>
              <a:srgbClr val="E7E6E6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509"/>
                    </a14:imgEffect>
                    <a14:imgEffect>
                      <a14:saturation sat="255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32793" y="2249310"/>
            <a:ext cx="5181600" cy="3440906"/>
          </a:xfrm>
          <a:prstGeom prst="rect">
            <a:avLst/>
          </a:prstGeom>
          <a:solidFill>
            <a:schemeClr val="bg1">
              <a:alpha val="10000"/>
            </a:schemeClr>
          </a:solidFill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22BF076-1168-429F-8700-0982D529008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clrChange>
              <a:clrFrom>
                <a:srgbClr val="BBFFFF"/>
              </a:clrFrom>
              <a:clrTo>
                <a:srgbClr val="BBFFFF">
                  <a:alpha val="0"/>
                </a:srgbClr>
              </a:clrTo>
            </a:clrChange>
            <a:duotone>
              <a:srgbClr val="E7E6E6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509"/>
                    </a14:imgEffect>
                    <a14:imgEffect>
                      <a14:saturation sat="255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298320" y="2280841"/>
            <a:ext cx="5181600" cy="3440906"/>
          </a:xfrm>
          <a:prstGeom prst="rect">
            <a:avLst/>
          </a:prstGeom>
          <a:solidFill>
            <a:schemeClr val="bg1">
              <a:alpha val="10000"/>
            </a:schemeClr>
          </a:solidFill>
        </p:spPr>
      </p:pic>
      <p:pic>
        <p:nvPicPr>
          <p:cNvPr id="8" name="Graphic 7" descr="Downward trend">
            <a:extLst>
              <a:ext uri="{FF2B5EF4-FFF2-40B4-BE49-F238E27FC236}">
                <a16:creationId xmlns:a16="http://schemas.microsoft.com/office/drawing/2014/main" id="{6B12524F-1CD8-45F8-B8E3-385A3B4862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94024" y="2280745"/>
            <a:ext cx="4572000" cy="45772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9D8E860-F6BB-4308-9E49-0E3A10054E96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-105101" y="2286000"/>
            <a:ext cx="3945647" cy="4572000"/>
          </a:xfrm>
          <a:prstGeom prst="rect">
            <a:avLst/>
          </a:prstGeom>
          <a:solidFill>
            <a:srgbClr val="FFFFFF">
              <a:alpha val="3922"/>
            </a:srgbClr>
          </a:solidFill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A24EEAAC-CA8C-48C0-BCAE-E6D65A7F27A9}"/>
              </a:ext>
            </a:extLst>
          </p:cNvPr>
          <p:cNvSpPr txBox="1">
            <a:spLocks/>
          </p:cNvSpPr>
          <p:nvPr/>
        </p:nvSpPr>
        <p:spPr>
          <a:xfrm>
            <a:off x="3238262" y="2617206"/>
            <a:ext cx="265804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tx2"/>
                </a:solidFill>
                <a:latin typeface="+mn-lt"/>
              </a:rPr>
              <a:t>Improve Veteran Outcomes From Psychotherapy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5B55763-60B8-436F-8FFE-2D14A18FF1D3}"/>
              </a:ext>
            </a:extLst>
          </p:cNvPr>
          <p:cNvSpPr txBox="1">
            <a:spLocks/>
          </p:cNvSpPr>
          <p:nvPr/>
        </p:nvSpPr>
        <p:spPr>
          <a:xfrm>
            <a:off x="3285559" y="4241054"/>
            <a:ext cx="282095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tx2"/>
                </a:solidFill>
                <a:latin typeface="+mn-lt"/>
              </a:rPr>
              <a:t>Increase Access to Quality Psychotherapy Services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B7AE64-F2BD-4D5B-AE11-78AC6D34DC3D}"/>
              </a:ext>
            </a:extLst>
          </p:cNvPr>
          <p:cNvSpPr txBox="1"/>
          <p:nvPr/>
        </p:nvSpPr>
        <p:spPr>
          <a:xfrm>
            <a:off x="9093859" y="2750206"/>
            <a:ext cx="2961505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</a:rPr>
              <a:t># Drop-outs</a:t>
            </a:r>
          </a:p>
          <a:p>
            <a:endParaRPr lang="en-US" sz="2800" b="1" dirty="0">
              <a:solidFill>
                <a:schemeClr val="tx2"/>
              </a:solidFill>
            </a:endParaRPr>
          </a:p>
          <a:p>
            <a:r>
              <a:rPr lang="en-US" sz="2800" b="1" dirty="0">
                <a:solidFill>
                  <a:schemeClr val="tx2"/>
                </a:solidFill>
              </a:rPr>
              <a:t># of Veterans who don’t benefit from</a:t>
            </a:r>
          </a:p>
          <a:p>
            <a:r>
              <a:rPr lang="en-US" sz="2800" b="1" dirty="0">
                <a:solidFill>
                  <a:schemeClr val="tx2"/>
                </a:solidFill>
              </a:rPr>
              <a:t> psychotherapy or who deteriorate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21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0FA4C-3D1E-42AD-9D33-094CFEA8C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655" y="165430"/>
            <a:ext cx="11771585" cy="1095812"/>
          </a:xfrm>
        </p:spPr>
        <p:txBody>
          <a:bodyPr>
            <a:normAutofit fontScale="90000"/>
          </a:bodyPr>
          <a:lstStyle/>
          <a:p>
            <a:pPr algn="ctr"/>
            <a:br>
              <a:rPr lang="en-US" dirty="0"/>
            </a:br>
            <a:br>
              <a:rPr lang="en-US" dirty="0"/>
            </a:br>
            <a:r>
              <a:rPr lang="en-US" sz="4900" dirty="0"/>
              <a:t>The problem that the project is intended to solve…</a:t>
            </a:r>
            <a:br>
              <a:rPr lang="en-US" sz="4900" dirty="0"/>
            </a:br>
            <a:br>
              <a:rPr lang="en-US" sz="4900" dirty="0"/>
            </a:br>
            <a:endParaRPr lang="en-US" sz="49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1BC2E-DB11-49BF-952B-30531C6F5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1752"/>
            <a:ext cx="10515600" cy="5433848"/>
          </a:xfrm>
        </p:spPr>
        <p:txBody>
          <a:bodyPr>
            <a:normAutofit/>
          </a:bodyPr>
          <a:lstStyle/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VA lacks a comprehensive system for collecting  psychotherapy mental health outcome data with standardized patient-reported outcome measures</a:t>
            </a:r>
          </a:p>
          <a:p>
            <a:r>
              <a:rPr lang="en-US" dirty="0">
                <a:latin typeface="+mj-lt"/>
              </a:rPr>
              <a:t>Lack of standardization of psychotherapy documentation linking  the Veteran’s condition or problem, the psychotherapy intervention delivered, and the Veteran reported outcome measure prevents meaningful quality improvement initiatives</a:t>
            </a:r>
          </a:p>
          <a:p>
            <a:pPr marL="0" indent="0">
              <a:buNone/>
            </a:pPr>
            <a:endParaRPr lang="en-US" sz="3400" dirty="0">
              <a:latin typeface="+mj-lt"/>
            </a:endParaRPr>
          </a:p>
          <a:p>
            <a:pPr marL="0" indent="0">
              <a:buNone/>
            </a:pPr>
            <a:endParaRPr lang="en-US" sz="3400" dirty="0">
              <a:latin typeface="+mj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48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3A027-7275-48E8-AA62-C00D5C17D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Who does the problem affect and how is it quantified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D0A00-E13B-444E-915F-5071CBAA2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Potentially poorer Veteran outcomes due to sub-optimal ability of providers to relate the services provided with Veteran progress</a:t>
            </a:r>
          </a:p>
          <a:p>
            <a:r>
              <a:rPr lang="en-US" dirty="0"/>
              <a:t>Lost efficiency due to failure to recognize Veterans who are not responding to current therapy and may need to offered different care</a:t>
            </a:r>
          </a:p>
          <a:p>
            <a:r>
              <a:rPr lang="en-US" dirty="0"/>
              <a:t>Lost efficiency due to failure to recognize Veterans who are likely to respond well to treatment and not need regularly scheduled therapy post- treatment (unnecessary care)</a:t>
            </a:r>
          </a:p>
        </p:txBody>
      </p:sp>
    </p:spTree>
    <p:extLst>
      <p:ext uri="{BB962C8B-B14F-4D97-AF65-F5344CB8AC3E}">
        <p14:creationId xmlns:p14="http://schemas.microsoft.com/office/powerpoint/2010/main" val="3064869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1E237-5188-4159-978A-01E291871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currently done and why is it not good enough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FB6B1-9341-440C-9651-D36E89864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Absence of standardized documentation of psychotherapy and availability of  provider decision tools permits wide variability in provision of services without consideration of Veteran benefit</a:t>
            </a:r>
          </a:p>
          <a:p>
            <a:r>
              <a:rPr lang="en-US" dirty="0"/>
              <a:t>As a consequence, effectiveness and efficiency of services cannot be addressed</a:t>
            </a:r>
          </a:p>
        </p:txBody>
      </p:sp>
    </p:spTree>
    <p:extLst>
      <p:ext uri="{BB962C8B-B14F-4D97-AF65-F5344CB8AC3E}">
        <p14:creationId xmlns:p14="http://schemas.microsoft.com/office/powerpoint/2010/main" val="2230639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FC29B-DAEE-414E-A1D1-7B5AD76C3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the proposed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B496D-DDE8-4603-99F7-8CF425161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5531"/>
            <a:ext cx="10515600" cy="462143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Develop a national clinical reminder template that:</a:t>
            </a:r>
          </a:p>
          <a:p>
            <a:pPr lvl="1"/>
            <a:r>
              <a:rPr lang="en-US" dirty="0"/>
              <a:t>Captures the condition or problem that is the focus of the psychotherapy session,</a:t>
            </a:r>
          </a:p>
          <a:p>
            <a:pPr lvl="1"/>
            <a:r>
              <a:rPr lang="en-US" dirty="0"/>
              <a:t>Psychotherapy intervention delivered</a:t>
            </a:r>
          </a:p>
          <a:p>
            <a:pPr lvl="1"/>
            <a:r>
              <a:rPr lang="en-US" dirty="0"/>
              <a:t>Veteran  reported outcome measure</a:t>
            </a:r>
          </a:p>
          <a:p>
            <a:pPr lvl="1"/>
            <a:r>
              <a:rPr lang="en-US" dirty="0"/>
              <a:t>Is  brief, with minimal data entry required  (about a minute)</a:t>
            </a:r>
          </a:p>
          <a:p>
            <a:pPr lvl="1"/>
            <a:r>
              <a:rPr lang="en-US" dirty="0"/>
              <a:t>Accommodates differences in psychotherapy practice styles</a:t>
            </a:r>
          </a:p>
          <a:p>
            <a:pPr lvl="1"/>
            <a:r>
              <a:rPr lang="en-US" dirty="0"/>
              <a:t>Pulls information from the patient record needed by the clinician at the point of care</a:t>
            </a:r>
          </a:p>
          <a:p>
            <a:pPr lvl="1"/>
            <a:r>
              <a:rPr lang="en-US" dirty="0"/>
              <a:t>Has been tested for usability and safety. </a:t>
            </a:r>
          </a:p>
          <a:p>
            <a:pPr lvl="1"/>
            <a:r>
              <a:rPr lang="en-US" dirty="0"/>
              <a:t>Is adaptable to all setting where psychotherapy services are delivered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853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FC29B-DAEE-414E-A1D1-7B5AD76C3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the proposed solution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B496D-DDE8-4603-99F7-8CF425161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3084" y="1376977"/>
            <a:ext cx="10515600" cy="462143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Develop decision support tools for Veteran and provider, as well as management tools for clinic and facility management</a:t>
            </a:r>
          </a:p>
          <a:p>
            <a:pPr marL="457200" lvl="1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E42451A-D2A0-45C7-8D5A-D97E0791BE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194157"/>
              </p:ext>
            </p:extLst>
          </p:nvPr>
        </p:nvGraphicFramePr>
        <p:xfrm>
          <a:off x="126122" y="2558975"/>
          <a:ext cx="11960774" cy="3911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980387">
                  <a:extLst>
                    <a:ext uri="{9D8B030D-6E8A-4147-A177-3AD203B41FA5}">
                      <a16:colId xmlns:a16="http://schemas.microsoft.com/office/drawing/2014/main" val="2918751662"/>
                    </a:ext>
                  </a:extLst>
                </a:gridCol>
                <a:gridCol w="5980387">
                  <a:extLst>
                    <a:ext uri="{9D8B030D-6E8A-4147-A177-3AD203B41FA5}">
                      <a16:colId xmlns:a16="http://schemas.microsoft.com/office/drawing/2014/main" val="16013994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Example of Provider Tools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 of Management Tools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2446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dirty="0">
                          <a:effectLst/>
                        </a:rPr>
                        <a:t>Immediate feedback for provider and Veteran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dirty="0">
                          <a:effectLst/>
                        </a:rPr>
                        <a:t>Ability to capture outcomes and processes relevant to Veterans' progress through treatment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5280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>
                          <a:effectLst/>
                        </a:rPr>
                        <a:t>Allows provider to visualize data from one patient or multiple patients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none" strike="noStrike" dirty="0">
                          <a:effectLst/>
                        </a:rPr>
                        <a:t>Compares treatment outcomes  across interventions (national data)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5119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dirty="0">
                          <a:effectLst/>
                        </a:rPr>
                        <a:t>Alerts providers when Veteran outcomes over time are significantly below what is expected (e.g., bottom 10 percent of Veterans)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dirty="0">
                          <a:effectLst/>
                        </a:rPr>
                        <a:t>Utilization reports of evidence-based psychotherapies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6863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dirty="0">
                          <a:effectLst/>
                        </a:rPr>
                        <a:t>Provides comparison feedback based on various norms: benchmarking, expected trajectory, performance of other groups, etc.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Tracks CPG consistent care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69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dirty="0">
                          <a:effectLst/>
                        </a:rPr>
                        <a:t>Sends clinical alerts to providers to bring critical information to providers' attention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dirty="0">
                          <a:effectLst/>
                        </a:rPr>
                        <a:t>Calculate severity adjusted effect sizes for efficiency per provider, clinic, facility, VISN, and nationally per condition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071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dirty="0">
                          <a:effectLst/>
                        </a:rPr>
                        <a:t>Corrective feedback from system aimed at improving clinical decisions such as suggesting changes in treatment strategy to improve Veteran's outcome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Report on Veterans not progressing for whom a change in treatment plan may be indicated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63483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9217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FB498-40F2-43C2-92D0-191E06C88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</a:rPr>
              <a:t>Case Example</a:t>
            </a:r>
            <a:endParaRPr lang="en-US" sz="4000" dirty="0">
              <a:solidFill>
                <a:schemeClr val="tx2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6A6146-EC56-4A2F-8AD9-09E8C3604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4183"/>
            <a:ext cx="10515600" cy="4792780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chemeClr val="tx2"/>
                </a:solidFill>
              </a:rPr>
              <a:t>Area shaded in green is below the clinical threshold for meeting a diagnosis</a:t>
            </a:r>
          </a:p>
          <a:p>
            <a:r>
              <a:rPr lang="en-US" sz="2000" b="1" dirty="0">
                <a:solidFill>
                  <a:schemeClr val="tx2"/>
                </a:solidFill>
              </a:rPr>
              <a:t>Area shaded in pink represents clinical severity</a:t>
            </a:r>
          </a:p>
          <a:p>
            <a:r>
              <a:rPr lang="en-US" sz="2000" b="1" dirty="0">
                <a:solidFill>
                  <a:schemeClr val="tx2"/>
                </a:solidFill>
              </a:rPr>
              <a:t>The area between the upper boundary and lower bounder is the expected range of score of patients who benefit from treatment based upon initial severity</a:t>
            </a:r>
            <a:endParaRPr lang="en-US" sz="2000" dirty="0">
              <a:solidFill>
                <a:schemeClr val="tx2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DCA1CF-8056-414B-9E39-083F8192E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9694" y="2930874"/>
            <a:ext cx="6857334" cy="329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163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19963</TotalTime>
  <Words>1051</Words>
  <Application>Microsoft Office PowerPoint</Application>
  <PresentationFormat>Widescreen</PresentationFormat>
  <Paragraphs>192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MyriadPro-Regular</vt:lpstr>
      <vt:lpstr>Symbol</vt:lpstr>
      <vt:lpstr>Wingdings</vt:lpstr>
      <vt:lpstr>Office Theme</vt:lpstr>
      <vt:lpstr>Psychotherapy Tracker and Tools Psychotherapy Measurement Feedback System</vt:lpstr>
      <vt:lpstr>BLUF</vt:lpstr>
      <vt:lpstr>Project Goals and Intended Outcomes</vt:lpstr>
      <vt:lpstr>  The problem that the project is intended to solve…  </vt:lpstr>
      <vt:lpstr>Who does the problem affect and how is it quantified</vt:lpstr>
      <vt:lpstr>What is currently done and why is it not good enough</vt:lpstr>
      <vt:lpstr>What is the proposed solution</vt:lpstr>
      <vt:lpstr>What is the proposed solution (2)</vt:lpstr>
      <vt:lpstr>Case Example</vt:lpstr>
      <vt:lpstr>Case Example With Graph Interpretation</vt:lpstr>
      <vt:lpstr>PowerPoint Presentation</vt:lpstr>
      <vt:lpstr>PowerPoint Presentation</vt:lpstr>
      <vt:lpstr>PowerPoint Presentation</vt:lpstr>
      <vt:lpstr> What steps are planned to achieve this solution? </vt:lpstr>
      <vt:lpstr> How will project success be defined or measured? </vt:lpstr>
      <vt:lpstr>OIT  - VISTA Version</vt:lpstr>
      <vt:lpstr>Cerner Version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Department of Veterans Affairs</dc:creator>
  <cp:lastModifiedBy>Speir, Ross C.</cp:lastModifiedBy>
  <cp:revision>26</cp:revision>
  <dcterms:created xsi:type="dcterms:W3CDTF">2019-07-31T00:00:21Z</dcterms:created>
  <dcterms:modified xsi:type="dcterms:W3CDTF">2019-10-17T12:41:38Z</dcterms:modified>
</cp:coreProperties>
</file>