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sldIdLst>
    <p:sldId id="416" r:id="rId5"/>
    <p:sldId id="406" r:id="rId6"/>
    <p:sldId id="445" r:id="rId7"/>
    <p:sldId id="458" r:id="rId8"/>
    <p:sldId id="260" r:id="rId9"/>
    <p:sldId id="444" r:id="rId10"/>
    <p:sldId id="456" r:id="rId11"/>
    <p:sldId id="457" r:id="rId12"/>
    <p:sldId id="449" r:id="rId13"/>
    <p:sldId id="450" r:id="rId14"/>
    <p:sldId id="454" r:id="rId15"/>
    <p:sldId id="434" r:id="rId16"/>
    <p:sldId id="341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AA60E"/>
    <a:srgbClr val="9AE69A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686" autoAdjust="0"/>
  </p:normalViewPr>
  <p:slideViewPr>
    <p:cSldViewPr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C13B1-892F-414F-A1BD-76ECAA83247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80F50C-68A2-411D-96B7-F5548C89F940}">
      <dgm:prSet phldrT="[Text]" custT="1"/>
      <dgm:spPr/>
      <dgm:t>
        <a:bodyPr/>
        <a:lstStyle/>
        <a:p>
          <a:r>
            <a:rPr lang="en-US" sz="3600" dirty="0"/>
            <a:t>MVP</a:t>
          </a:r>
        </a:p>
      </dgm:t>
    </dgm:pt>
    <dgm:pt modelId="{1DE81F79-A8DB-4FAD-B0E6-4135747E9FF8}" type="parTrans" cxnId="{074C41AF-DF9F-4EF6-A26A-82F777ACD13D}">
      <dgm:prSet/>
      <dgm:spPr/>
      <dgm:t>
        <a:bodyPr/>
        <a:lstStyle/>
        <a:p>
          <a:endParaRPr lang="en-US"/>
        </a:p>
      </dgm:t>
    </dgm:pt>
    <dgm:pt modelId="{3709ADF4-8CD9-4633-B068-BDD0078E42C0}" type="sibTrans" cxnId="{074C41AF-DF9F-4EF6-A26A-82F777ACD13D}">
      <dgm:prSet/>
      <dgm:spPr/>
      <dgm:t>
        <a:bodyPr/>
        <a:lstStyle/>
        <a:p>
          <a:endParaRPr lang="en-US"/>
        </a:p>
      </dgm:t>
    </dgm:pt>
    <dgm:pt modelId="{91917C69-84CC-4E06-A1AA-0DC59463B19E}">
      <dgm:prSet phldrT="[Text]" custT="1"/>
      <dgm:spPr/>
      <dgm:t>
        <a:bodyPr/>
        <a:lstStyle/>
        <a:p>
          <a:r>
            <a:rPr lang="en-US" sz="2000" dirty="0"/>
            <a:t>Prototyping</a:t>
          </a:r>
        </a:p>
      </dgm:t>
    </dgm:pt>
    <dgm:pt modelId="{FB7E2E68-8ADB-47E5-BA7C-D6340BB78BE8}" type="parTrans" cxnId="{03E280C4-7D02-476E-8C8E-2CA00FACA2C7}">
      <dgm:prSet/>
      <dgm:spPr/>
      <dgm:t>
        <a:bodyPr/>
        <a:lstStyle/>
        <a:p>
          <a:endParaRPr lang="en-US"/>
        </a:p>
      </dgm:t>
    </dgm:pt>
    <dgm:pt modelId="{EE9CA654-61D6-4B2B-97AE-21760E7635AF}" type="sibTrans" cxnId="{03E280C4-7D02-476E-8C8E-2CA00FACA2C7}">
      <dgm:prSet/>
      <dgm:spPr/>
      <dgm:t>
        <a:bodyPr/>
        <a:lstStyle/>
        <a:p>
          <a:endParaRPr lang="en-US"/>
        </a:p>
      </dgm:t>
    </dgm:pt>
    <dgm:pt modelId="{557B5154-3F83-48AF-BD9C-A488697E9792}">
      <dgm:prSet phldrT="[Text]" custT="1"/>
      <dgm:spPr/>
      <dgm:t>
        <a:bodyPr/>
        <a:lstStyle/>
        <a:p>
          <a:r>
            <a:rPr lang="en-US" sz="2000" dirty="0"/>
            <a:t>Feedback</a:t>
          </a:r>
        </a:p>
      </dgm:t>
    </dgm:pt>
    <dgm:pt modelId="{4881161E-93DF-4945-A32E-33E5EFF85DA3}" type="parTrans" cxnId="{3AEBEDE1-5022-42A6-AEDC-F07CA7960154}">
      <dgm:prSet/>
      <dgm:spPr/>
      <dgm:t>
        <a:bodyPr/>
        <a:lstStyle/>
        <a:p>
          <a:endParaRPr lang="en-US"/>
        </a:p>
      </dgm:t>
    </dgm:pt>
    <dgm:pt modelId="{59C6F4E1-CEE5-4541-BD8B-F053218FF548}" type="sibTrans" cxnId="{3AEBEDE1-5022-42A6-AEDC-F07CA7960154}">
      <dgm:prSet/>
      <dgm:spPr/>
      <dgm:t>
        <a:bodyPr/>
        <a:lstStyle/>
        <a:p>
          <a:endParaRPr lang="en-US"/>
        </a:p>
      </dgm:t>
    </dgm:pt>
    <dgm:pt modelId="{3758D014-2A35-4F0A-BD81-88C1424F048C}">
      <dgm:prSet phldrT="[Text]" custT="1"/>
      <dgm:spPr/>
      <dgm:t>
        <a:bodyPr/>
        <a:lstStyle/>
        <a:p>
          <a:r>
            <a:rPr lang="en-US" sz="2000" dirty="0"/>
            <a:t>Improvement</a:t>
          </a:r>
        </a:p>
      </dgm:t>
    </dgm:pt>
    <dgm:pt modelId="{26F84039-CC3C-4CA8-A297-D21679FF791E}" type="parTrans" cxnId="{DAB8F282-2525-4F7C-902D-AF26E3041D45}">
      <dgm:prSet/>
      <dgm:spPr/>
      <dgm:t>
        <a:bodyPr/>
        <a:lstStyle/>
        <a:p>
          <a:endParaRPr lang="en-US"/>
        </a:p>
      </dgm:t>
    </dgm:pt>
    <dgm:pt modelId="{12932293-7D4B-470E-BF47-1F1073379B81}" type="sibTrans" cxnId="{DAB8F282-2525-4F7C-902D-AF26E3041D45}">
      <dgm:prSet/>
      <dgm:spPr/>
      <dgm:t>
        <a:bodyPr/>
        <a:lstStyle/>
        <a:p>
          <a:endParaRPr lang="en-US"/>
        </a:p>
      </dgm:t>
    </dgm:pt>
    <dgm:pt modelId="{D90A915B-F9C2-4FA0-85FD-E2BCE4A9FB9D}" type="pres">
      <dgm:prSet presAssocID="{873C13B1-892F-414F-A1BD-76ECAA83247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AC17A8F-60B4-4B30-9B59-72885ACE3B7B}" type="pres">
      <dgm:prSet presAssocID="{4580F50C-68A2-411D-96B7-F5548C89F940}" presName="centerShape" presStyleLbl="node0" presStyleIdx="0" presStyleCnt="1" custScaleX="116364" custScaleY="122492"/>
      <dgm:spPr/>
    </dgm:pt>
    <dgm:pt modelId="{819B71F2-190B-47FC-B37C-55D87254C557}" type="pres">
      <dgm:prSet presAssocID="{91917C69-84CC-4E06-A1AA-0DC59463B19E}" presName="node" presStyleLbl="node1" presStyleIdx="0" presStyleCnt="3" custScaleX="190849" custScaleY="177836">
        <dgm:presLayoutVars>
          <dgm:bulletEnabled val="1"/>
        </dgm:presLayoutVars>
      </dgm:prSet>
      <dgm:spPr/>
    </dgm:pt>
    <dgm:pt modelId="{CDF1DBC9-5894-4FDB-856B-2E919F108438}" type="pres">
      <dgm:prSet presAssocID="{91917C69-84CC-4E06-A1AA-0DC59463B19E}" presName="dummy" presStyleCnt="0"/>
      <dgm:spPr/>
    </dgm:pt>
    <dgm:pt modelId="{8AAEE8CC-3325-4150-AF49-532F17F63E1B}" type="pres">
      <dgm:prSet presAssocID="{EE9CA654-61D6-4B2B-97AE-21760E7635AF}" presName="sibTrans" presStyleLbl="sibTrans2D1" presStyleIdx="0" presStyleCnt="3"/>
      <dgm:spPr/>
    </dgm:pt>
    <dgm:pt modelId="{2A8D7B30-9DCD-4C5F-96CD-46A86371C5EA}" type="pres">
      <dgm:prSet presAssocID="{557B5154-3F83-48AF-BD9C-A488697E9792}" presName="node" presStyleLbl="node1" presStyleIdx="1" presStyleCnt="3" custScaleX="172562" custScaleY="168410">
        <dgm:presLayoutVars>
          <dgm:bulletEnabled val="1"/>
        </dgm:presLayoutVars>
      </dgm:prSet>
      <dgm:spPr/>
    </dgm:pt>
    <dgm:pt modelId="{4C354BB0-7884-4903-A819-E8BF71700CF6}" type="pres">
      <dgm:prSet presAssocID="{557B5154-3F83-48AF-BD9C-A488697E9792}" presName="dummy" presStyleCnt="0"/>
      <dgm:spPr/>
    </dgm:pt>
    <dgm:pt modelId="{673B9F7B-E125-4235-9E91-87BA9C998D43}" type="pres">
      <dgm:prSet presAssocID="{59C6F4E1-CEE5-4541-BD8B-F053218FF548}" presName="sibTrans" presStyleLbl="sibTrans2D1" presStyleIdx="1" presStyleCnt="3"/>
      <dgm:spPr/>
    </dgm:pt>
    <dgm:pt modelId="{8B2950A3-622C-419E-8C30-40D3596045A6}" type="pres">
      <dgm:prSet presAssocID="{3758D014-2A35-4F0A-BD81-88C1424F048C}" presName="node" presStyleLbl="node1" presStyleIdx="2" presStyleCnt="3" custScaleX="172561" custScaleY="168410">
        <dgm:presLayoutVars>
          <dgm:bulletEnabled val="1"/>
        </dgm:presLayoutVars>
      </dgm:prSet>
      <dgm:spPr/>
    </dgm:pt>
    <dgm:pt modelId="{AAA156F7-231C-4D13-AF82-01185CA187AF}" type="pres">
      <dgm:prSet presAssocID="{3758D014-2A35-4F0A-BD81-88C1424F048C}" presName="dummy" presStyleCnt="0"/>
      <dgm:spPr/>
    </dgm:pt>
    <dgm:pt modelId="{FFC41281-C052-4732-B1B7-597FD1CE2C5B}" type="pres">
      <dgm:prSet presAssocID="{12932293-7D4B-470E-BF47-1F1073379B81}" presName="sibTrans" presStyleLbl="sibTrans2D1" presStyleIdx="2" presStyleCnt="3"/>
      <dgm:spPr/>
    </dgm:pt>
  </dgm:ptLst>
  <dgm:cxnLst>
    <dgm:cxn modelId="{CFEAD803-C58C-4FA3-B2A7-56CB1D5B2327}" type="presOf" srcId="{873C13B1-892F-414F-A1BD-76ECAA832476}" destId="{D90A915B-F9C2-4FA0-85FD-E2BCE4A9FB9D}" srcOrd="0" destOrd="0" presId="urn:microsoft.com/office/officeart/2005/8/layout/radial6"/>
    <dgm:cxn modelId="{757B6F24-ABD0-4996-BB0E-E39ABD9BA828}" type="presOf" srcId="{91917C69-84CC-4E06-A1AA-0DC59463B19E}" destId="{819B71F2-190B-47FC-B37C-55D87254C557}" srcOrd="0" destOrd="0" presId="urn:microsoft.com/office/officeart/2005/8/layout/radial6"/>
    <dgm:cxn modelId="{E83BF326-4710-4980-AC0C-17336A1686BE}" type="presOf" srcId="{4580F50C-68A2-411D-96B7-F5548C89F940}" destId="{EAC17A8F-60B4-4B30-9B59-72885ACE3B7B}" srcOrd="0" destOrd="0" presId="urn:microsoft.com/office/officeart/2005/8/layout/radial6"/>
    <dgm:cxn modelId="{27AE2042-D05E-4B54-B73C-316CF2C45711}" type="presOf" srcId="{3758D014-2A35-4F0A-BD81-88C1424F048C}" destId="{8B2950A3-622C-419E-8C30-40D3596045A6}" srcOrd="0" destOrd="0" presId="urn:microsoft.com/office/officeart/2005/8/layout/radial6"/>
    <dgm:cxn modelId="{CB001171-702E-478D-8370-76E993945A50}" type="presOf" srcId="{12932293-7D4B-470E-BF47-1F1073379B81}" destId="{FFC41281-C052-4732-B1B7-597FD1CE2C5B}" srcOrd="0" destOrd="0" presId="urn:microsoft.com/office/officeart/2005/8/layout/radial6"/>
    <dgm:cxn modelId="{DAB8F282-2525-4F7C-902D-AF26E3041D45}" srcId="{4580F50C-68A2-411D-96B7-F5548C89F940}" destId="{3758D014-2A35-4F0A-BD81-88C1424F048C}" srcOrd="2" destOrd="0" parTransId="{26F84039-CC3C-4CA8-A297-D21679FF791E}" sibTransId="{12932293-7D4B-470E-BF47-1F1073379B81}"/>
    <dgm:cxn modelId="{ADE4D8A4-D936-428B-A1DF-EA79C8652867}" type="presOf" srcId="{59C6F4E1-CEE5-4541-BD8B-F053218FF548}" destId="{673B9F7B-E125-4235-9E91-87BA9C998D43}" srcOrd="0" destOrd="0" presId="urn:microsoft.com/office/officeart/2005/8/layout/radial6"/>
    <dgm:cxn modelId="{67F956A5-7FA9-41A1-B0C0-E0054F5711B4}" type="presOf" srcId="{EE9CA654-61D6-4B2B-97AE-21760E7635AF}" destId="{8AAEE8CC-3325-4150-AF49-532F17F63E1B}" srcOrd="0" destOrd="0" presId="urn:microsoft.com/office/officeart/2005/8/layout/radial6"/>
    <dgm:cxn modelId="{074C41AF-DF9F-4EF6-A26A-82F777ACD13D}" srcId="{873C13B1-892F-414F-A1BD-76ECAA832476}" destId="{4580F50C-68A2-411D-96B7-F5548C89F940}" srcOrd="0" destOrd="0" parTransId="{1DE81F79-A8DB-4FAD-B0E6-4135747E9FF8}" sibTransId="{3709ADF4-8CD9-4633-B068-BDD0078E42C0}"/>
    <dgm:cxn modelId="{952CC8BA-CF96-4A57-ADE2-1BF4505FA973}" type="presOf" srcId="{557B5154-3F83-48AF-BD9C-A488697E9792}" destId="{2A8D7B30-9DCD-4C5F-96CD-46A86371C5EA}" srcOrd="0" destOrd="0" presId="urn:microsoft.com/office/officeart/2005/8/layout/radial6"/>
    <dgm:cxn modelId="{03E280C4-7D02-476E-8C8E-2CA00FACA2C7}" srcId="{4580F50C-68A2-411D-96B7-F5548C89F940}" destId="{91917C69-84CC-4E06-A1AA-0DC59463B19E}" srcOrd="0" destOrd="0" parTransId="{FB7E2E68-8ADB-47E5-BA7C-D6340BB78BE8}" sibTransId="{EE9CA654-61D6-4B2B-97AE-21760E7635AF}"/>
    <dgm:cxn modelId="{3AEBEDE1-5022-42A6-AEDC-F07CA7960154}" srcId="{4580F50C-68A2-411D-96B7-F5548C89F940}" destId="{557B5154-3F83-48AF-BD9C-A488697E9792}" srcOrd="1" destOrd="0" parTransId="{4881161E-93DF-4945-A32E-33E5EFF85DA3}" sibTransId="{59C6F4E1-CEE5-4541-BD8B-F053218FF548}"/>
    <dgm:cxn modelId="{42A6A624-8C2A-4D9E-AE4F-71A223F42713}" type="presParOf" srcId="{D90A915B-F9C2-4FA0-85FD-E2BCE4A9FB9D}" destId="{EAC17A8F-60B4-4B30-9B59-72885ACE3B7B}" srcOrd="0" destOrd="0" presId="urn:microsoft.com/office/officeart/2005/8/layout/radial6"/>
    <dgm:cxn modelId="{E6A7F7B5-614C-45A1-9BDC-8161651F9443}" type="presParOf" srcId="{D90A915B-F9C2-4FA0-85FD-E2BCE4A9FB9D}" destId="{819B71F2-190B-47FC-B37C-55D87254C557}" srcOrd="1" destOrd="0" presId="urn:microsoft.com/office/officeart/2005/8/layout/radial6"/>
    <dgm:cxn modelId="{508E7ABE-22EA-401B-B32D-74048A11805C}" type="presParOf" srcId="{D90A915B-F9C2-4FA0-85FD-E2BCE4A9FB9D}" destId="{CDF1DBC9-5894-4FDB-856B-2E919F108438}" srcOrd="2" destOrd="0" presId="urn:microsoft.com/office/officeart/2005/8/layout/radial6"/>
    <dgm:cxn modelId="{4CD0F2A9-D3D9-4660-A11F-6AE96B574049}" type="presParOf" srcId="{D90A915B-F9C2-4FA0-85FD-E2BCE4A9FB9D}" destId="{8AAEE8CC-3325-4150-AF49-532F17F63E1B}" srcOrd="3" destOrd="0" presId="urn:microsoft.com/office/officeart/2005/8/layout/radial6"/>
    <dgm:cxn modelId="{085A8A5E-555E-4CE8-82BA-1BCF2422EEAB}" type="presParOf" srcId="{D90A915B-F9C2-4FA0-85FD-E2BCE4A9FB9D}" destId="{2A8D7B30-9DCD-4C5F-96CD-46A86371C5EA}" srcOrd="4" destOrd="0" presId="urn:microsoft.com/office/officeart/2005/8/layout/radial6"/>
    <dgm:cxn modelId="{E6DDC43D-D0FB-4BC8-8485-21AC5B22032C}" type="presParOf" srcId="{D90A915B-F9C2-4FA0-85FD-E2BCE4A9FB9D}" destId="{4C354BB0-7884-4903-A819-E8BF71700CF6}" srcOrd="5" destOrd="0" presId="urn:microsoft.com/office/officeart/2005/8/layout/radial6"/>
    <dgm:cxn modelId="{3651C54F-2D17-4F47-9413-C6BC839E49A0}" type="presParOf" srcId="{D90A915B-F9C2-4FA0-85FD-E2BCE4A9FB9D}" destId="{673B9F7B-E125-4235-9E91-87BA9C998D43}" srcOrd="6" destOrd="0" presId="urn:microsoft.com/office/officeart/2005/8/layout/radial6"/>
    <dgm:cxn modelId="{FC4725DA-197A-425F-B202-5BA55FF981C7}" type="presParOf" srcId="{D90A915B-F9C2-4FA0-85FD-E2BCE4A9FB9D}" destId="{8B2950A3-622C-419E-8C30-40D3596045A6}" srcOrd="7" destOrd="0" presId="urn:microsoft.com/office/officeart/2005/8/layout/radial6"/>
    <dgm:cxn modelId="{56ED8690-1E5B-4243-8500-F7D18B22ECAB}" type="presParOf" srcId="{D90A915B-F9C2-4FA0-85FD-E2BCE4A9FB9D}" destId="{AAA156F7-231C-4D13-AF82-01185CA187AF}" srcOrd="8" destOrd="0" presId="urn:microsoft.com/office/officeart/2005/8/layout/radial6"/>
    <dgm:cxn modelId="{D4FF7771-91D5-4FC2-91DF-6E41863C2E31}" type="presParOf" srcId="{D90A915B-F9C2-4FA0-85FD-E2BCE4A9FB9D}" destId="{FFC41281-C052-4732-B1B7-597FD1CE2C5B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41281-C052-4732-B1B7-597FD1CE2C5B}">
      <dsp:nvSpPr>
        <dsp:cNvPr id="0" name=""/>
        <dsp:cNvSpPr/>
      </dsp:nvSpPr>
      <dsp:spPr>
        <a:xfrm>
          <a:off x="1232162" y="659149"/>
          <a:ext cx="3098270" cy="3098270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B9F7B-E125-4235-9E91-87BA9C998D43}">
      <dsp:nvSpPr>
        <dsp:cNvPr id="0" name=""/>
        <dsp:cNvSpPr/>
      </dsp:nvSpPr>
      <dsp:spPr>
        <a:xfrm>
          <a:off x="1232162" y="659149"/>
          <a:ext cx="3098270" cy="3098270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EE8CC-3325-4150-AF49-532F17F63E1B}">
      <dsp:nvSpPr>
        <dsp:cNvPr id="0" name=""/>
        <dsp:cNvSpPr/>
      </dsp:nvSpPr>
      <dsp:spPr>
        <a:xfrm>
          <a:off x="1232162" y="659149"/>
          <a:ext cx="3098270" cy="3098270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17A8F-60B4-4B30-9B59-72885ACE3B7B}">
      <dsp:nvSpPr>
        <dsp:cNvPr id="0" name=""/>
        <dsp:cNvSpPr/>
      </dsp:nvSpPr>
      <dsp:spPr>
        <a:xfrm>
          <a:off x="1951645" y="1334941"/>
          <a:ext cx="1659303" cy="17466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MVP</a:t>
          </a:r>
        </a:p>
      </dsp:txBody>
      <dsp:txXfrm>
        <a:off x="2194644" y="1590737"/>
        <a:ext cx="1173305" cy="1235094"/>
      </dsp:txXfrm>
    </dsp:sp>
    <dsp:sp modelId="{819B71F2-190B-47FC-B37C-55D87254C557}">
      <dsp:nvSpPr>
        <dsp:cNvPr id="0" name=""/>
        <dsp:cNvSpPr/>
      </dsp:nvSpPr>
      <dsp:spPr>
        <a:xfrm>
          <a:off x="1828797" y="-192470"/>
          <a:ext cx="1905000" cy="1775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Prototyping</a:t>
          </a:r>
        </a:p>
      </dsp:txBody>
      <dsp:txXfrm>
        <a:off x="2107778" y="67489"/>
        <a:ext cx="1347038" cy="1255190"/>
      </dsp:txXfrm>
    </dsp:sp>
    <dsp:sp modelId="{2A8D7B30-9DCD-4C5F-96CD-46A86371C5EA}">
      <dsp:nvSpPr>
        <dsp:cNvPr id="0" name=""/>
        <dsp:cNvSpPr/>
      </dsp:nvSpPr>
      <dsp:spPr>
        <a:xfrm>
          <a:off x="3230535" y="2124374"/>
          <a:ext cx="1722464" cy="16810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Feedback</a:t>
          </a:r>
        </a:p>
      </dsp:txBody>
      <dsp:txXfrm>
        <a:off x="3482784" y="2370554"/>
        <a:ext cx="1217966" cy="1188660"/>
      </dsp:txXfrm>
    </dsp:sp>
    <dsp:sp modelId="{8B2950A3-622C-419E-8C30-40D3596045A6}">
      <dsp:nvSpPr>
        <dsp:cNvPr id="0" name=""/>
        <dsp:cNvSpPr/>
      </dsp:nvSpPr>
      <dsp:spPr>
        <a:xfrm>
          <a:off x="609599" y="2124374"/>
          <a:ext cx="1722454" cy="16810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Improvement</a:t>
          </a:r>
        </a:p>
      </dsp:txBody>
      <dsp:txXfrm>
        <a:off x="861847" y="2370554"/>
        <a:ext cx="1217958" cy="1188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69DFF72-AB5C-40D2-A5A8-981E8CE2E207}" type="datetimeFigureOut">
              <a:rPr lang="en-US" smtClean="0"/>
              <a:t>11/7/2019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AE3794-0C25-49E6-B5B2-80A37588BE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6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86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9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1"/>
            <a:ext cx="7772400" cy="11430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429000"/>
            <a:ext cx="6400800" cy="7620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4495800"/>
            <a:ext cx="2133600" cy="365125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fld id="{B73F5AF4-8183-452D-83FD-DD81FD43217B}" type="datetime9">
              <a:rPr lang="en-US" smtClean="0"/>
              <a:pPr/>
              <a:t>11/7/2019 7:20:27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4876800"/>
            <a:ext cx="2895600" cy="365125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9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4848-0D72-48B5-A114-884A137897EB}" type="datetime9">
              <a:rPr lang="en-US" smtClean="0"/>
              <a:t>11/7/2019 7:20:27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8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027A-6012-4117-AFE2-E13C11E2384B}" type="datetime9">
              <a:rPr lang="en-US" smtClean="0"/>
              <a:t>11/7/2019 7:20:27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C5D-FF0F-456F-835D-B218075AD718}" type="datetime9">
              <a:rPr lang="en-US" smtClean="0"/>
              <a:t>11/7/2019 7:20:27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9ACD-667A-430B-B72A-04FE54D52D09}" type="datetime9">
              <a:rPr lang="en-US" smtClean="0"/>
              <a:t>11/7/2019 7:20:27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2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ED73-3F7B-4544-89D4-AB37164568AD}" type="datetime9">
              <a:rPr lang="en-US" smtClean="0"/>
              <a:t>11/7/2019 7:20:27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1"/>
                </a:solidFill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4040188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1"/>
                </a:solidFill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8962"/>
            <a:ext cx="4041775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EDE6-70D3-46B7-BA57-4FBE504D9053}" type="datetime9">
              <a:rPr lang="en-US" smtClean="0"/>
              <a:t>11/7/2019 7:20:27 AM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5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4488-B1C1-4C11-88EB-31457D21AFD5}" type="datetime9">
              <a:rPr lang="en-US" smtClean="0"/>
              <a:t>11/7/2019 7:20:27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6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9DCE-DD06-4F0F-9EC1-8DDA2E4969ED}" type="datetime9">
              <a:rPr lang="en-US" smtClean="0"/>
              <a:t>11/7/2019 7:20:27 AM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9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1295399"/>
            <a:ext cx="3008313" cy="11620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200" b="1" dirty="0">
                <a:solidFill>
                  <a:schemeClr val="accent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95400"/>
            <a:ext cx="5111750" cy="46037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550" y="2457450"/>
            <a:ext cx="3008313" cy="3441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7BE4-5A9F-448C-9097-558F84BF12BE}" type="datetime9">
              <a:rPr lang="en-US" smtClean="0"/>
              <a:t>11/7/2019 7:20:27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0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924800" cy="566738"/>
          </a:xfrm>
        </p:spPr>
        <p:txBody>
          <a:bodyPr anchor="b">
            <a:no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00200" y="1295400"/>
            <a:ext cx="5943600" cy="4724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EC3B-276C-45C4-90B5-7C83DC48A59D}" type="datetime9">
              <a:rPr lang="en-US" smtClean="0"/>
              <a:t>11/7/2019 7:20:27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8418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BF35A8DB-E3E0-4831-8DDC-D602BC465A32}" type="datetime9">
              <a:rPr lang="en-US" smtClean="0"/>
              <a:pPr/>
              <a:t>11/7/2019 7:20:27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5764DB34-3C2A-455B-A8D6-CC8CC2AAD5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111091"/>
            <a:ext cx="7239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273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ngroup.com/articles/user-need-statement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Ross.Speir@va.gov" TargetMode="External"/><Relationship Id="rId2" Type="http://schemas.openxmlformats.org/officeDocument/2006/relationships/hyperlink" Target="mailto:Kyle.Maddox@va.go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Kurt.Ruark@va.go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82880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Ptool Development Team Stand-up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52088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Factors Engineering (HFE) </a:t>
            </a:r>
          </a:p>
          <a:p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Health Informatics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(OHI) </a:t>
            </a: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(10P2) 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Veterans Health Administration (VHA) 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000" y="4735831"/>
            <a:ext cx="5144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Facilitated by: Ross Speir and Kyle Maddox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335721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November 7, 2019</a:t>
            </a:r>
          </a:p>
        </p:txBody>
      </p:sp>
    </p:spTree>
    <p:extLst>
      <p:ext uri="{BB962C8B-B14F-4D97-AF65-F5344CB8AC3E}">
        <p14:creationId xmlns:p14="http://schemas.microsoft.com/office/powerpoint/2010/main" val="192255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2AD2-301C-4406-8B32-221C40FF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Prioritizing User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A0EB-97BC-4028-BFC4-5A3878B4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“A 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user need statement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 is an actionable problem statement used to summarize who a particular user is, the user’s need, and why the need is important to that user. </a:t>
            </a:r>
          </a:p>
          <a:p>
            <a:pPr marL="0" lvl="0" indent="0">
              <a:buNone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It defines what you want to solve before you move on to generating potential solutions, in order to</a:t>
            </a:r>
          </a:p>
          <a:p>
            <a:pPr marL="0" lvl="0" indent="0">
              <a:buNone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	1) condense your perspective on the problem, and </a:t>
            </a:r>
          </a:p>
          <a:p>
            <a:pPr marL="0" lvl="0" indent="0">
              <a:buNone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	2) provide a metric for success to be used 		    throughout the human-centered design process.”</a:t>
            </a:r>
          </a:p>
          <a:p>
            <a:pPr marL="0" indent="0" algn="r">
              <a:buNone/>
            </a:pP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Nielsen/Norman Group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A4B71-CDD5-41A1-B23E-16824311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2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76200"/>
            <a:ext cx="67818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TVHS Discovered Design Objectives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078302"/>
            <a:ext cx="8763000" cy="517009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Reduce patient drop-outs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Minimize documentation burden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Document/data duplication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Treatment recommendations should be useful and not proscriptive – will help with adoption</a:t>
            </a:r>
          </a:p>
          <a:p>
            <a:pPr marL="857250" lvl="1" indent="-457200">
              <a:buFont typeface="Arial" panose="020B0604020202020204" pitchFamily="34" charset="0"/>
              <a:buChar char="―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Align to providers skillset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Support SAIL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Ensure quality analytics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Tool should promote better communication with the patient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Facilitate equity of care at CBOCs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Avoid overloading users with data; be succinct and actionable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Support staffing needs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Provide measures that facilitate post-discharge treatment window timeframe/activities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Should share data with CPRS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Should utilize a generic and collaborative intake that providers build on collaboratively over time</a:t>
            </a:r>
          </a:p>
          <a:p>
            <a:pPr marL="857250" lvl="1" indent="-457200">
              <a:buFont typeface="Arial" panose="020B0604020202020204" pitchFamily="34" charset="0"/>
              <a:buChar char="―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Increases transparency and reduces Veteran’s need to repeat their story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133600"/>
            <a:ext cx="6781800" cy="762000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1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62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More Information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Study Series Lead(s): 	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Kyle Maddox (VHA OHI HFE,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Kyle.Maddox@va.gov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Ross Speir, (VHA OHI HFE,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Ross.Speir@va.gov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HFE Points of Contact: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Kurt Ruark, HFE Acting Director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Kurt.Ruark@va.gov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	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66294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64DB34-3C2A-455B-A8D6-CC8CC2AAD5E7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0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657600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143000" algn="l"/>
              </a:tabLst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Updates 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143000" algn="l"/>
              </a:tabLst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Team Recruitment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143000" algn="l"/>
              </a:tabLst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Discussion: Focused Development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143000" algn="l"/>
              </a:tabLst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Briefing: Human Centered Design &amp; Rapid Prototyping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143000" algn="l"/>
              </a:tabLst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143000" algn="l"/>
              </a:tabLst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143000" algn="l"/>
              </a:tabLst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Outcomes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143000" algn="l"/>
              </a:tabLst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Discussion: Dates and Team for Rapid Prototyping Workshop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143000" algn="l"/>
              </a:tabLst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Palo Alto VAMC Site Visit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143000" algn="l"/>
              </a:tabLst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HealtheVet Patient Generated Data Portal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143000" algn="l"/>
              </a:tabLst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Exercise: Prioritize User Needs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143000" algn="l"/>
              </a:tabLst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5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2AD2-301C-4406-8B32-221C40FF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Updates: Core Team Recruitment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A0EB-97BC-4028-BFC4-5A3878B4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Team Members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CAC – for CPRS/VISTA and Reminder Dialog expertise.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V9/TVHS has agreed to have a CAC join our team; waiting for specific individual.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Informaticist – for analytics, data warehouse and SharePoint dashboard design expertise.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FHIC or one of our tentative candidates.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A4B71-CDD5-41A1-B23E-16824311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9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2AD2-301C-4406-8B32-221C40FF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A0EB-97BC-4028-BFC4-5A3878B4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429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Could we develop the clinician facing component while we continue looking for Informaticist to join team for the dashboard?</a:t>
            </a: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A4B71-CDD5-41A1-B23E-16824311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001">
            <a:extLst>
              <a:ext uri="{FF2B5EF4-FFF2-40B4-BE49-F238E27FC236}">
                <a16:creationId xmlns:a16="http://schemas.microsoft.com/office/drawing/2014/main" id="{73C97234-7584-4D14-A981-515FB96A0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1162050"/>
            <a:ext cx="84296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E9BC0015-F9D6-45E3-9037-4C5F29D2AB62}"/>
              </a:ext>
            </a:extLst>
          </p:cNvPr>
          <p:cNvSpPr txBox="1">
            <a:spLocks/>
          </p:cNvSpPr>
          <p:nvPr/>
        </p:nvSpPr>
        <p:spPr>
          <a:xfrm>
            <a:off x="1066800" y="111091"/>
            <a:ext cx="7239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Human-Centered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C90D-2264-487D-BA0D-51DDD85A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Briefing: Rapid 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66D-BE0D-40D8-9DC1-C5825DB9D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324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Iterative approach to the design stage of an application or website; goal is to improve the design via multiple quick cycles of iteration and evaluation. ~7 weeks from workshop to qual test.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0769D-330F-4D5A-B4CB-14B74DB4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45099D-79B9-4AB8-896B-2873AF98A1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532334"/>
              </p:ext>
            </p:extLst>
          </p:nvPr>
        </p:nvGraphicFramePr>
        <p:xfrm>
          <a:off x="-381000" y="2295224"/>
          <a:ext cx="5562600" cy="376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1BD9653-C784-49D7-AF4B-DF4420C7E1DC}"/>
              </a:ext>
            </a:extLst>
          </p:cNvPr>
          <p:cNvSpPr/>
          <p:nvPr/>
        </p:nvSpPr>
        <p:spPr>
          <a:xfrm>
            <a:off x="4572000" y="2438400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sz="2800" b="1" dirty="0">
                <a:solidFill>
                  <a:schemeClr val="tx2"/>
                </a:solidFill>
              </a:rPr>
              <a:t>   Purpose of Workshop: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Prioritize: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user needs and requirements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Prototype: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translating ideas into functional representation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Review: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developed evaluation strategy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Refine: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identified backlog of unmet user and stakeholder needs (Pareto Principle)</a:t>
            </a:r>
          </a:p>
        </p:txBody>
      </p:sp>
    </p:spTree>
    <p:extLst>
      <p:ext uri="{BB962C8B-B14F-4D97-AF65-F5344CB8AC3E}">
        <p14:creationId xmlns:p14="http://schemas.microsoft.com/office/powerpoint/2010/main" val="424047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2AD2-301C-4406-8B32-221C40FF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Briefing: Rapid 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A0EB-97BC-4028-BFC4-5A3878B4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 Goals: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Quick prototyping to generate progress</a:t>
            </a:r>
          </a:p>
          <a:p>
            <a:pPr marL="914400" lvl="1" indent="-514350"/>
            <a:r>
              <a:rPr lang="en-US" sz="2400" dirty="0"/>
              <a:t>Goal is to have a short cycle of 2-weeks or so at a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 focused on high prioritized/core features</a:t>
            </a:r>
          </a:p>
          <a:p>
            <a:pPr marL="914400" lvl="1" indent="-514350"/>
            <a:r>
              <a:rPr lang="en-US" sz="2400" dirty="0"/>
              <a:t>Focus on critical features;  Pareto Principle: 20% of features deliver 80% of impact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Focused on End-user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Collaborative development and feedback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Discover development risks early, saving us time and resources.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A4B71-CDD5-41A1-B23E-16824311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7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2AD2-301C-4406-8B32-221C40FF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Briefing: Rapid 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A0EB-97BC-4028-BFC4-5A3878B4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 Expected Outcomes: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Lo-fidelity </a:t>
            </a:r>
            <a:r>
              <a:rPr lang="en-US" sz="2800" dirty="0" err="1"/>
              <a:t>Ptool</a:t>
            </a:r>
            <a:r>
              <a:rPr lang="en-US" sz="2800" dirty="0"/>
              <a:t> prototype to take to the field</a:t>
            </a:r>
          </a:p>
          <a:p>
            <a:pPr marL="914400" lvl="1" indent="-514350"/>
            <a:r>
              <a:rPr lang="en-US" sz="2400" dirty="0"/>
              <a:t>“Paper” prototype -&gt; wizard-of-oz technique</a:t>
            </a:r>
          </a:p>
          <a:p>
            <a:pPr marL="914400" lvl="1" indent="-514350"/>
            <a:r>
              <a:rPr lang="en-US" sz="2400" dirty="0"/>
              <a:t>Wireframe -&gt; visually representative, not interactive</a:t>
            </a:r>
          </a:p>
          <a:p>
            <a:pPr marL="914400" lvl="1" indent="-514350"/>
            <a:r>
              <a:rPr lang="en-US" sz="2400" dirty="0"/>
              <a:t>Mockup -&gt; lo-fidelity prototype, interactive but not finished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Feedback and Evaluation strategy</a:t>
            </a:r>
          </a:p>
          <a:p>
            <a:pPr marL="914400" lvl="1" indent="-514350"/>
            <a:r>
              <a:rPr lang="en-US" sz="2400" dirty="0"/>
              <a:t>Each core team member might be asked to gather feedback from prospective end-users</a:t>
            </a:r>
          </a:p>
          <a:p>
            <a:pPr marL="914400" lvl="1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Structure to facilitate iterative development and backlog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A4B71-CDD5-41A1-B23E-16824311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1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2AD2-301C-4406-8B32-221C40FF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A0EB-97BC-4028-BFC4-5A3878B4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Who should attend the rapid prototyping workshop?</a:t>
            </a:r>
          </a:p>
          <a:p>
            <a:pPr lvl="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HFE (Kyle and Ross)</a:t>
            </a:r>
          </a:p>
          <a:p>
            <a:pPr lvl="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CAC (TVHS)</a:t>
            </a:r>
          </a:p>
          <a:p>
            <a:pPr lvl="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Informaticist (Elliott)</a:t>
            </a:r>
          </a:p>
          <a:p>
            <a:pPr lvl="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Mental Health SME (Clinical &gt; Dr. Lindley; Admin &gt; Michelle?)</a:t>
            </a:r>
          </a:p>
          <a:p>
            <a:pPr lvl="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Systems Engineer (Dr. Burke)</a:t>
            </a:r>
          </a:p>
          <a:p>
            <a:pPr lvl="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Interaction Designer (Russ Beebe)</a:t>
            </a:r>
          </a:p>
          <a:p>
            <a:pPr marL="0" lv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Best dates for rapid prototyping?</a:t>
            </a:r>
          </a:p>
          <a:p>
            <a:pPr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IRDC (Nashville) &gt; prototyping workshop (November 18 – 21 or December 16 – 19?)</a:t>
            </a:r>
          </a:p>
          <a:p>
            <a:pPr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Palo Alto &gt; field site for qualitative evaluation</a:t>
            </a:r>
          </a:p>
          <a:p>
            <a:pPr lvl="1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Tentatively 7 weeks out from rapid prototyping workshop</a:t>
            </a:r>
          </a:p>
          <a:p>
            <a:pPr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Availability for My HealtheVet call?</a:t>
            </a: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A4B71-CDD5-41A1-B23E-16824311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4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oK Presentation" ma:contentTypeID="0x01010032494C70A53C3142B9019C5F09738C7F0500E1C634F2DBF52348A304E68BACEABB7A" ma:contentTypeVersion="24" ma:contentTypeDescription="Both HFE-generated and external presentations, including slides, presentation notes, and video/audio recordings of the presentation. These can be in a range of formats including HTML and PowerPoint, but should have been presented to some audience on an included date." ma:contentTypeScope="" ma:versionID="60982c07d03eb9cca7ad190cb99deea6">
  <xsd:schema xmlns:xsd="http://www.w3.org/2001/XMLSchema" xmlns:xs="http://www.w3.org/2001/XMLSchema" xmlns:p="http://schemas.microsoft.com/office/2006/metadata/properties" xmlns:ns1="c762a992-b10e-4ab4-ae32-c7bb7e6dbe19" xmlns:ns2="http://schemas.microsoft.com/sharepoint/v3" xmlns:ns4="e850f931-d11b-4f3d-8ad0-2bc4edddf0bd" targetNamespace="http://schemas.microsoft.com/office/2006/metadata/properties" ma:root="true" ma:fieldsID="21e8ac35a6fe3cceef1ecb88c70452a8" ns1:_="" ns2:_="" ns4:_="">
    <xsd:import namespace="c762a992-b10e-4ab4-ae32-c7bb7e6dbe19"/>
    <xsd:import namespace="http://schemas.microsoft.com/sharepoint/v3"/>
    <xsd:import namespace="e850f931-d11b-4f3d-8ad0-2bc4edddf0bd"/>
    <xsd:element name="properties">
      <xsd:complexType>
        <xsd:sequence>
          <xsd:element name="documentManagement">
            <xsd:complexType>
              <xsd:all>
                <xsd:element ref="ns1:Summary" minOccurs="0"/>
                <xsd:element ref="ns1:Date1" minOccurs="0"/>
                <xsd:element ref="ns1:HFE_x0020_Recommendation" minOccurs="0"/>
                <xsd:element ref="ns2:AverageRating" minOccurs="0"/>
                <xsd:element ref="ns2:RatingCount" minOccurs="0"/>
                <xsd:element ref="ns1:HFE_x0020_Sponsored" minOccurs="0"/>
                <xsd:element ref="ns1:g4fa5506b19d47d681b08f7a189f5f84" minOccurs="0"/>
                <xsd:element ref="ns1:TaxCatchAll" minOccurs="0"/>
                <xsd:element ref="ns1:TaxCatchAllLabel" minOccurs="0"/>
                <xsd:element ref="ns1:External_x0020_URL" minOccurs="0"/>
                <xsd:element ref="ns1:cc07ac5202ad4fe698e80824dbb1c2b1" minOccurs="0"/>
                <xsd:element ref="ns1:a70043cdc59e4aac8fe9334391d0f98b" minOccurs="0"/>
                <xsd:element ref="ns1:BoK_x0020_WF_x0020_Instance_x0020_Counter" minOccurs="0"/>
                <xsd:element ref="ns4:Persona_x0020_Section" minOccurs="0"/>
                <xsd:element ref="ns2:RatedBy" minOccurs="0"/>
                <xsd:element ref="ns2:Ratings" minOccurs="0"/>
                <xsd:element ref="ns2:LikesCount" minOccurs="0"/>
                <xsd:element ref="ns2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2a992-b10e-4ab4-ae32-c7bb7e6dbe19" elementFormDefault="qualified">
    <xsd:import namespace="http://schemas.microsoft.com/office/2006/documentManagement/types"/>
    <xsd:import namespace="http://schemas.microsoft.com/office/infopath/2007/PartnerControls"/>
    <xsd:element name="Summary" ma:index="3" nillable="true" ma:displayName="Summary" ma:description="Summarize the content, such as the abstract of a report" ma:internalName="Summary">
      <xsd:simpleType>
        <xsd:restriction base="dms:Note"/>
      </xsd:simpleType>
    </xsd:element>
    <xsd:element name="Date1" ma:index="5" nillable="true" ma:displayName="Date" ma:description="Date published, completed, contributed and or the most relevant date for this content item" ma:format="DateOnly" ma:indexed="true" ma:internalName="Date1">
      <xsd:simpleType>
        <xsd:restriction base="dms:DateTime"/>
      </xsd:simpleType>
    </xsd:element>
    <xsd:element name="HFE_x0020_Recommendation" ma:index="6" nillable="true" ma:displayName="HFE Recommendation" ma:default="N/A" ma:description="Indicate if this item is something recommended by HFE (e.g. recommended font sizes for mobile apps, etc). Many items will be &quot;not applicable&quot;." ma:format="Dropdown" ma:internalName="HFE_x0020_Recommendation" ma:readOnly="false">
      <xsd:simpleType>
        <xsd:restriction base="dms:Choice">
          <xsd:enumeration value="N/A"/>
          <xsd:enumeration value="Recommended"/>
          <xsd:enumeration value="Not Recommendation"/>
          <xsd:enumeration value="Recommendation Pending"/>
        </xsd:restriction>
      </xsd:simpleType>
    </xsd:element>
    <xsd:element name="HFE_x0020_Sponsored" ma:index="11" nillable="true" ma:displayName="HFE Sponsored" ma:default="0" ma:description="Please indicate if the event, presentation or training course is sponsored by HFE" ma:internalName="HFE_x0020_Sponsored">
      <xsd:simpleType>
        <xsd:restriction base="dms:Boolean"/>
      </xsd:simpleType>
    </xsd:element>
    <xsd:element name="g4fa5506b19d47d681b08f7a189f5f84" ma:index="12" ma:taxonomy="true" ma:internalName="g4fa5506b19d47d681b08f7a189f5f84" ma:taxonomyFieldName="Document_x0020_Type" ma:displayName="Document Type" ma:indexed="true" ma:readOnly="false" ma:default="" ma:fieldId="{04fa5506-b19d-47d6-81b0-8f7a189f5f84}" ma:sspId="53c7ddf3-a75d-4fdc-9809-66779c20b1f1" ma:termSetId="794227e3-5fbc-4dbf-8dd0-98c85d19bf5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c939bef3-242e-430a-a740-10e157ab5e82}" ma:internalName="TaxCatchAll" ma:showField="CatchAllData" ma:web="c762a992-b10e-4ab4-ae32-c7bb7e6dbe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c939bef3-242e-430a-a740-10e157ab5e82}" ma:internalName="TaxCatchAllLabel" ma:readOnly="true" ma:showField="CatchAllDataLabel" ma:web="c762a992-b10e-4ab4-ae32-c7bb7e6dbe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xternal_x0020_URL" ma:index="16" nillable="true" ma:displayName="External URL" ma:description="Link to external source" ma:format="Hyperlink" ma:hidden="true" ma:internalName="External_x0020_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c07ac5202ad4fe698e80824dbb1c2b1" ma:index="18" nillable="true" ma:taxonomy="true" ma:internalName="cc07ac5202ad4fe698e80824dbb1c2b1" ma:taxonomyFieldName="Topics" ma:displayName="Topics" ma:readOnly="false" ma:default="" ma:fieldId="{cc07ac52-02ad-4fe6-98e8-0824dbb1c2b1}" ma:taxonomyMulti="true" ma:sspId="53c7ddf3-a75d-4fdc-9809-66779c20b1f1" ma:termSetId="ac286c98-9b15-4a06-b87e-018f60d1397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70043cdc59e4aac8fe9334391d0f98b" ma:index="22" nillable="true" ma:taxonomy="true" ma:internalName="a70043cdc59e4aac8fe9334391d0f98b" ma:taxonomyFieldName="Related_x0020_Method" ma:displayName="Related Method" ma:readOnly="false" ma:default="" ma:fieldId="{a70043cd-c59e-4aac-8fe9-334391d0f98b}" ma:taxonomyMulti="true" ma:sspId="53c7ddf3-a75d-4fdc-9809-66779c20b1f1" ma:termSetId="8693b3ba-8c41-42a9-8da7-08578da6d9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oK_x0020_WF_x0020_Instance_x0020_Counter" ma:index="24" nillable="true" ma:displayName="BoK WF Instance Counter" ma:description="Technical column used for managing BoK workflows." ma:hidden="true" ma:internalName="BoK_x0020_WF_x0020_Instance_x0020_Counter" ma:readOnly="false">
      <xsd:simpleType>
        <xsd:restriction base="dms:Text">
          <xsd:maxLength value="1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9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26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27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28" nillable="true" ma:displayName="Number of Likes" ma:internalName="LikesCount">
      <xsd:simpleType>
        <xsd:restriction base="dms:Unknown"/>
      </xsd:simpleType>
    </xsd:element>
    <xsd:element name="LikedBy" ma:index="29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0f931-d11b-4f3d-8ad0-2bc4edddf0bd" elementFormDefault="qualified">
    <xsd:import namespace="http://schemas.microsoft.com/office/2006/documentManagement/types"/>
    <xsd:import namespace="http://schemas.microsoft.com/office/infopath/2007/PartnerControls"/>
    <xsd:element name="Persona_x0020_Section" ma:index="25" nillable="true" ma:displayName="Persona Section" ma:format="Dropdown" ma:internalName="Persona_x0020_Section">
      <xsd:simpleType>
        <xsd:restriction base="dms:Choice">
          <xsd:enumeration value="Learning About and Using Personas"/>
          <xsd:enumeration value="HFE Resources"/>
          <xsd:enumeration value="High Resolution HFE Persona Downloads for Printing"/>
          <xsd:enumeration value="Other VA Personas"/>
          <xsd:enumeration value="Research Papers and Presentations"/>
          <xsd:enumeration value="Non-Persona Document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762a992-b10e-4ab4-ae32-c7bb7e6dbe19">
      <Value>184</Value>
      <Value>182</Value>
      <Value>180</Value>
      <Value>97</Value>
      <Value>193</Value>
      <Value>173</Value>
      <Value>205</Value>
    </TaxCatchAll>
    <Persona_x0020_Section xmlns="e850f931-d11b-4f3d-8ad0-2bc4edddf0bd" xsi:nil="true"/>
    <a70043cdc59e4aac8fe9334391d0f98b xmlns="c762a992-b10e-4ab4-ae32-c7bb7e6dbe19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Cognitive Walkthrough</TermName>
          <TermId xmlns="http://schemas.microsoft.com/office/infopath/2007/PartnerControls">74403591-33e9-4ede-9a0d-7b910c25fdda</TermId>
        </TermInfo>
        <TermInfo xmlns="http://schemas.microsoft.com/office/infopath/2007/PartnerControls">
          <TermName xmlns="http://schemas.microsoft.com/office/infopath/2007/PartnerControls">Participatory Heuristic Evaluation</TermName>
          <TermId xmlns="http://schemas.microsoft.com/office/infopath/2007/PartnerControls">0188b28f-8e63-4021-b63d-fa1b13e0e2af</TermId>
        </TermInfo>
        <TermInfo xmlns="http://schemas.microsoft.com/office/infopath/2007/PartnerControls">
          <TermName xmlns="http://schemas.microsoft.com/office/infopath/2007/PartnerControls">Pluralistic Usability Walkthrough</TermName>
          <TermId xmlns="http://schemas.microsoft.com/office/infopath/2007/PartnerControls">39e1432c-b838-4b9c-bd6a-f4752a361e64</TermId>
        </TermInfo>
        <TermInfo xmlns="http://schemas.microsoft.com/office/infopath/2007/PartnerControls">
          <TermName xmlns="http://schemas.microsoft.com/office/infopath/2007/PartnerControls">Focus Group</TermName>
          <TermId xmlns="http://schemas.microsoft.com/office/infopath/2007/PartnerControls">aed88725-4238-4aa0-af3f-ae1aef177dcb</TermId>
        </TermInfo>
      </Terms>
    </a70043cdc59e4aac8fe9334391d0f98b>
    <Date1 xmlns="c762a992-b10e-4ab4-ae32-c7bb7e6dbe19">2018-01-04T06:00:00+00:00</Date1>
    <HFE_x0020_Recommendation xmlns="c762a992-b10e-4ab4-ae32-c7bb7e6dbe19">N/A</HFE_x0020_Recommendation>
    <cc07ac5202ad4fe698e80824dbb1c2b1 xmlns="c762a992-b10e-4ab4-ae32-c7bb7e6dbe19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Templates and Examples</TermName>
          <TermId xmlns="http://schemas.microsoft.com/office/infopath/2007/PartnerControls">88f5794c-fb9f-44c1-89c1-18cb0dba4cb6</TermId>
        </TermInfo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9f1c5571-e433-4f91-ac62-3497e3aa35cd</TermId>
        </TermInfo>
      </Terms>
    </cc07ac5202ad4fe698e80824dbb1c2b1>
    <HFE_x0020_Sponsored xmlns="c762a992-b10e-4ab4-ae32-c7bb7e6dbe19">false</HFE_x0020_Sponsored>
    <g4fa5506b19d47d681b08f7a189f5f84 xmlns="c762a992-b10e-4ab4-ae32-c7bb7e6dbe1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03313615-009a-4e0f-a6f8-e16f3bbea96e</TermId>
        </TermInfo>
      </Terms>
    </g4fa5506b19d47d681b08f7a189f5f84>
    <Summary xmlns="c762a992-b10e-4ab4-ae32-c7bb7e6dbe19">&lt;p&gt;​Presentation template developed by HFE for use in participatory group review studies&lt;/p&gt;</Summary>
    <AverageRating xmlns="http://schemas.microsoft.com/sharepoint/v3" xsi:nil="true"/>
    <BoK_x0020_WF_x0020_Instance_x0020_Counter xmlns="c762a992-b10e-4ab4-ae32-c7bb7e6dbe19" xsi:nil="true"/>
    <External_x0020_URL xmlns="c762a992-b10e-4ab4-ae32-c7bb7e6dbe19">
      <Url xsi:nil="true"/>
      <Description xsi:nil="true"/>
    </External_x0020_URL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</documentManagement>
</p:properties>
</file>

<file path=customXml/itemProps1.xml><?xml version="1.0" encoding="utf-8"?>
<ds:datastoreItem xmlns:ds="http://schemas.openxmlformats.org/officeDocument/2006/customXml" ds:itemID="{2395D34B-E536-491F-81EA-24CF38AD0C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22EE7A-F89F-4B68-8FBF-4B00A703B7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62a992-b10e-4ab4-ae32-c7bb7e6dbe19"/>
    <ds:schemaRef ds:uri="http://schemas.microsoft.com/sharepoint/v3"/>
    <ds:schemaRef ds:uri="e850f931-d11b-4f3d-8ad0-2bc4edddf0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78059B-190B-46D7-A169-DA2F7B88246D}">
  <ds:schemaRefs>
    <ds:schemaRef ds:uri="c762a992-b10e-4ab4-ae32-c7bb7e6dbe19"/>
    <ds:schemaRef ds:uri="http://schemas.microsoft.com/office/2006/documentManagement/types"/>
    <ds:schemaRef ds:uri="http://schemas.microsoft.com/sharepoint/v3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e850f931-d11b-4f3d-8ad0-2bc4edddf0b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On-screen Show (4:3)</PresentationFormat>
  <Paragraphs>124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Garamond</vt:lpstr>
      <vt:lpstr>Georgia</vt:lpstr>
      <vt:lpstr>Wingdings</vt:lpstr>
      <vt:lpstr>Office Theme</vt:lpstr>
      <vt:lpstr>Ptool Development Team Stand-up</vt:lpstr>
      <vt:lpstr>Agenda</vt:lpstr>
      <vt:lpstr>Updates: Core Team Recruitment</vt:lpstr>
      <vt:lpstr>Discussion</vt:lpstr>
      <vt:lpstr>PowerPoint Presentation</vt:lpstr>
      <vt:lpstr>Briefing: Rapid Prototyping</vt:lpstr>
      <vt:lpstr>Briefing: Rapid Prototyping</vt:lpstr>
      <vt:lpstr>Briefing: Rapid Prototyping</vt:lpstr>
      <vt:lpstr>Discussion</vt:lpstr>
      <vt:lpstr>Exercise: Prioritizing User Needs</vt:lpstr>
      <vt:lpstr>TVHS Discovered Design Objectives</vt:lpstr>
      <vt:lpstr>Questions?</vt:lpstr>
      <vt:lpstr>For 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PGR Session Presentation Template</dc:title>
  <dc:creator/>
  <cp:lastModifiedBy/>
  <cp:revision>2</cp:revision>
  <dcterms:created xsi:type="dcterms:W3CDTF">2016-04-05T10:45:32Z</dcterms:created>
  <dcterms:modified xsi:type="dcterms:W3CDTF">2019-11-07T18:56:39Z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0x01010032494C70A53C3142B9019C5F09738C7F0500E1C634F2DBF52348A304E68BACEABB7A</vt:lpwstr>
  </property>
  <property fmtid="{D5CDD505-2E9C-101B-9397-08002B2CF9AE}" pid="3" name="Order">
    <vt:r8>12500</vt:r8>
  </property>
  <property fmtid="{D5CDD505-2E9C-101B-9397-08002B2CF9AE}" pid="4" name="Topic">
    <vt:lpwstr/>
  </property>
  <property fmtid="{D5CDD505-2E9C-101B-9397-08002B2CF9AE}" pid="5" name="Topics">
    <vt:lpwstr>182;#Templates and Examples|88f5794c-fb9f-44c1-89c1-18cb0dba4cb6;#205;#Template|9f1c5571-e433-4f91-ac62-3497e3aa35cd</vt:lpwstr>
  </property>
  <property fmtid="{D5CDD505-2E9C-101B-9397-08002B2CF9AE}" pid="6" name="Document Type">
    <vt:lpwstr>97;#Presentation|03313615-009a-4e0f-a6f8-e16f3bbea96e</vt:lpwstr>
  </property>
  <property fmtid="{D5CDD505-2E9C-101B-9397-08002B2CF9AE}" pid="7" name="Related Method">
    <vt:lpwstr>180;#Cognitive Walkthrough|74403591-33e9-4ede-9a0d-7b910c25fdda;#173;#Participatory Heuristic Evaluation|0188b28f-8e63-4021-b63d-fa1b13e0e2af;#193;#Pluralistic Usability Walkthrough|39e1432c-b838-4b9c-bd6a-f4752a361e64;#184;#Focus Group|aed88725-4238-4aa0</vt:lpwstr>
  </property>
</Properties>
</file>