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58" r:id="rId3"/>
    <p:sldId id="269" r:id="rId4"/>
    <p:sldId id="268" r:id="rId5"/>
    <p:sldId id="259" r:id="rId6"/>
    <p:sldId id="265" r:id="rId7"/>
    <p:sldId id="270" r:id="rId8"/>
    <p:sldId id="273" r:id="rId9"/>
    <p:sldId id="27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dox, Kyle D." initials="MKD" lastIdx="1" clrIdx="0">
    <p:extLst>
      <p:ext uri="{19B8F6BF-5375-455C-9EA6-DF929625EA0E}">
        <p15:presenceInfo xmlns:p15="http://schemas.microsoft.com/office/powerpoint/2012/main" userId="S::Kyle.Maddox@va.gov::d092c870-584f-4c02-8d1b-1e4b7c15fae5" providerId="AD"/>
      </p:ext>
    </p:extLst>
  </p:cmAuthor>
  <p:cmAuthor id="2" name="Tom Cona" initials="TC" lastIdx="15" clrIdx="1">
    <p:extLst>
      <p:ext uri="{19B8F6BF-5375-455C-9EA6-DF929625EA0E}">
        <p15:presenceInfo xmlns:p15="http://schemas.microsoft.com/office/powerpoint/2012/main" userId="Tom Co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579" autoAdjust="0"/>
  </p:normalViewPr>
  <p:slideViewPr>
    <p:cSldViewPr snapToGrid="0">
      <p:cViewPr varScale="1">
        <p:scale>
          <a:sx n="67" d="100"/>
          <a:sy n="67" d="100"/>
        </p:scale>
        <p:origin x="8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2FD8-98C5-4EFB-A591-798974217C7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A2CB5-9AF8-435A-A09D-4A6231119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9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ers.brightcove.net/2851863979001/default_default/index.html?videoId=600014481200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ers.brightcove.net/2851863979001/default_default/index.html?videoId=600014481200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ers.brightcove.net/2851863979001/default_default/index.html?videoId=6000144812001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add ‘tickler’ note to remind user to follow-up to complete something for PT (like schedule next PHQ-9).Purpose of Session -&gt; should we ask, “Is this a psychotherapy session” with a Y/N box? If yes, present remaining options, if no pop-up stating not appropriate template. CPRS v31-B Phase 2 quick overview: </a:t>
            </a:r>
            <a:r>
              <a:rPr lang="en-US" dirty="0">
                <a:hlinkClick r:id="rId3"/>
              </a:rPr>
              <a:t>https://players.brightcove.net/2851863979001/default_default/index.html?videoId=6000144812001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A2CB5-9AF8-435A-A09D-4A62311190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90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Capsule Analytics DB view of patient here. To be updated when finalized.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A2CB5-9AF8-435A-A09D-4A62311190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3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add ‘tickler’ note to remind user to follow-up to complete something for PT (like schedule next PHQ-9).Purpose of Session -&gt; should we ask, “Is this a psychotherapy session” with a Y/N box? If yes, present remaining options, if no pop-up stating not appropriate template. CPRS v31-B Phase 2 quick overview: </a:t>
            </a:r>
            <a:r>
              <a:rPr lang="en-US" dirty="0">
                <a:hlinkClick r:id="rId3"/>
              </a:rPr>
              <a:t>https://players.brightcove.net/2851863979001/default_default/index.html?videoId=6000144812001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A2CB5-9AF8-435A-A09D-4A62311190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7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 of Session -&gt; should we ask, “Is this a psychotherapy session” with a Y/N box? If yes, present remaining options, if no pop-up stating not appropriate template.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A2CB5-9AF8-435A-A09D-4A62311190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8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 of Session -&gt; should we ask, “Is this a psychotherapy session” with a Y/N box? If Yes, present remaining options, if no pop-up stating not appropriate template.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A2CB5-9AF8-435A-A09D-4A62311190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89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and down carrots indicate expanded/accordion functionality.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A2CB5-9AF8-435A-A09D-4A62311190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78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selected ‘depression’ interventions and is presented the following list. For demo purposes, we’ll assume the user selects CBT-D (hit link).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A2CB5-9AF8-435A-A09D-4A62311190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55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Depression Interventions with Components options listed below.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A2CB5-9AF8-435A-A09D-4A62311190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5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Depression Interventions with Components options listed below.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A2CB5-9AF8-435A-A09D-4A62311190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7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add ‘tickler’ note to remind user to follow-up to complete something for PT (like schedule next PHQ-9).Purpose of Session -&gt; should we ask, “Is this a psychotherapy session” with a Y/N box? If yes, present remaining options, if no pop-up stating not appropriate template. CPRS v31-B Phase 2 quick overview: </a:t>
            </a:r>
            <a:r>
              <a:rPr lang="en-US" dirty="0">
                <a:hlinkClick r:id="rId3"/>
              </a:rPr>
              <a:t>https://players.brightcove.net/2851863979001/default_default/index.html?videoId=6000144812001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A2CB5-9AF8-435A-A09D-4A62311190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9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9FD8-C8EF-4E59-BC46-C3D776D26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7D90F-0976-4005-8DD8-29970E0BC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6C9D-F0A9-4024-B113-01FD482F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BA6D-35A5-4853-891F-21B3D580D7B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B86CA-0F0D-4841-9F45-9B16F784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2906A-9D73-4FDC-9FC9-7AF21439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D4BE-4113-456A-8963-C7D81263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5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C647-4E5B-42A2-A447-90C2915D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57ED2-DCC6-4006-B901-00164C501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A5A0B-AD51-4379-A812-E972906E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BA6D-35A5-4853-891F-21B3D580D7B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4F5B-F73B-44FF-937F-5CFC3CB9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0798-74EC-4AE0-A1B0-F2849BC5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D4BE-4113-456A-8963-C7D81263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0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F0CF6-B41A-4DDA-80EA-BB5162AD6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3DA64-BCE5-4A2B-BE4A-291B1DC6F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AF02-7AD4-49CA-8234-081B85A2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BA6D-35A5-4853-891F-21B3D580D7B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725C-E217-4C9A-9EEC-621B8156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06D7-B89C-45B1-A97C-4E6B6EC6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D4BE-4113-456A-8963-C7D81263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9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0FC4-37B0-45AC-9CDF-53EE3817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CD41-5ECB-46B7-8DF7-3581FB6AA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5645D-61D3-4139-8C38-0D13783F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BA6D-35A5-4853-891F-21B3D580D7B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0433-507B-4871-A2D4-08401823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55FB6-1E8A-4FCA-A1B3-5F2A604A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D4BE-4113-456A-8963-C7D81263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1B54-B027-4C5E-999F-0D9E4E26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EB980-0516-49AD-B0FB-303B3465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DCDD-EEAB-4411-90BA-9A49560C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BA6D-35A5-4853-891F-21B3D580D7B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26428-45D1-4BE3-9B25-AEB46DBB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CE34-15EB-4086-B126-DF58935F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D4BE-4113-456A-8963-C7D81263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8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BADA-0EC2-4480-A4B8-0EBC942A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2D1EC-20B1-438D-9E25-0552DF707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93176-84BE-4F06-B6A1-6F769CB2E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B247C-1B53-406E-8C42-49EEA919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BA6D-35A5-4853-891F-21B3D580D7B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EFA6-AA83-4D61-A863-8FF685D0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490D6-991F-4582-B93D-5D6C725E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D4BE-4113-456A-8963-C7D81263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6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B621-D527-41C2-9070-175821CC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67147-C8C0-4524-870C-33E723186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89DC2-B441-42D6-9768-D6ADF7EA5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1A05F-A46B-4D3E-BFF0-16C17E10F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45322-F990-4AA0-87E7-98426E6CE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C177D-8F49-4211-AFE3-5D1B0C79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BA6D-35A5-4853-891F-21B3D580D7B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BA88E-3EB2-4FED-907B-054702F5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F446C-155A-4F14-ABC7-5801DE61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D4BE-4113-456A-8963-C7D81263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5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F824-4FC7-449F-B728-1C501CC6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5F2C9-6700-4785-B82B-AAEDE7D3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BA6D-35A5-4853-891F-21B3D580D7B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44408-C195-4E6E-979E-3A704FD2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44D5A-1E2E-44A8-92D7-C810EE01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D4BE-4113-456A-8963-C7D81263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1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71ED8-816E-445A-B637-DA74FCAB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BA6D-35A5-4853-891F-21B3D580D7B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99A09-B790-4CCB-9449-D6F0E15D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3D2EF-761F-4B06-B902-AFB21F09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D4BE-4113-456A-8963-C7D81263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6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5EBC-3C64-4F7A-BB98-3D21084D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789D0-6A24-4B88-91B2-05662E15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2BDBA-0323-4563-852F-20E1E0A6D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3FD64-B07E-42C8-BEBC-3C31849E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BA6D-35A5-4853-891F-21B3D580D7B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7F98-70C7-490B-876C-C992A509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C8A5B-96BC-40BB-B4CE-9694CA22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D4BE-4113-456A-8963-C7D81263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D7D6-77F8-4CA0-BDE8-B0CF5F4F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9E5C5-1812-4CD8-9760-FEF0B679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3E544-B40E-4CC3-BFA6-1691783AA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574ED-AA24-4197-804E-16E5C30A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BA6D-35A5-4853-891F-21B3D580D7B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A7D85-D157-40BA-ABAD-A3728DB2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93CEB-9EF9-4520-90D7-D0B96B3E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6D4BE-4113-456A-8963-C7D81263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4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DD522-C620-4CC4-9AFA-D5319249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A6701-589E-4132-B424-0CC20355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DDC6-91A5-478E-A00E-B1E77C7FF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BA6D-35A5-4853-891F-21B3D580D7BB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2AA-1C7D-4A63-A0B3-0FDACD404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B8520-5A8F-419D-B44F-7100556F9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6D4BE-4113-456A-8963-C7D81263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9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DF10A4-AFBB-45C6-A425-F9ED8F7B0702}"/>
              </a:ext>
            </a:extLst>
          </p:cNvPr>
          <p:cNvSpPr txBox="1"/>
          <p:nvPr/>
        </p:nvSpPr>
        <p:spPr>
          <a:xfrm>
            <a:off x="225286" y="106017"/>
            <a:ext cx="1164866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Psychotherapy Tracker Template Version 1.0</a:t>
            </a: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PSYCHOTHERAPY TRACKER TEMPLATE</a:t>
            </a: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PURPOSE: Assist providers administering psychotherapy services. This template to be used in conjunction with [PGD Tool] and [Analytics Tool].</a:t>
            </a:r>
          </a:p>
          <a:p>
            <a:pPr>
              <a:spcAft>
                <a:spcPts val="600"/>
              </a:spcAft>
            </a:pPr>
            <a:endParaRPr lang="en-US" dirty="0"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Tickler/Reminder: remind me on *</a:t>
            </a: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Tickler/Reminder Text: Prepare and Send PHQ-9 to Patient prior to next psychotherapy session.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355E7-E9D8-454E-9B0A-D598D5BBE2A9}"/>
              </a:ext>
            </a:extLst>
          </p:cNvPr>
          <p:cNvSpPr txBox="1"/>
          <p:nvPr/>
        </p:nvSpPr>
        <p:spPr>
          <a:xfrm>
            <a:off x="225285" y="4860792"/>
            <a:ext cx="11648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PRIMARY PURPOSE OF SESSION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3" action="ppaction://hlinksldjump"/>
              </a:rPr>
              <a:t>Psychotherapy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4" action="ppaction://hlinksldjump"/>
              </a:rPr>
              <a:t>Assessment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4" action="ppaction://hlinksldjump"/>
              </a:rPr>
              <a:t>Case Management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4" action="ppaction://hlinksldjump"/>
              </a:rPr>
              <a:t>Crisis Intervention/Stabilization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4" action="ppaction://hlinksldjump"/>
              </a:rPr>
              <a:t>Other: 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C8C6E5-D264-46BD-811D-E19E2A51FC26}"/>
              </a:ext>
            </a:extLst>
          </p:cNvPr>
          <p:cNvSpPr/>
          <p:nvPr/>
        </p:nvSpPr>
        <p:spPr>
          <a:xfrm>
            <a:off x="225285" y="2355727"/>
            <a:ext cx="5051968" cy="34913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5" action="ppaction://hlinksldjump"/>
              </a:rPr>
              <a:t>View Last 3 PROM Scores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27410F-D1BE-40AB-BC36-66DEA27B6A44}"/>
              </a:ext>
            </a:extLst>
          </p:cNvPr>
          <p:cNvSpPr/>
          <p:nvPr/>
        </p:nvSpPr>
        <p:spPr>
          <a:xfrm>
            <a:off x="225285" y="2974594"/>
            <a:ext cx="5051968" cy="34913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to View Patient Education Materials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B8C467-DB65-49F6-B8E4-E0ABB80C0809}"/>
              </a:ext>
            </a:extLst>
          </p:cNvPr>
          <p:cNvSpPr/>
          <p:nvPr/>
        </p:nvSpPr>
        <p:spPr>
          <a:xfrm>
            <a:off x="225285" y="1736860"/>
            <a:ext cx="5051968" cy="34913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Cascade: Index Psychotherapy F/U Activities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1A61AC-C6DD-47A6-974D-AF0435F6B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338" y="3593461"/>
            <a:ext cx="1556556" cy="3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20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2895F9-CF2A-461A-B9A6-5D392B3D6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83" y="593334"/>
            <a:ext cx="10856833" cy="507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1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DF10A4-AFBB-45C6-A425-F9ED8F7B0702}"/>
              </a:ext>
            </a:extLst>
          </p:cNvPr>
          <p:cNvSpPr txBox="1"/>
          <p:nvPr/>
        </p:nvSpPr>
        <p:spPr>
          <a:xfrm>
            <a:off x="225286" y="106017"/>
            <a:ext cx="1164866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Psychotherapy Tracker Template Version 1.0</a:t>
            </a: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PSYCHOTHERAPY TRACKER TEMPLATE</a:t>
            </a: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PURPOSE: Assist providers administering psychotherapy services. This template to be used in conjunction with [PGD Tool] and [Analytics Tool].</a:t>
            </a:r>
          </a:p>
          <a:p>
            <a:pPr>
              <a:spcAft>
                <a:spcPts val="600"/>
              </a:spcAft>
            </a:pPr>
            <a:endParaRPr lang="en-US" dirty="0"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ANALYTICS TOOL FOR PATIENT REPORTED OUTCOME MEASURES: </a:t>
            </a:r>
            <a:r>
              <a:rPr lang="en-US" dirty="0">
                <a:cs typeface="Arial" panose="020B0604020202020204" pitchFamily="34" charset="0"/>
                <a:hlinkClick r:id="rId3" action="ppaction://hlinksldjump"/>
              </a:rPr>
              <a:t>Analytics Tool</a:t>
            </a:r>
            <a:r>
              <a:rPr lang="en-US" dirty="0">
                <a:cs typeface="Arial" panose="020B0604020202020204" pitchFamily="34" charset="0"/>
              </a:rPr>
              <a:t>  </a:t>
            </a:r>
          </a:p>
          <a:p>
            <a:pPr>
              <a:spcAft>
                <a:spcPts val="600"/>
              </a:spcAft>
            </a:pPr>
            <a:endParaRPr lang="en-US" dirty="0"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355E7-E9D8-454E-9B0A-D598D5BBE2A9}"/>
              </a:ext>
            </a:extLst>
          </p:cNvPr>
          <p:cNvSpPr txBox="1"/>
          <p:nvPr/>
        </p:nvSpPr>
        <p:spPr>
          <a:xfrm>
            <a:off x="225285" y="2683242"/>
            <a:ext cx="11648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PRIMARY PURPOSE OF SESSION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4" action="ppaction://hlinksldjump"/>
              </a:rPr>
              <a:t>Psychotherapy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5" action="ppaction://hlinksldjump"/>
              </a:rPr>
              <a:t>Assessment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5" action="ppaction://hlinksldjump"/>
              </a:rPr>
              <a:t>Case Management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5" action="ppaction://hlinksldjump"/>
              </a:rPr>
              <a:t>Crisis Intervention/Stabilization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5" action="ppaction://hlinksldjump"/>
              </a:rPr>
              <a:t>Other: 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1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DF10A4-AFBB-45C6-A425-F9ED8F7B0702}"/>
              </a:ext>
            </a:extLst>
          </p:cNvPr>
          <p:cNvSpPr txBox="1"/>
          <p:nvPr/>
        </p:nvSpPr>
        <p:spPr>
          <a:xfrm>
            <a:off x="225286" y="106017"/>
            <a:ext cx="116486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Psychotherapy Tracker Template Version 1.0</a:t>
            </a: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PSYCHOTHERAPY TRACKER TEMPLATE</a:t>
            </a: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PURPOSE: Assist providers administering psychotherapy services. This template to be used in conjunction with [PGD Tool] and [Analytics Tool].</a:t>
            </a:r>
          </a:p>
          <a:p>
            <a:pPr>
              <a:spcAft>
                <a:spcPts val="600"/>
              </a:spcAft>
            </a:pPr>
            <a:endParaRPr lang="en-US" dirty="0"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ANALYTICS TOOL FOR PATIENT REPORTED OUTCOME MEASURES: </a:t>
            </a:r>
            <a:r>
              <a:rPr lang="en-US" dirty="0">
                <a:cs typeface="Arial" panose="020B0604020202020204" pitchFamily="34" charset="0"/>
                <a:hlinkClick r:id="rId3" action="ppaction://hlinksldjump"/>
              </a:rPr>
              <a:t>Analytics Tool</a:t>
            </a:r>
            <a:r>
              <a:rPr lang="en-US" dirty="0">
                <a:cs typeface="Arial" panose="020B0604020202020204" pitchFamily="34" charset="0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355E7-E9D8-454E-9B0A-D598D5BBE2A9}"/>
              </a:ext>
            </a:extLst>
          </p:cNvPr>
          <p:cNvSpPr txBox="1"/>
          <p:nvPr/>
        </p:nvSpPr>
        <p:spPr>
          <a:xfrm>
            <a:off x="225286" y="2262812"/>
            <a:ext cx="11648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PRIMARY PURPOSE OF SESSION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4" action="ppaction://hlinksldjump"/>
              </a:rPr>
              <a:t>Psychotherapy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Assessment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Case Management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Crisis Intervention/Stabilization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Other: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56FD8B-F8D8-4E23-A6E5-EC5A69458D53}"/>
              </a:ext>
            </a:extLst>
          </p:cNvPr>
          <p:cNvGrpSpPr/>
          <p:nvPr/>
        </p:nvGrpSpPr>
        <p:grpSpPr>
          <a:xfrm>
            <a:off x="1932098" y="1833119"/>
            <a:ext cx="7879079" cy="4185761"/>
            <a:chOff x="2328338" y="1230847"/>
            <a:chExt cx="7879079" cy="418576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A76ACDD-4859-4383-93E2-B53AB447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28338" y="1230847"/>
              <a:ext cx="7879079" cy="418576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9DD244-21B5-492F-A8CE-EC00BB363A07}"/>
                </a:ext>
              </a:extLst>
            </p:cNvPr>
            <p:cNvSpPr/>
            <p:nvPr/>
          </p:nvSpPr>
          <p:spPr>
            <a:xfrm>
              <a:off x="2751269" y="1341338"/>
              <a:ext cx="4713890" cy="2416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Psychotherapy Tracker Reminder Dialog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2DDF3DB-9150-473A-915A-06EB8FC9ACA6}"/>
              </a:ext>
            </a:extLst>
          </p:cNvPr>
          <p:cNvSpPr/>
          <p:nvPr/>
        </p:nvSpPr>
        <p:spPr>
          <a:xfrm>
            <a:off x="2072640" y="2185283"/>
            <a:ext cx="7559040" cy="36668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Attention: This template is for tracking psychotherapy sessions, interventions and outcomes.</a:t>
            </a:r>
          </a:p>
        </p:txBody>
      </p:sp>
    </p:spTree>
    <p:extLst>
      <p:ext uri="{BB962C8B-B14F-4D97-AF65-F5344CB8AC3E}">
        <p14:creationId xmlns:p14="http://schemas.microsoft.com/office/powerpoint/2010/main" val="55255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DF10A4-AFBB-45C6-A425-F9ED8F7B0702}"/>
              </a:ext>
            </a:extLst>
          </p:cNvPr>
          <p:cNvSpPr txBox="1"/>
          <p:nvPr/>
        </p:nvSpPr>
        <p:spPr>
          <a:xfrm>
            <a:off x="225286" y="106017"/>
            <a:ext cx="116486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Psychotherapy Tracker Template Version 1.0</a:t>
            </a: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PSYCHOTHERAPY TRACKER TEMPLATE</a:t>
            </a: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PURPOSE: Assist providers administering psychotherapy services. This template to be used in conjunction with [PGD Tool] and [Analytics Tool].</a:t>
            </a:r>
          </a:p>
          <a:p>
            <a:pPr>
              <a:spcAft>
                <a:spcPts val="600"/>
              </a:spcAft>
            </a:pPr>
            <a:endParaRPr lang="en-US" dirty="0"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ANALYTICS TOOL FOR PATIENT REPORTED OUTCOME MEASURES: </a:t>
            </a:r>
            <a:r>
              <a:rPr lang="en-US" dirty="0">
                <a:cs typeface="Arial" panose="020B0604020202020204" pitchFamily="34" charset="0"/>
                <a:hlinkClick r:id="rId3" action="ppaction://hlinksldjump"/>
              </a:rPr>
              <a:t>Analytics Tool</a:t>
            </a:r>
            <a:r>
              <a:rPr lang="en-US" dirty="0">
                <a:cs typeface="Arial" panose="020B0604020202020204" pitchFamily="34" charset="0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355E7-E9D8-454E-9B0A-D598D5BBE2A9}"/>
              </a:ext>
            </a:extLst>
          </p:cNvPr>
          <p:cNvSpPr txBox="1"/>
          <p:nvPr/>
        </p:nvSpPr>
        <p:spPr>
          <a:xfrm>
            <a:off x="225285" y="2401358"/>
            <a:ext cx="116486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PRIMARY PURPOSE OF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Psychotherapy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Assessment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Case Management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Crisis Intervention/Stabilization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Other: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2 TODAY’S SESSION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4" action="ppaction://hlinksldjump"/>
              </a:rPr>
              <a:t>Initiates new episode of care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4" action="ppaction://hlinksldjump"/>
              </a:rPr>
              <a:t>Continuing session in episode of care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4" action="ppaction://hlinksldjump"/>
              </a:rPr>
              <a:t>Final session in episode of care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4" action="ppaction://hlinksldjump"/>
              </a:rPr>
              <a:t>Follow-up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4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9355E7-E9D8-454E-9B0A-D598D5BBE2A9}"/>
              </a:ext>
            </a:extLst>
          </p:cNvPr>
          <p:cNvSpPr txBox="1"/>
          <p:nvPr/>
        </p:nvSpPr>
        <p:spPr>
          <a:xfrm>
            <a:off x="225949" y="469344"/>
            <a:ext cx="116486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3 Focus of Current Session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AA94B3-FDFD-4F9C-B544-B432947E7AF4}"/>
              </a:ext>
            </a:extLst>
          </p:cNvPr>
          <p:cNvSpPr/>
          <p:nvPr/>
        </p:nvSpPr>
        <p:spPr>
          <a:xfrm>
            <a:off x="225949" y="224406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4 PSYCHOTHERAPY INTERVENTION/STRATEGY</a:t>
            </a:r>
          </a:p>
          <a:p>
            <a:r>
              <a:rPr lang="en-US" dirty="0"/>
              <a:t> Choose all that apply:</a:t>
            </a:r>
          </a:p>
          <a:p>
            <a:r>
              <a:rPr lang="en-US" dirty="0"/>
              <a:t>  &gt;</a:t>
            </a:r>
            <a:r>
              <a:rPr lang="en-US" dirty="0">
                <a:hlinkClick r:id="rId3" action="ppaction://hlinksldjump"/>
              </a:rPr>
              <a:t>Depression</a:t>
            </a:r>
            <a:endParaRPr lang="en-US" dirty="0"/>
          </a:p>
          <a:p>
            <a:r>
              <a:rPr lang="en-US" dirty="0"/>
              <a:t>  &gt;PTSD</a:t>
            </a:r>
          </a:p>
          <a:p>
            <a:r>
              <a:rPr lang="en-US" dirty="0"/>
              <a:t>  &gt;Addiction</a:t>
            </a:r>
          </a:p>
          <a:p>
            <a:r>
              <a:rPr lang="en-US" dirty="0"/>
              <a:t>  &gt;Anger</a:t>
            </a:r>
          </a:p>
          <a:p>
            <a:r>
              <a:rPr lang="en-US" dirty="0"/>
              <a:t>  Other: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19883-AE09-47A8-928A-B4B60DEA3399}"/>
              </a:ext>
            </a:extLst>
          </p:cNvPr>
          <p:cNvSpPr txBox="1"/>
          <p:nvPr/>
        </p:nvSpPr>
        <p:spPr>
          <a:xfrm>
            <a:off x="442685" y="898773"/>
            <a:ext cx="7772167" cy="3385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Free text</a:t>
            </a:r>
          </a:p>
        </p:txBody>
      </p:sp>
    </p:spTree>
    <p:extLst>
      <p:ext uri="{BB962C8B-B14F-4D97-AF65-F5344CB8AC3E}">
        <p14:creationId xmlns:p14="http://schemas.microsoft.com/office/powerpoint/2010/main" val="133358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9355E7-E9D8-454E-9B0A-D598D5BBE2A9}"/>
              </a:ext>
            </a:extLst>
          </p:cNvPr>
          <p:cNvSpPr txBox="1"/>
          <p:nvPr/>
        </p:nvSpPr>
        <p:spPr>
          <a:xfrm>
            <a:off x="271669" y="579358"/>
            <a:ext cx="1164866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PSYCHOTHERAPY INTERVENTION/STRATEGY</a:t>
            </a:r>
          </a:p>
          <a:p>
            <a:r>
              <a:rPr lang="en-US" dirty="0"/>
              <a:t> Choose all that apply: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˅"/>
            </a:pPr>
            <a:r>
              <a:rPr lang="en-US" dirty="0"/>
              <a:t>Depression Interventions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Acceptance and Commitment Therapy – Depression (ACT-D)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Behavioral Activation/Behavioral Therapy for Depression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hlinkClick r:id="rId3" action="ppaction://hlinksldjump"/>
              </a:rPr>
              <a:t>Cognitive Behavioral Therapy – Depression (CBT-D)</a:t>
            </a:r>
            <a:endParaRPr lang="en-US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Cognitive Behavioral Therapy – General (CBT)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Cognitive behavioral Therapy – Suicide Prevention 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Interpersonal Psychotherapy – Depression (IPT-D)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Mindfulness-Based Cognitive Therapy for Depression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Problem Solving Therapy/Training (PST)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Acceptance and Commitment Therapy – Depression (ACT-D)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Behavioral Activation/Behavioral Therapy for Depression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Other: </a:t>
            </a:r>
          </a:p>
          <a:p>
            <a:r>
              <a:rPr lang="en-US" dirty="0"/>
              <a:t> &gt;PTSD</a:t>
            </a:r>
          </a:p>
          <a:p>
            <a:r>
              <a:rPr lang="en-US" dirty="0"/>
              <a:t> &gt;Addiction</a:t>
            </a:r>
          </a:p>
          <a:p>
            <a:r>
              <a:rPr lang="en-US" dirty="0"/>
              <a:t> &gt;Anger</a:t>
            </a:r>
          </a:p>
          <a:p>
            <a:r>
              <a:rPr lang="en-US" dirty="0"/>
              <a:t> Other: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1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9355E7-E9D8-454E-9B0A-D598D5BBE2A9}"/>
              </a:ext>
            </a:extLst>
          </p:cNvPr>
          <p:cNvSpPr txBox="1"/>
          <p:nvPr/>
        </p:nvSpPr>
        <p:spPr>
          <a:xfrm>
            <a:off x="271669" y="108111"/>
            <a:ext cx="116486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˅"/>
            </a:pPr>
            <a:r>
              <a:rPr lang="en-US" dirty="0"/>
              <a:t>Depression Interventions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Cognitive Behavioral Therapy – Depression (CBT-D)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         Behavioral Strategies</a:t>
            </a:r>
          </a:p>
          <a:p>
            <a:pPr marL="1657350" lvl="3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Activity Monitoring and/or Scheduling</a:t>
            </a:r>
          </a:p>
          <a:p>
            <a:pPr marL="1657350" lvl="3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Behavioral Activation/Graded Task Assignment</a:t>
            </a:r>
          </a:p>
          <a:p>
            <a:pPr marL="1657350" lvl="3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Guided Imagery</a:t>
            </a:r>
          </a:p>
          <a:p>
            <a:pPr marL="1657350" lvl="3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Breathing Exercise</a:t>
            </a:r>
          </a:p>
          <a:p>
            <a:pPr marL="1657350" lvl="3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Other: 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Cognitive Strategies</a:t>
            </a:r>
          </a:p>
          <a:p>
            <a:pPr marL="1657350" lvl="3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Identified Automatic Thoughts</a:t>
            </a:r>
          </a:p>
          <a:p>
            <a:pPr marL="1657350" lvl="3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3 Column/ABC Thought Record</a:t>
            </a:r>
          </a:p>
          <a:p>
            <a:pPr marL="1657350" lvl="3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Modified Automatic Thoughts</a:t>
            </a:r>
          </a:p>
          <a:p>
            <a:pPr marL="1657350" lvl="3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5 Column Thought Record</a:t>
            </a:r>
          </a:p>
          <a:p>
            <a:pPr marL="1657350" lvl="3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Coping Cards</a:t>
            </a:r>
          </a:p>
          <a:p>
            <a:pPr marL="1657350" lvl="3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Problem Solving/Behavioral Experiments/Pros and Cons</a:t>
            </a:r>
          </a:p>
          <a:p>
            <a:pPr marL="1657350" lvl="3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Identified and/or Modified Core Beliefs</a:t>
            </a:r>
          </a:p>
          <a:p>
            <a:pPr marL="1657350" lvl="3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Other: </a:t>
            </a:r>
          </a:p>
          <a:p>
            <a:pPr lvl="1">
              <a:spcAft>
                <a:spcPts val="600"/>
              </a:spcAft>
            </a:pPr>
            <a:endParaRPr lang="en-US" dirty="0"/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9355E7-E9D8-454E-9B0A-D598D5BBE2A9}"/>
              </a:ext>
            </a:extLst>
          </p:cNvPr>
          <p:cNvSpPr txBox="1"/>
          <p:nvPr/>
        </p:nvSpPr>
        <p:spPr>
          <a:xfrm>
            <a:off x="271669" y="108111"/>
            <a:ext cx="116486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dirty="0"/>
              <a:t>End of template/footer design options?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5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DF10A4-AFBB-45C6-A425-F9ED8F7B0702}"/>
              </a:ext>
            </a:extLst>
          </p:cNvPr>
          <p:cNvSpPr txBox="1"/>
          <p:nvPr/>
        </p:nvSpPr>
        <p:spPr>
          <a:xfrm>
            <a:off x="225286" y="106017"/>
            <a:ext cx="1164866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Psychotherapy Tracker Template Version 1.0</a:t>
            </a: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PSYCHOTHERAPY TRACKER TEMPLATE</a:t>
            </a: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PURPOSE: Assist providers administering psychotherapy services. This template to be used in conjunction with [PGD Tool] and [Analytics Tool].</a:t>
            </a:r>
          </a:p>
          <a:p>
            <a:pPr>
              <a:spcAft>
                <a:spcPts val="600"/>
              </a:spcAft>
            </a:pPr>
            <a:endParaRPr lang="en-US" dirty="0"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Tickler/Reminder: remind me on *</a:t>
            </a: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Tickler/Reminder Text: Prepare and Send PHQ-9 to Patient prior to next psychotherapy session.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355E7-E9D8-454E-9B0A-D598D5BBE2A9}"/>
              </a:ext>
            </a:extLst>
          </p:cNvPr>
          <p:cNvSpPr txBox="1"/>
          <p:nvPr/>
        </p:nvSpPr>
        <p:spPr>
          <a:xfrm>
            <a:off x="225285" y="4860792"/>
            <a:ext cx="11648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PRIMARY PURPOSE OF SESSION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3" action="ppaction://hlinksldjump"/>
              </a:rPr>
              <a:t>Psychotherapy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4" action="ppaction://hlinksldjump"/>
              </a:rPr>
              <a:t>Assessment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4" action="ppaction://hlinksldjump"/>
              </a:rPr>
              <a:t>Case Management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4" action="ppaction://hlinksldjump"/>
              </a:rPr>
              <a:t>Crisis Intervention/Stabilization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hlinkClick r:id="rId4" action="ppaction://hlinksldjump"/>
              </a:rPr>
              <a:t>Other: 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C8C6E5-D264-46BD-811D-E19E2A51FC26}"/>
              </a:ext>
            </a:extLst>
          </p:cNvPr>
          <p:cNvSpPr/>
          <p:nvPr/>
        </p:nvSpPr>
        <p:spPr>
          <a:xfrm>
            <a:off x="225285" y="2355727"/>
            <a:ext cx="5051968" cy="34913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Last 3 PROM Scores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27410F-D1BE-40AB-BC36-66DEA27B6A44}"/>
              </a:ext>
            </a:extLst>
          </p:cNvPr>
          <p:cNvSpPr/>
          <p:nvPr/>
        </p:nvSpPr>
        <p:spPr>
          <a:xfrm>
            <a:off x="225285" y="2974594"/>
            <a:ext cx="5051968" cy="34913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to View Patient Education Materials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B8C467-DB65-49F6-B8E4-E0ABB80C0809}"/>
              </a:ext>
            </a:extLst>
          </p:cNvPr>
          <p:cNvSpPr/>
          <p:nvPr/>
        </p:nvSpPr>
        <p:spPr>
          <a:xfrm>
            <a:off x="225285" y="1736860"/>
            <a:ext cx="5051968" cy="34913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Cascade: Index Psychotherapy Follow up Activities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1A61AC-C6DD-47A6-974D-AF0435F6B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338" y="3593461"/>
            <a:ext cx="1556556" cy="34913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43E7F24-3985-4EB6-AF61-8D42C96B2F9A}"/>
              </a:ext>
            </a:extLst>
          </p:cNvPr>
          <p:cNvGrpSpPr/>
          <p:nvPr/>
        </p:nvGrpSpPr>
        <p:grpSpPr>
          <a:xfrm>
            <a:off x="2328338" y="1230847"/>
            <a:ext cx="7879079" cy="4185761"/>
            <a:chOff x="2328338" y="1230847"/>
            <a:chExt cx="7879079" cy="418576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535EBC1-0619-49A5-B20B-BC4D3AD81B34}"/>
                </a:ext>
              </a:extLst>
            </p:cNvPr>
            <p:cNvGrpSpPr/>
            <p:nvPr/>
          </p:nvGrpSpPr>
          <p:grpSpPr>
            <a:xfrm>
              <a:off x="2328338" y="1230847"/>
              <a:ext cx="7879079" cy="4185761"/>
              <a:chOff x="2328338" y="1230847"/>
              <a:chExt cx="7879079" cy="418576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6DF43A1-C41D-4911-9D67-834806743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8338" y="1230847"/>
                <a:ext cx="7879079" cy="4185761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275B74B-6D09-4782-85F2-A398DAB41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420" y="1613273"/>
                <a:ext cx="7283669" cy="3803335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503FAF-53B5-41AC-A25B-49E14A5AD2E2}"/>
                </a:ext>
              </a:extLst>
            </p:cNvPr>
            <p:cNvSpPr/>
            <p:nvPr/>
          </p:nvSpPr>
          <p:spPr>
            <a:xfrm>
              <a:off x="2751269" y="1341338"/>
              <a:ext cx="4713890" cy="2416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Last 3 PHQ-9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419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4807</TotalTime>
  <Words>1024</Words>
  <Application>Microsoft Office PowerPoint</Application>
  <PresentationFormat>Widescreen</PresentationFormat>
  <Paragraphs>150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Maddox, Kyle D.</dc:creator>
  <cp:lastModifiedBy>Maddox, Kyle D.</cp:lastModifiedBy>
  <cp:revision>65</cp:revision>
  <dcterms:created xsi:type="dcterms:W3CDTF">2020-02-19T12:43:42Z</dcterms:created>
  <dcterms:modified xsi:type="dcterms:W3CDTF">2020-03-17T15:21:15Z</dcterms:modified>
</cp:coreProperties>
</file>