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61" r:id="rId3"/>
    <p:sldId id="262" r:id="rId4"/>
    <p:sldId id="258" r:id="rId5"/>
    <p:sldId id="259" r:id="rId6"/>
    <p:sldId id="260" r:id="rId7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35"/>
  </p:normalViewPr>
  <p:slideViewPr>
    <p:cSldViewPr snapToGrid="0">
      <p:cViewPr varScale="1">
        <p:scale>
          <a:sx n="84" d="100"/>
          <a:sy n="84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F029F-7B7B-0241-B684-AA21B49C408D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5B81-53F0-2B4D-B8BE-BBFAA45C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5B81-53F0-2B4D-B8BE-BBFAA45C3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8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6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214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7AB896-9014-CEE0-9D5A-559599111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17DA07-D14A-03E2-9E5C-E1EB6FE2E6E7}"/>
              </a:ext>
            </a:extLst>
          </p:cNvPr>
          <p:cNvSpPr/>
          <p:nvPr/>
        </p:nvSpPr>
        <p:spPr>
          <a:xfrm>
            <a:off x="11415622" y="4123424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6BB661-C6F8-9074-3F47-26FF33EBB0C6}"/>
              </a:ext>
            </a:extLst>
          </p:cNvPr>
          <p:cNvSpPr/>
          <p:nvPr/>
        </p:nvSpPr>
        <p:spPr>
          <a:xfrm>
            <a:off x="5845833" y="4123424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9AE7BE-E1D6-7770-0900-BDA4ADE84BD9}"/>
              </a:ext>
            </a:extLst>
          </p:cNvPr>
          <p:cNvSpPr/>
          <p:nvPr/>
        </p:nvSpPr>
        <p:spPr>
          <a:xfrm>
            <a:off x="276045" y="4123425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3EF039-36EB-9CB7-FD45-ABE58EC35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78207"/>
              </p:ext>
            </p:extLst>
          </p:nvPr>
        </p:nvGraphicFramePr>
        <p:xfrm>
          <a:off x="1715546" y="4800600"/>
          <a:ext cx="1761066" cy="3449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821">
                  <a:extLst>
                    <a:ext uri="{9D8B030D-6E8A-4147-A177-3AD203B41FA5}">
                      <a16:colId xmlns:a16="http://schemas.microsoft.com/office/drawing/2014/main" val="1952196475"/>
                    </a:ext>
                  </a:extLst>
                </a:gridCol>
                <a:gridCol w="1239245">
                  <a:extLst>
                    <a:ext uri="{9D8B030D-6E8A-4147-A177-3AD203B41FA5}">
                      <a16:colId xmlns:a16="http://schemas.microsoft.com/office/drawing/2014/main" val="2873496683"/>
                    </a:ext>
                  </a:extLst>
                </a:gridCol>
              </a:tblGrid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1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5694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2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7871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3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219078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4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62616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5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54820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6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088989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7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2787376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9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7255759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10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24865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878F66E-6BC9-7979-976F-77CA8822A1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4336" y="4800600"/>
            <a:ext cx="3338071" cy="3290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9B16DB-3A92-4529-E4E4-A9BD7E638CB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59415" y="4938622"/>
            <a:ext cx="4615166" cy="2773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BF0088-0AFF-CE29-375A-A0DA1CA7EBFB}"/>
              </a:ext>
            </a:extLst>
          </p:cNvPr>
          <p:cNvSpPr txBox="1"/>
          <p:nvPr/>
        </p:nvSpPr>
        <p:spPr>
          <a:xfrm>
            <a:off x="1637245" y="3554003"/>
            <a:ext cx="23326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riam" panose="020F0502020204030204" pitchFamily="34" charset="0"/>
                <a:cs typeface="Miriam" panose="020F0502020204030204" pitchFamily="34" charset="0"/>
              </a:rPr>
              <a:t>Ranked-Based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7B55B-0243-E9EB-787C-121999E19717}"/>
              </a:ext>
            </a:extLst>
          </p:cNvPr>
          <p:cNvSpPr txBox="1"/>
          <p:nvPr/>
        </p:nvSpPr>
        <p:spPr>
          <a:xfrm>
            <a:off x="7051287" y="3554005"/>
            <a:ext cx="23326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/>
              <a:t>Content-Based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A3934-DCB6-21D1-AED9-7F07DFD94B89}"/>
              </a:ext>
            </a:extLst>
          </p:cNvPr>
          <p:cNvSpPr txBox="1"/>
          <p:nvPr/>
        </p:nvSpPr>
        <p:spPr>
          <a:xfrm>
            <a:off x="12239759" y="3554004"/>
            <a:ext cx="34068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/>
              <a:t>Collaborative filtering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C22B5-02BA-C5E1-702D-B8CDED4ED0CE}"/>
              </a:ext>
            </a:extLst>
          </p:cNvPr>
          <p:cNvSpPr txBox="1"/>
          <p:nvPr/>
        </p:nvSpPr>
        <p:spPr>
          <a:xfrm>
            <a:off x="8797657" y="900286"/>
            <a:ext cx="1890069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 dirty="0"/>
              <a:t>Enter User Id</a:t>
            </a:r>
          </a:p>
        </p:txBody>
      </p:sp>
      <p:pic>
        <p:nvPicPr>
          <p:cNvPr id="23" name="Graphic 22" descr="Female Profile outline">
            <a:extLst>
              <a:ext uri="{FF2B5EF4-FFF2-40B4-BE49-F238E27FC236}">
                <a16:creationId xmlns:a16="http://schemas.microsoft.com/office/drawing/2014/main" id="{670A11DD-4C5D-1921-A3BA-F99A6FBFE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4262" y="514422"/>
            <a:ext cx="1233395" cy="12333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53D63-2C38-0B20-021C-9151AFDAE8A6}"/>
              </a:ext>
            </a:extLst>
          </p:cNvPr>
          <p:cNvCxnSpPr>
            <a:cxnSpLocks/>
          </p:cNvCxnSpPr>
          <p:nvPr/>
        </p:nvCxnSpPr>
        <p:spPr>
          <a:xfrm flipH="1">
            <a:off x="3969922" y="1747817"/>
            <a:ext cx="3752417" cy="180618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6B7A9C-302F-6CB9-CE0E-74BF47E3B4E1}"/>
              </a:ext>
            </a:extLst>
          </p:cNvPr>
          <p:cNvCxnSpPr>
            <a:cxnSpLocks/>
          </p:cNvCxnSpPr>
          <p:nvPr/>
        </p:nvCxnSpPr>
        <p:spPr>
          <a:xfrm>
            <a:off x="8180959" y="1831592"/>
            <a:ext cx="1" cy="166853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129DC2-4D85-A06F-EB2C-7A515C35F74A}"/>
              </a:ext>
            </a:extLst>
          </p:cNvPr>
          <p:cNvGrpSpPr/>
          <p:nvPr/>
        </p:nvGrpSpPr>
        <p:grpSpPr>
          <a:xfrm>
            <a:off x="711660" y="4103208"/>
            <a:ext cx="4117521" cy="517585"/>
            <a:chOff x="711660" y="4103208"/>
            <a:chExt cx="4117521" cy="5175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4E8CFD-FE39-48E0-ADC0-0E8B2A5AF690}"/>
                </a:ext>
              </a:extLst>
            </p:cNvPr>
            <p:cNvSpPr txBox="1"/>
            <p:nvPr/>
          </p:nvSpPr>
          <p:spPr>
            <a:xfrm>
              <a:off x="1213603" y="4177335"/>
              <a:ext cx="361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New user:  no or &lt; 20 reviews</a:t>
              </a:r>
            </a:p>
          </p:txBody>
        </p:sp>
        <p:pic>
          <p:nvPicPr>
            <p:cNvPr id="56" name="Graphic 55" descr="Checkbox Ticked outline">
              <a:extLst>
                <a:ext uri="{FF2B5EF4-FFF2-40B4-BE49-F238E27FC236}">
                  <a16:creationId xmlns:a16="http://schemas.microsoft.com/office/drawing/2014/main" id="{DF6E4F06-3570-DC3D-ED8C-17A21117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747EE9-05CD-7EE6-C3A1-E0856E4509E0}"/>
              </a:ext>
            </a:extLst>
          </p:cNvPr>
          <p:cNvGrpSpPr/>
          <p:nvPr/>
        </p:nvGrpSpPr>
        <p:grpSpPr>
          <a:xfrm>
            <a:off x="6314612" y="4066309"/>
            <a:ext cx="4735601" cy="644177"/>
            <a:chOff x="711660" y="4103208"/>
            <a:chExt cx="4735601" cy="6441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AB8200-4E17-F0BB-5798-8D239698B178}"/>
                </a:ext>
              </a:extLst>
            </p:cNvPr>
            <p:cNvSpPr txBox="1"/>
            <p:nvPr/>
          </p:nvSpPr>
          <p:spPr>
            <a:xfrm>
              <a:off x="1125165" y="4162610"/>
              <a:ext cx="432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Search text entered by user </a:t>
              </a:r>
            </a:p>
            <a:p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Example: ‘batman’, ‘animal-based superhero’</a:t>
              </a:r>
            </a:p>
          </p:txBody>
        </p:sp>
        <p:pic>
          <p:nvPicPr>
            <p:cNvPr id="63" name="Graphic 62" descr="Checkbox Ticked outline">
              <a:extLst>
                <a:ext uri="{FF2B5EF4-FFF2-40B4-BE49-F238E27FC236}">
                  <a16:creationId xmlns:a16="http://schemas.microsoft.com/office/drawing/2014/main" id="{CE4910CF-5E74-86F4-2933-6DE76A7DE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B2D941-0E62-6C6C-8EF6-0EF164E475A5}"/>
              </a:ext>
            </a:extLst>
          </p:cNvPr>
          <p:cNvGrpSpPr/>
          <p:nvPr/>
        </p:nvGrpSpPr>
        <p:grpSpPr>
          <a:xfrm>
            <a:off x="11725619" y="4117110"/>
            <a:ext cx="4631521" cy="517585"/>
            <a:chOff x="711660" y="4103208"/>
            <a:chExt cx="4631521" cy="5175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C91DD6-3800-36A2-4F27-8E155A4FB51D}"/>
                </a:ext>
              </a:extLst>
            </p:cNvPr>
            <p:cNvSpPr txBox="1"/>
            <p:nvPr/>
          </p:nvSpPr>
          <p:spPr>
            <a:xfrm>
              <a:off x="1213602" y="4177335"/>
              <a:ext cx="412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User have at least 20 reviews</a:t>
              </a:r>
            </a:p>
          </p:txBody>
        </p:sp>
        <p:pic>
          <p:nvPicPr>
            <p:cNvPr id="66" name="Graphic 65" descr="Checkbox Ticked outline">
              <a:extLst>
                <a:ext uri="{FF2B5EF4-FFF2-40B4-BE49-F238E27FC236}">
                  <a16:creationId xmlns:a16="http://schemas.microsoft.com/office/drawing/2014/main" id="{10F9B4F2-C01E-FCC9-2765-F77DB43BB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89C6638-BA2E-3C19-83EC-0E4586211F13}"/>
              </a:ext>
            </a:extLst>
          </p:cNvPr>
          <p:cNvSpPr txBox="1"/>
          <p:nvPr/>
        </p:nvSpPr>
        <p:spPr>
          <a:xfrm>
            <a:off x="534838" y="8763612"/>
            <a:ext cx="42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ranked movies</a:t>
            </a:r>
          </a:p>
          <a:p>
            <a:pPr algn="ctr"/>
            <a:r>
              <a:rPr lang="en-US" dirty="0"/>
              <a:t>Highest number of reviews in IMDB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FDC817-3B61-E30F-184E-4D8977D2A48C}"/>
              </a:ext>
            </a:extLst>
          </p:cNvPr>
          <p:cNvSpPr txBox="1"/>
          <p:nvPr/>
        </p:nvSpPr>
        <p:spPr>
          <a:xfrm>
            <a:off x="6314612" y="8763612"/>
            <a:ext cx="42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Suggestions contains similar text as input text provided by the 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69B0F9-CEA8-BCC3-5999-F5291086087E}"/>
              </a:ext>
            </a:extLst>
          </p:cNvPr>
          <p:cNvSpPr txBox="1"/>
          <p:nvPr/>
        </p:nvSpPr>
        <p:spPr>
          <a:xfrm>
            <a:off x="11827381" y="8716916"/>
            <a:ext cx="429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users with the most similar preferences and suggest their movies the user did not yet watched.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1555B2-4622-4899-C19A-CDF48BE628D0}"/>
              </a:ext>
            </a:extLst>
          </p:cNvPr>
          <p:cNvCxnSpPr>
            <a:cxnSpLocks/>
          </p:cNvCxnSpPr>
          <p:nvPr/>
        </p:nvCxnSpPr>
        <p:spPr>
          <a:xfrm>
            <a:off x="8639580" y="1747817"/>
            <a:ext cx="3344831" cy="173206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C3992-8B71-6F3C-C5B4-20E6467E5635}"/>
              </a:ext>
            </a:extLst>
          </p:cNvPr>
          <p:cNvSpPr txBox="1"/>
          <p:nvPr/>
        </p:nvSpPr>
        <p:spPr>
          <a:xfrm>
            <a:off x="823404" y="262677"/>
            <a:ext cx="549120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Miriam" panose="020B0502050101010101" pitchFamily="34" charset="-79"/>
                <a:cs typeface="Miriam" panose="020B0502050101010101" pitchFamily="34" charset="-79"/>
              </a:rPr>
              <a:t>Movie Recommender</a:t>
            </a:r>
          </a:p>
          <a:p>
            <a:r>
              <a:rPr lang="en-GB" sz="3200" b="1" dirty="0">
                <a:solidFill>
                  <a:srgbClr val="000000"/>
                </a:solidFill>
                <a:effectLst/>
                <a:latin typeface="Miriam" panose="020B0502050101010101" pitchFamily="34" charset="-79"/>
                <a:cs typeface="Miriam" panose="020B0502050101010101" pitchFamily="34" charset="-79"/>
              </a:rPr>
              <a:t>Web Application Design</a:t>
            </a:r>
            <a:endParaRPr lang="en-US" sz="3200" b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5EC1D-5F0E-E62C-C06D-7CF9C3783970}"/>
              </a:ext>
            </a:extLst>
          </p:cNvPr>
          <p:cNvSpPr txBox="1"/>
          <p:nvPr/>
        </p:nvSpPr>
        <p:spPr>
          <a:xfrm rot="18002551">
            <a:off x="6269520" y="6371601"/>
            <a:ext cx="189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search 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FF056-0445-153A-C07A-F9195A8E53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70" y="395284"/>
            <a:ext cx="735834" cy="7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FA6B35-C21D-0126-18BD-A5B834B1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86000"/>
            <a:ext cx="4419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3B1854-96F8-6669-10ED-CFCFD28EEA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1800" y="1813560"/>
            <a:ext cx="470916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7364A1-F9B8-68CB-2EF7-0D985FAA7A7C}"/>
              </a:ext>
            </a:extLst>
          </p:cNvPr>
          <p:cNvGrpSpPr/>
          <p:nvPr/>
        </p:nvGrpSpPr>
        <p:grpSpPr>
          <a:xfrm>
            <a:off x="2616528" y="1671224"/>
            <a:ext cx="11835744" cy="4591554"/>
            <a:chOff x="2616528" y="1671224"/>
            <a:chExt cx="11835744" cy="459155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4305E35-1092-B364-B234-AFD0308E4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6528" y="1671224"/>
              <a:ext cx="11835744" cy="459155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AA9218-972E-A709-1866-CA04671DAE2D}"/>
                </a:ext>
              </a:extLst>
            </p:cNvPr>
            <p:cNvSpPr/>
            <p:nvPr/>
          </p:nvSpPr>
          <p:spPr>
            <a:xfrm>
              <a:off x="5348378" y="2691442"/>
              <a:ext cx="5779698" cy="4830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39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239B58-F89D-A153-FDCD-8C59523E7D7F}"/>
              </a:ext>
            </a:extLst>
          </p:cNvPr>
          <p:cNvGrpSpPr/>
          <p:nvPr/>
        </p:nvGrpSpPr>
        <p:grpSpPr>
          <a:xfrm>
            <a:off x="1742535" y="3671278"/>
            <a:ext cx="11920268" cy="4945770"/>
            <a:chOff x="1742535" y="3671278"/>
            <a:chExt cx="11920268" cy="49457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03F185-1A7F-0601-914A-9B8FB49F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535" y="3671278"/>
              <a:ext cx="11920268" cy="494577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59FBD4-68D3-D10A-55C7-6CD5164A011F}"/>
                </a:ext>
              </a:extLst>
            </p:cNvPr>
            <p:cNvSpPr/>
            <p:nvPr/>
          </p:nvSpPr>
          <p:spPr>
            <a:xfrm>
              <a:off x="3088257" y="4800600"/>
              <a:ext cx="9247517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90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84CCB-4D2A-C0A5-27B4-173FB31F16E9}"/>
              </a:ext>
            </a:extLst>
          </p:cNvPr>
          <p:cNvGrpSpPr/>
          <p:nvPr/>
        </p:nvGrpSpPr>
        <p:grpSpPr>
          <a:xfrm>
            <a:off x="2336319" y="1520737"/>
            <a:ext cx="11741989" cy="4540709"/>
            <a:chOff x="2336319" y="1520737"/>
            <a:chExt cx="11741989" cy="45407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436AF8-18C0-BC40-89D5-B79AEF96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6319" y="1520737"/>
              <a:ext cx="11741989" cy="454070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F32813-8C87-9111-296E-C84BB714D7F4}"/>
                </a:ext>
              </a:extLst>
            </p:cNvPr>
            <p:cNvSpPr/>
            <p:nvPr/>
          </p:nvSpPr>
          <p:spPr>
            <a:xfrm>
              <a:off x="4830791" y="2109158"/>
              <a:ext cx="5814205" cy="8928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7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7322</TotalTime>
  <Words>91</Words>
  <Application>Microsoft Macintosh PowerPoint</Application>
  <PresentationFormat>Custom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Miriam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Juanita Smith</dc:creator>
  <cp:keywords/>
  <dc:description/>
  <cp:lastModifiedBy>Juanita Smith</cp:lastModifiedBy>
  <cp:revision>7</cp:revision>
  <dcterms:created xsi:type="dcterms:W3CDTF">2025-03-06T09:19:41Z</dcterms:created>
  <dcterms:modified xsi:type="dcterms:W3CDTF">2025-04-08T07:26:16Z</dcterms:modified>
  <cp:category/>
</cp:coreProperties>
</file>