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Lst>
  <p:sldSz cx="7562850" cy="10688638"/>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31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2014728" y="914400"/>
            <a:ext cx="3526536" cy="2523744"/>
          </a:xfrm>
          <a:prstGeom prst="rect">
            <a:avLst/>
          </a:prstGeom>
        </p:spPr>
      </p:pic>
      <p:sp>
        <p:nvSpPr>
          <p:cNvPr id="3" name="Rectangle 2"/>
          <p:cNvSpPr/>
          <p:nvPr/>
        </p:nvSpPr>
        <p:spPr>
          <a:xfrm>
            <a:off x="536448" y="3761232"/>
            <a:ext cx="6028944" cy="240792"/>
          </a:xfrm>
          <a:prstGeom prst="rect">
            <a:avLst/>
          </a:prstGeom>
        </p:spPr>
        <p:txBody>
          <a:bodyPr wrap="none" lIns="0" tIns="0" rIns="0" bIns="0">
            <a:noAutofit/>
          </a:bodyPr>
          <a:lstStyle/>
          <a:p>
            <a:pPr indent="0">
              <a:spcBef>
                <a:spcPts val="1680"/>
              </a:spcBef>
              <a:spcAft>
                <a:spcPts val="3780"/>
              </a:spcAft>
            </a:pPr>
            <a:r>
              <a:rPr lang="fr" sz="1600" b="1" u="sng">
                <a:latin typeface="Arial"/>
              </a:rPr>
              <a:t>THEMES DU RÉSEAU SOCIAL : LES JEUX OLYMPIQUES 2024</a:t>
            </a:r>
          </a:p>
        </p:txBody>
      </p:sp>
      <p:sp>
        <p:nvSpPr>
          <p:cNvPr id="4" name="Rectangle 3"/>
          <p:cNvSpPr/>
          <p:nvPr/>
        </p:nvSpPr>
        <p:spPr>
          <a:xfrm>
            <a:off x="326136" y="4693920"/>
            <a:ext cx="3093720" cy="158496"/>
          </a:xfrm>
          <a:prstGeom prst="rect">
            <a:avLst/>
          </a:prstGeom>
        </p:spPr>
        <p:txBody>
          <a:bodyPr wrap="none" lIns="0" tIns="0" rIns="0" bIns="0">
            <a:noAutofit/>
          </a:bodyPr>
          <a:lstStyle/>
          <a:p>
            <a:pPr indent="0" algn="just">
              <a:spcAft>
                <a:spcPts val="1680"/>
              </a:spcAft>
            </a:pPr>
            <a:r>
              <a:rPr lang="fr" sz="1600" b="1" u="sng">
                <a:latin typeface="Arial"/>
              </a:rPr>
              <a:t>Cahier des Charges Fonctionnel</a:t>
            </a:r>
          </a:p>
        </p:txBody>
      </p:sp>
      <p:sp>
        <p:nvSpPr>
          <p:cNvPr id="5" name="Rectangle 4"/>
          <p:cNvSpPr/>
          <p:nvPr/>
        </p:nvSpPr>
        <p:spPr>
          <a:xfrm>
            <a:off x="329184" y="5227320"/>
            <a:ext cx="1822704" cy="170688"/>
          </a:xfrm>
          <a:prstGeom prst="rect">
            <a:avLst/>
          </a:prstGeom>
        </p:spPr>
        <p:txBody>
          <a:bodyPr wrap="none" lIns="0" tIns="0" rIns="0" bIns="0">
            <a:noAutofit/>
          </a:bodyPr>
          <a:lstStyle/>
          <a:p>
            <a:pPr indent="0" algn="just">
              <a:spcAft>
                <a:spcPts val="1680"/>
              </a:spcAft>
            </a:pPr>
            <a:r>
              <a:rPr lang="fr" sz="1400" b="1">
                <a:latin typeface="Arial"/>
              </a:rPr>
              <a:t>1.    Objectif du Groupe</a:t>
            </a:r>
          </a:p>
        </p:txBody>
      </p:sp>
      <p:sp>
        <p:nvSpPr>
          <p:cNvPr id="6" name="Rectangle 5"/>
          <p:cNvSpPr/>
          <p:nvPr/>
        </p:nvSpPr>
        <p:spPr>
          <a:xfrm>
            <a:off x="554736" y="5690616"/>
            <a:ext cx="5998464" cy="548640"/>
          </a:xfrm>
          <a:prstGeom prst="rect">
            <a:avLst/>
          </a:prstGeom>
        </p:spPr>
        <p:txBody>
          <a:bodyPr lIns="0" tIns="0" rIns="0" bIns="0">
            <a:noAutofit/>
          </a:bodyPr>
          <a:lstStyle/>
          <a:p>
            <a:pPr indent="0">
              <a:lnSpc>
                <a:spcPts val="1584"/>
              </a:lnSpc>
              <a:spcAft>
                <a:spcPts val="1050"/>
              </a:spcAft>
            </a:pPr>
            <a:r>
              <a:rPr lang="fr" sz="1200">
                <a:latin typeface="Arial"/>
              </a:rPr>
              <a:t>Créer une plateforme communautaire pour les fans, les athlètes et les parties prenantes des Jeux Olympiques 2024 à Paris, permettant le partage d’informations, la discussion et l’engagement autour de l’événement.</a:t>
            </a:r>
          </a:p>
        </p:txBody>
      </p:sp>
      <p:sp>
        <p:nvSpPr>
          <p:cNvPr id="7" name="Rectangle 6"/>
          <p:cNvSpPr/>
          <p:nvPr/>
        </p:nvSpPr>
        <p:spPr>
          <a:xfrm>
            <a:off x="323088" y="6498336"/>
            <a:ext cx="2529840" cy="170688"/>
          </a:xfrm>
          <a:prstGeom prst="rect">
            <a:avLst/>
          </a:prstGeom>
        </p:spPr>
        <p:txBody>
          <a:bodyPr wrap="none" lIns="0" tIns="0" rIns="0" bIns="0">
            <a:noAutofit/>
          </a:bodyPr>
          <a:lstStyle/>
          <a:p>
            <a:pPr indent="0" algn="just">
              <a:spcAft>
                <a:spcPts val="1680"/>
              </a:spcAft>
            </a:pPr>
            <a:r>
              <a:rPr lang="fr" sz="1400" b="1">
                <a:latin typeface="Arial"/>
              </a:rPr>
              <a:t>2.    Fonctionnalités Principales</a:t>
            </a:r>
          </a:p>
        </p:txBody>
      </p:sp>
      <p:sp>
        <p:nvSpPr>
          <p:cNvPr id="8" name="Rectangle 7"/>
          <p:cNvSpPr/>
          <p:nvPr/>
        </p:nvSpPr>
        <p:spPr>
          <a:xfrm>
            <a:off x="554736" y="6970776"/>
            <a:ext cx="2670048" cy="140208"/>
          </a:xfrm>
          <a:prstGeom prst="rect">
            <a:avLst/>
          </a:prstGeom>
        </p:spPr>
        <p:txBody>
          <a:bodyPr wrap="none" lIns="0" tIns="0" rIns="0" bIns="0">
            <a:noAutofit/>
          </a:bodyPr>
          <a:lstStyle/>
          <a:p>
            <a:pPr indent="0" algn="just">
              <a:spcAft>
                <a:spcPts val="1470"/>
              </a:spcAft>
            </a:pPr>
            <a:r>
              <a:rPr lang="fr" sz="1200" b="1">
                <a:latin typeface="Arial"/>
              </a:rPr>
              <a:t>2.1    Inscriptions et Profils Utilisateurs</a:t>
            </a:r>
          </a:p>
        </p:txBody>
      </p:sp>
      <p:sp>
        <p:nvSpPr>
          <p:cNvPr id="9" name="Rectangle 8"/>
          <p:cNvSpPr/>
          <p:nvPr/>
        </p:nvSpPr>
        <p:spPr>
          <a:xfrm>
            <a:off x="789432" y="7370064"/>
            <a:ext cx="3511296" cy="143256"/>
          </a:xfrm>
          <a:prstGeom prst="rect">
            <a:avLst/>
          </a:prstGeom>
        </p:spPr>
        <p:txBody>
          <a:bodyPr wrap="none" lIns="0" tIns="0" rIns="0" bIns="0">
            <a:noAutofit/>
          </a:bodyPr>
          <a:lstStyle/>
          <a:p>
            <a:pPr indent="0" algn="just">
              <a:lnSpc>
                <a:spcPts val="1584"/>
              </a:lnSpc>
            </a:pPr>
            <a:r>
              <a:rPr lang="fr" sz="1200">
                <a:latin typeface="Arial"/>
              </a:rPr>
              <a:t>•    Inscription Sécurisée avec vérification par e-mail.</a:t>
            </a:r>
          </a:p>
        </p:txBody>
      </p:sp>
      <p:sp>
        <p:nvSpPr>
          <p:cNvPr id="10" name="Rectangle 9"/>
          <p:cNvSpPr/>
          <p:nvPr/>
        </p:nvSpPr>
        <p:spPr>
          <a:xfrm>
            <a:off x="789432" y="7571232"/>
            <a:ext cx="5669280" cy="143256"/>
          </a:xfrm>
          <a:prstGeom prst="rect">
            <a:avLst/>
          </a:prstGeom>
        </p:spPr>
        <p:txBody>
          <a:bodyPr wrap="none" lIns="0" tIns="0" rIns="0" bIns="0">
            <a:noAutofit/>
          </a:bodyPr>
          <a:lstStyle/>
          <a:p>
            <a:pPr indent="0" algn="just">
              <a:lnSpc>
                <a:spcPts val="1584"/>
              </a:lnSpc>
            </a:pPr>
            <a:r>
              <a:rPr lang="fr" sz="1200">
                <a:latin typeface="Arial"/>
              </a:rPr>
              <a:t>•    Profils personnalisables avec photo, biographie et liens vers les réseaux sociaux.</a:t>
            </a:r>
          </a:p>
        </p:txBody>
      </p:sp>
      <p:sp>
        <p:nvSpPr>
          <p:cNvPr id="11" name="Rectangle 10"/>
          <p:cNvSpPr/>
          <p:nvPr/>
        </p:nvSpPr>
        <p:spPr>
          <a:xfrm>
            <a:off x="789432" y="7775448"/>
            <a:ext cx="4928616" cy="143256"/>
          </a:xfrm>
          <a:prstGeom prst="rect">
            <a:avLst/>
          </a:prstGeom>
        </p:spPr>
        <p:txBody>
          <a:bodyPr wrap="none" lIns="0" tIns="0" rIns="0" bIns="0">
            <a:noAutofit/>
          </a:bodyPr>
          <a:lstStyle/>
          <a:p>
            <a:pPr indent="0" algn="just">
              <a:lnSpc>
                <a:spcPts val="1584"/>
              </a:lnSpc>
              <a:spcAft>
                <a:spcPts val="1050"/>
              </a:spcAft>
            </a:pPr>
            <a:r>
              <a:rPr lang="fr" sz="1200">
                <a:latin typeface="Arial"/>
              </a:rPr>
              <a:t>•    Système de badges pour identifier les athlètes, les officiels et les fans.</a:t>
            </a:r>
          </a:p>
        </p:txBody>
      </p:sp>
      <p:sp>
        <p:nvSpPr>
          <p:cNvPr id="12" name="Rectangle 11"/>
          <p:cNvSpPr/>
          <p:nvPr/>
        </p:nvSpPr>
        <p:spPr>
          <a:xfrm>
            <a:off x="554736" y="8180832"/>
            <a:ext cx="2057400" cy="109728"/>
          </a:xfrm>
          <a:prstGeom prst="rect">
            <a:avLst/>
          </a:prstGeom>
        </p:spPr>
        <p:txBody>
          <a:bodyPr wrap="none" lIns="0" tIns="0" rIns="0" bIns="0">
            <a:noAutofit/>
          </a:bodyPr>
          <a:lstStyle/>
          <a:p>
            <a:pPr indent="0" algn="just">
              <a:spcAft>
                <a:spcPts val="1470"/>
              </a:spcAft>
            </a:pPr>
            <a:r>
              <a:rPr lang="fr" sz="1200" b="1">
                <a:latin typeface="Arial"/>
              </a:rPr>
              <a:t>2.2    Publication et interaction</a:t>
            </a:r>
          </a:p>
        </p:txBody>
      </p:sp>
      <p:sp>
        <p:nvSpPr>
          <p:cNvPr id="13" name="Rectangle 12"/>
          <p:cNvSpPr/>
          <p:nvPr/>
        </p:nvSpPr>
        <p:spPr>
          <a:xfrm>
            <a:off x="789432" y="8580120"/>
            <a:ext cx="5041392" cy="143256"/>
          </a:xfrm>
          <a:prstGeom prst="rect">
            <a:avLst/>
          </a:prstGeom>
        </p:spPr>
        <p:txBody>
          <a:bodyPr wrap="none" lIns="0" tIns="0" rIns="0" bIns="0">
            <a:noAutofit/>
          </a:bodyPr>
          <a:lstStyle/>
          <a:p>
            <a:pPr indent="0" algn="just">
              <a:lnSpc>
                <a:spcPts val="1584"/>
              </a:lnSpc>
            </a:pPr>
            <a:r>
              <a:rPr lang="fr" sz="1200">
                <a:latin typeface="Arial"/>
              </a:rPr>
              <a:t>•    Possibilité de publier des statuts, des photos, des vidéos et des articles.</a:t>
            </a:r>
          </a:p>
        </p:txBody>
      </p:sp>
      <p:sp>
        <p:nvSpPr>
          <p:cNvPr id="14" name="Rectangle 13"/>
          <p:cNvSpPr/>
          <p:nvPr/>
        </p:nvSpPr>
        <p:spPr>
          <a:xfrm>
            <a:off x="789432" y="8784336"/>
            <a:ext cx="3919728" cy="140208"/>
          </a:xfrm>
          <a:prstGeom prst="rect">
            <a:avLst/>
          </a:prstGeom>
        </p:spPr>
        <p:txBody>
          <a:bodyPr wrap="none" lIns="0" tIns="0" rIns="0" bIns="0">
            <a:noAutofit/>
          </a:bodyPr>
          <a:lstStyle/>
          <a:p>
            <a:pPr indent="0" algn="just">
              <a:lnSpc>
                <a:spcPts val="1584"/>
              </a:lnSpc>
            </a:pPr>
            <a:r>
              <a:rPr lang="fr" sz="1200">
                <a:latin typeface="Arial"/>
              </a:rPr>
              <a:t>•    Fonctions d’interaction : </a:t>
            </a:r>
            <a:r>
              <a:rPr lang="en-US" sz="1200">
                <a:latin typeface="Arial"/>
              </a:rPr>
              <a:t>likes, </a:t>
            </a:r>
            <a:r>
              <a:rPr lang="fr" sz="1200">
                <a:latin typeface="Arial"/>
              </a:rPr>
              <a:t>commentaires, partages.</a:t>
            </a:r>
          </a:p>
        </p:txBody>
      </p:sp>
      <p:sp>
        <p:nvSpPr>
          <p:cNvPr id="15" name="Rectangle 14"/>
          <p:cNvSpPr/>
          <p:nvPr/>
        </p:nvSpPr>
        <p:spPr>
          <a:xfrm>
            <a:off x="1018032" y="8985504"/>
            <a:ext cx="4440936" cy="143256"/>
          </a:xfrm>
          <a:prstGeom prst="rect">
            <a:avLst/>
          </a:prstGeom>
        </p:spPr>
        <p:txBody>
          <a:bodyPr wrap="none" lIns="0" tIns="0" rIns="0" bIns="0">
            <a:noAutofit/>
          </a:bodyPr>
          <a:lstStyle/>
          <a:p>
            <a:pPr indent="0">
              <a:lnSpc>
                <a:spcPts val="1584"/>
              </a:lnSpc>
            </a:pPr>
            <a:r>
              <a:rPr lang="fr" sz="1200">
                <a:latin typeface="Arial"/>
              </a:rPr>
              <a:t>Filtrage de contenu par catégorie (ex : sports, athlètes, actualités).</a:t>
            </a: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536448" y="926592"/>
            <a:ext cx="2020824" cy="179832"/>
          </a:xfrm>
          <a:prstGeom prst="rect">
            <a:avLst/>
          </a:prstGeom>
        </p:spPr>
        <p:txBody>
          <a:bodyPr wrap="none" lIns="0" tIns="0" rIns="0" bIns="0">
            <a:noAutofit/>
          </a:bodyPr>
          <a:lstStyle/>
          <a:p>
            <a:pPr indent="0" algn="just">
              <a:spcAft>
                <a:spcPts val="1680"/>
              </a:spcAft>
            </a:pPr>
            <a:r>
              <a:rPr lang="en-US" sz="1200" b="1">
                <a:latin typeface="Arial"/>
              </a:rPr>
              <a:t>2.3 </a:t>
            </a:r>
            <a:r>
              <a:rPr lang="fr" sz="1200" b="1">
                <a:latin typeface="Arial"/>
              </a:rPr>
              <a:t>Groupes et Discussions</a:t>
            </a:r>
          </a:p>
        </p:txBody>
      </p:sp>
      <p:sp>
        <p:nvSpPr>
          <p:cNvPr id="3" name="Rectangle 2"/>
          <p:cNvSpPr/>
          <p:nvPr/>
        </p:nvSpPr>
        <p:spPr>
          <a:xfrm>
            <a:off x="789432" y="1347216"/>
            <a:ext cx="4565904" cy="143256"/>
          </a:xfrm>
          <a:prstGeom prst="rect">
            <a:avLst/>
          </a:prstGeom>
        </p:spPr>
        <p:txBody>
          <a:bodyPr wrap="none" lIns="0" tIns="0" rIns="0" bIns="0">
            <a:noAutofit/>
          </a:bodyPr>
          <a:lstStyle/>
          <a:p>
            <a:pPr indent="0" algn="just">
              <a:lnSpc>
                <a:spcPts val="1584"/>
              </a:lnSpc>
            </a:pPr>
            <a:r>
              <a:rPr lang="fr" sz="1200">
                <a:latin typeface="Arial"/>
              </a:rPr>
              <a:t>•    Création de sous-groupes thématiques (ex : par sport, par pays).</a:t>
            </a:r>
          </a:p>
        </p:txBody>
      </p:sp>
      <p:sp>
        <p:nvSpPr>
          <p:cNvPr id="4" name="Rectangle 3"/>
          <p:cNvSpPr/>
          <p:nvPr/>
        </p:nvSpPr>
        <p:spPr>
          <a:xfrm>
            <a:off x="789432" y="1551432"/>
            <a:ext cx="4261104" cy="140208"/>
          </a:xfrm>
          <a:prstGeom prst="rect">
            <a:avLst/>
          </a:prstGeom>
        </p:spPr>
        <p:txBody>
          <a:bodyPr wrap="none" lIns="0" tIns="0" rIns="0" bIns="0">
            <a:noAutofit/>
          </a:bodyPr>
          <a:lstStyle/>
          <a:p>
            <a:pPr indent="0" algn="just">
              <a:lnSpc>
                <a:spcPts val="1584"/>
              </a:lnSpc>
            </a:pPr>
            <a:r>
              <a:rPr lang="fr" sz="1200">
                <a:latin typeface="Arial"/>
              </a:rPr>
              <a:t>•    Forums de discussion pour des conversations approfondies.</a:t>
            </a:r>
          </a:p>
        </p:txBody>
      </p:sp>
      <p:sp>
        <p:nvSpPr>
          <p:cNvPr id="5" name="Rectangle 4"/>
          <p:cNvSpPr/>
          <p:nvPr/>
        </p:nvSpPr>
        <p:spPr>
          <a:xfrm>
            <a:off x="789432" y="1749552"/>
            <a:ext cx="4660392" cy="143256"/>
          </a:xfrm>
          <a:prstGeom prst="rect">
            <a:avLst/>
          </a:prstGeom>
        </p:spPr>
        <p:txBody>
          <a:bodyPr wrap="none" lIns="0" tIns="0" rIns="0" bIns="0">
            <a:noAutofit/>
          </a:bodyPr>
          <a:lstStyle/>
          <a:p>
            <a:pPr indent="0" algn="just">
              <a:lnSpc>
                <a:spcPts val="1584"/>
              </a:lnSpc>
              <a:spcAft>
                <a:spcPts val="1050"/>
              </a:spcAft>
            </a:pPr>
            <a:r>
              <a:rPr lang="fr" sz="1200">
                <a:latin typeface="Arial"/>
              </a:rPr>
              <a:t>•    Chat en direct pour la communication instantanée entre membres.</a:t>
            </a:r>
          </a:p>
        </p:txBody>
      </p:sp>
      <p:sp>
        <p:nvSpPr>
          <p:cNvPr id="6" name="Rectangle 5"/>
          <p:cNvSpPr/>
          <p:nvPr/>
        </p:nvSpPr>
        <p:spPr>
          <a:xfrm>
            <a:off x="554736" y="2124456"/>
            <a:ext cx="2118360" cy="140208"/>
          </a:xfrm>
          <a:prstGeom prst="rect">
            <a:avLst/>
          </a:prstGeom>
        </p:spPr>
        <p:txBody>
          <a:bodyPr wrap="none" lIns="0" tIns="0" rIns="0" bIns="0">
            <a:noAutofit/>
          </a:bodyPr>
          <a:lstStyle/>
          <a:p>
            <a:pPr indent="0" algn="just">
              <a:spcAft>
                <a:spcPts val="1680"/>
              </a:spcAft>
            </a:pPr>
            <a:r>
              <a:rPr lang="fr" sz="1200" b="1">
                <a:latin typeface="Arial"/>
              </a:rPr>
              <a:t>2.4    Événements et Calendrier</a:t>
            </a:r>
          </a:p>
        </p:txBody>
      </p:sp>
      <p:sp>
        <p:nvSpPr>
          <p:cNvPr id="7" name="Rectangle 6"/>
          <p:cNvSpPr/>
          <p:nvPr/>
        </p:nvSpPr>
        <p:spPr>
          <a:xfrm>
            <a:off x="789432" y="2557272"/>
            <a:ext cx="5742432" cy="344424"/>
          </a:xfrm>
          <a:prstGeom prst="rect">
            <a:avLst/>
          </a:prstGeom>
        </p:spPr>
        <p:txBody>
          <a:bodyPr lIns="0" tIns="0" rIns="0" bIns="0">
            <a:noAutofit/>
          </a:bodyPr>
          <a:lstStyle/>
          <a:p>
            <a:pPr indent="-228600">
              <a:lnSpc>
                <a:spcPts val="1584"/>
              </a:lnSpc>
            </a:pPr>
            <a:r>
              <a:rPr lang="fr" sz="1200">
                <a:latin typeface="Arial"/>
              </a:rPr>
              <a:t>•    Calendrier des événements liés aux Jeux Olympiques avec système de rappels et applications externes (Google </a:t>
            </a:r>
            <a:r>
              <a:rPr lang="en-US" sz="1200">
                <a:latin typeface="Arial"/>
              </a:rPr>
              <a:t>calendar </a:t>
            </a:r>
            <a:r>
              <a:rPr lang="fr" sz="1200">
                <a:latin typeface="Arial"/>
              </a:rPr>
              <a:t>ou Outlook).</a:t>
            </a:r>
          </a:p>
        </p:txBody>
      </p:sp>
      <p:sp>
        <p:nvSpPr>
          <p:cNvPr id="8" name="Rectangle 7"/>
          <p:cNvSpPr/>
          <p:nvPr/>
        </p:nvSpPr>
        <p:spPr>
          <a:xfrm>
            <a:off x="789432" y="2959608"/>
            <a:ext cx="5623560" cy="313944"/>
          </a:xfrm>
          <a:prstGeom prst="rect">
            <a:avLst/>
          </a:prstGeom>
        </p:spPr>
        <p:txBody>
          <a:bodyPr lIns="0" tIns="0" rIns="0" bIns="0">
            <a:noAutofit/>
          </a:bodyPr>
          <a:lstStyle/>
          <a:p>
            <a:pPr indent="-228600">
              <a:lnSpc>
                <a:spcPts val="1584"/>
              </a:lnSpc>
            </a:pPr>
            <a:r>
              <a:rPr lang="fr" sz="1200">
                <a:latin typeface="Arial"/>
              </a:rPr>
              <a:t>•    Fonctionnalité d’inscription aux événements et de création d’événements par les utilisateurs.</a:t>
            </a:r>
          </a:p>
        </p:txBody>
      </p:sp>
      <p:sp>
        <p:nvSpPr>
          <p:cNvPr id="9" name="Rectangle 8"/>
          <p:cNvSpPr/>
          <p:nvPr/>
        </p:nvSpPr>
        <p:spPr>
          <a:xfrm>
            <a:off x="554736" y="3364992"/>
            <a:ext cx="1898904" cy="109728"/>
          </a:xfrm>
          <a:prstGeom prst="rect">
            <a:avLst/>
          </a:prstGeom>
        </p:spPr>
        <p:txBody>
          <a:bodyPr wrap="none" lIns="0" tIns="0" rIns="0" bIns="0">
            <a:noAutofit/>
          </a:bodyPr>
          <a:lstStyle/>
          <a:p>
            <a:pPr indent="0" algn="just">
              <a:lnSpc>
                <a:spcPts val="1584"/>
              </a:lnSpc>
              <a:spcAft>
                <a:spcPts val="1050"/>
              </a:spcAft>
            </a:pPr>
            <a:r>
              <a:rPr lang="fr" sz="1200" b="1">
                <a:latin typeface="Arial"/>
              </a:rPr>
              <a:t>2.5    Notifications et Alertes</a:t>
            </a:r>
          </a:p>
        </p:txBody>
      </p:sp>
      <p:sp>
        <p:nvSpPr>
          <p:cNvPr id="10" name="Rectangle 9"/>
          <p:cNvSpPr/>
          <p:nvPr/>
        </p:nvSpPr>
        <p:spPr>
          <a:xfrm>
            <a:off x="789432" y="3764280"/>
            <a:ext cx="5498592" cy="143256"/>
          </a:xfrm>
          <a:prstGeom prst="rect">
            <a:avLst/>
          </a:prstGeom>
        </p:spPr>
        <p:txBody>
          <a:bodyPr wrap="none" lIns="0" tIns="0" rIns="0" bIns="0">
            <a:noAutofit/>
          </a:bodyPr>
          <a:lstStyle/>
          <a:p>
            <a:pPr indent="0" algn="just">
              <a:lnSpc>
                <a:spcPts val="1584"/>
              </a:lnSpc>
            </a:pPr>
            <a:r>
              <a:rPr lang="fr" sz="1200">
                <a:latin typeface="Arial"/>
              </a:rPr>
              <a:t>•    Système de notifications personnalisables pour suivre les activités pertinentes.</a:t>
            </a:r>
          </a:p>
        </p:txBody>
      </p:sp>
      <p:sp>
        <p:nvSpPr>
          <p:cNvPr id="11" name="Rectangle 10"/>
          <p:cNvSpPr/>
          <p:nvPr/>
        </p:nvSpPr>
        <p:spPr>
          <a:xfrm>
            <a:off x="789432" y="3968496"/>
            <a:ext cx="5068824" cy="344424"/>
          </a:xfrm>
          <a:prstGeom prst="rect">
            <a:avLst/>
          </a:prstGeom>
        </p:spPr>
        <p:txBody>
          <a:bodyPr lIns="0" tIns="0" rIns="0" bIns="0">
            <a:noAutofit/>
          </a:bodyPr>
          <a:lstStyle/>
          <a:p>
            <a:pPr indent="-228600">
              <a:lnSpc>
                <a:spcPts val="1584"/>
              </a:lnSpc>
              <a:spcAft>
                <a:spcPts val="1050"/>
              </a:spcAft>
            </a:pPr>
            <a:r>
              <a:rPr lang="fr" sz="1200">
                <a:latin typeface="Arial"/>
              </a:rPr>
              <a:t>•    Alertes en temps réel pour les nouvelles importantes et les résultats des compétitions (SMS ou notification </a:t>
            </a:r>
            <a:r>
              <a:rPr lang="en-US" sz="1200">
                <a:latin typeface="Arial"/>
              </a:rPr>
              <a:t>push </a:t>
            </a:r>
            <a:r>
              <a:rPr lang="fr" sz="1200">
                <a:latin typeface="Arial"/>
              </a:rPr>
              <a:t>sur mobile).</a:t>
            </a:r>
          </a:p>
        </p:txBody>
      </p:sp>
      <p:sp>
        <p:nvSpPr>
          <p:cNvPr id="12" name="Rectangle 11"/>
          <p:cNvSpPr/>
          <p:nvPr/>
        </p:nvSpPr>
        <p:spPr>
          <a:xfrm>
            <a:off x="323088" y="4572000"/>
            <a:ext cx="2130552" cy="137160"/>
          </a:xfrm>
          <a:prstGeom prst="rect">
            <a:avLst/>
          </a:prstGeom>
        </p:spPr>
        <p:txBody>
          <a:bodyPr wrap="none" lIns="0" tIns="0" rIns="0" bIns="0">
            <a:noAutofit/>
          </a:bodyPr>
          <a:lstStyle/>
          <a:p>
            <a:pPr indent="0" algn="just">
              <a:spcAft>
                <a:spcPts val="1680"/>
              </a:spcAft>
            </a:pPr>
            <a:r>
              <a:rPr lang="fr" sz="1400" b="1">
                <a:latin typeface="Arial"/>
              </a:rPr>
              <a:t>3.    Sécurité et Modération</a:t>
            </a:r>
          </a:p>
        </p:txBody>
      </p:sp>
      <p:sp>
        <p:nvSpPr>
          <p:cNvPr id="13" name="Rectangle 12"/>
          <p:cNvSpPr/>
          <p:nvPr/>
        </p:nvSpPr>
        <p:spPr>
          <a:xfrm>
            <a:off x="789432" y="5041392"/>
            <a:ext cx="4474464" cy="143256"/>
          </a:xfrm>
          <a:prstGeom prst="rect">
            <a:avLst/>
          </a:prstGeom>
        </p:spPr>
        <p:txBody>
          <a:bodyPr wrap="none" lIns="0" tIns="0" rIns="0" bIns="0">
            <a:noAutofit/>
          </a:bodyPr>
          <a:lstStyle/>
          <a:p>
            <a:pPr indent="0" algn="just">
              <a:lnSpc>
                <a:spcPts val="1584"/>
              </a:lnSpc>
            </a:pPr>
            <a:r>
              <a:rPr lang="fr" sz="1200">
                <a:latin typeface="Arial"/>
              </a:rPr>
              <a:t>•    Modération des contenus avec possibilité de signaler des abus.</a:t>
            </a:r>
          </a:p>
        </p:txBody>
      </p:sp>
      <p:sp>
        <p:nvSpPr>
          <p:cNvPr id="14" name="Rectangle 13"/>
          <p:cNvSpPr/>
          <p:nvPr/>
        </p:nvSpPr>
        <p:spPr>
          <a:xfrm>
            <a:off x="789432" y="5242560"/>
            <a:ext cx="4459224" cy="143256"/>
          </a:xfrm>
          <a:prstGeom prst="rect">
            <a:avLst/>
          </a:prstGeom>
        </p:spPr>
        <p:txBody>
          <a:bodyPr wrap="none" lIns="0" tIns="0" rIns="0" bIns="0">
            <a:noAutofit/>
          </a:bodyPr>
          <a:lstStyle/>
          <a:p>
            <a:pPr indent="0" algn="just">
              <a:lnSpc>
                <a:spcPts val="1584"/>
              </a:lnSpc>
            </a:pPr>
            <a:r>
              <a:rPr lang="fr" sz="1200">
                <a:latin typeface="Arial"/>
              </a:rPr>
              <a:t>•    Protection des données personnelles conformément au RGPD.</a:t>
            </a:r>
          </a:p>
        </p:txBody>
      </p:sp>
      <p:sp>
        <p:nvSpPr>
          <p:cNvPr id="15" name="Rectangle 14"/>
          <p:cNvSpPr/>
          <p:nvPr/>
        </p:nvSpPr>
        <p:spPr>
          <a:xfrm>
            <a:off x="789432" y="5443728"/>
            <a:ext cx="5785104" cy="143256"/>
          </a:xfrm>
          <a:prstGeom prst="rect">
            <a:avLst/>
          </a:prstGeom>
        </p:spPr>
        <p:txBody>
          <a:bodyPr wrap="none" lIns="0" tIns="0" rIns="0" bIns="0">
            <a:noAutofit/>
          </a:bodyPr>
          <a:lstStyle/>
          <a:p>
            <a:pPr indent="0" algn="just">
              <a:lnSpc>
                <a:spcPts val="1584"/>
              </a:lnSpc>
              <a:spcAft>
                <a:spcPts val="1050"/>
              </a:spcAft>
            </a:pPr>
            <a:r>
              <a:rPr lang="fr" sz="1200">
                <a:latin typeface="Arial"/>
              </a:rPr>
              <a:t>•    Système de bannissement et de suspension pour les comportements inappropriés.</a:t>
            </a:r>
          </a:p>
        </p:txBody>
      </p:sp>
      <p:sp>
        <p:nvSpPr>
          <p:cNvPr id="16" name="Rectangle 15"/>
          <p:cNvSpPr/>
          <p:nvPr/>
        </p:nvSpPr>
        <p:spPr>
          <a:xfrm>
            <a:off x="320040" y="5849112"/>
            <a:ext cx="2249424" cy="170688"/>
          </a:xfrm>
          <a:prstGeom prst="rect">
            <a:avLst/>
          </a:prstGeom>
        </p:spPr>
        <p:txBody>
          <a:bodyPr wrap="none" lIns="0" tIns="0" rIns="0" bIns="0">
            <a:noAutofit/>
          </a:bodyPr>
          <a:lstStyle/>
          <a:p>
            <a:pPr indent="0" algn="just">
              <a:spcAft>
                <a:spcPts val="1680"/>
              </a:spcAft>
            </a:pPr>
            <a:r>
              <a:rPr lang="fr" sz="1400" b="1">
                <a:latin typeface="Arial"/>
              </a:rPr>
              <a:t>4.    Accessibilité et Support</a:t>
            </a:r>
          </a:p>
        </p:txBody>
      </p:sp>
      <p:sp>
        <p:nvSpPr>
          <p:cNvPr id="17" name="Rectangle 16"/>
          <p:cNvSpPr/>
          <p:nvPr/>
        </p:nvSpPr>
        <p:spPr>
          <a:xfrm>
            <a:off x="789432" y="6318504"/>
            <a:ext cx="5718048" cy="143256"/>
          </a:xfrm>
          <a:prstGeom prst="rect">
            <a:avLst/>
          </a:prstGeom>
        </p:spPr>
        <p:txBody>
          <a:bodyPr wrap="none" lIns="0" tIns="0" rIns="0" bIns="0">
            <a:noAutofit/>
          </a:bodyPr>
          <a:lstStyle/>
          <a:p>
            <a:pPr indent="0" algn="just">
              <a:lnSpc>
                <a:spcPts val="1584"/>
              </a:lnSpc>
            </a:pPr>
            <a:r>
              <a:rPr lang="fr" sz="1200">
                <a:latin typeface="Arial"/>
              </a:rPr>
              <a:t>•    Interface multilingue pour accueillir une audience internationale (lecteurs d’écran).</a:t>
            </a:r>
          </a:p>
        </p:txBody>
      </p:sp>
      <p:sp>
        <p:nvSpPr>
          <p:cNvPr id="18" name="Rectangle 17"/>
          <p:cNvSpPr/>
          <p:nvPr/>
        </p:nvSpPr>
        <p:spPr>
          <a:xfrm>
            <a:off x="789432" y="6519672"/>
            <a:ext cx="3712464" cy="143256"/>
          </a:xfrm>
          <a:prstGeom prst="rect">
            <a:avLst/>
          </a:prstGeom>
        </p:spPr>
        <p:txBody>
          <a:bodyPr wrap="none" lIns="0" tIns="0" rIns="0" bIns="0">
            <a:noAutofit/>
          </a:bodyPr>
          <a:lstStyle/>
          <a:p>
            <a:pPr indent="0" algn="just">
              <a:lnSpc>
                <a:spcPts val="1584"/>
              </a:lnSpc>
            </a:pPr>
            <a:r>
              <a:rPr lang="fr" sz="1200">
                <a:latin typeface="Arial"/>
              </a:rPr>
              <a:t>•    Support utilisateur avec FAQ et assistance par chat.</a:t>
            </a:r>
          </a:p>
        </p:txBody>
      </p:sp>
      <p:sp>
        <p:nvSpPr>
          <p:cNvPr id="19" name="Rectangle 18"/>
          <p:cNvSpPr/>
          <p:nvPr/>
        </p:nvSpPr>
        <p:spPr>
          <a:xfrm>
            <a:off x="789432" y="6720840"/>
            <a:ext cx="4983480" cy="143256"/>
          </a:xfrm>
          <a:prstGeom prst="rect">
            <a:avLst/>
          </a:prstGeom>
        </p:spPr>
        <p:txBody>
          <a:bodyPr wrap="none" lIns="0" tIns="0" rIns="0" bIns="0">
            <a:noAutofit/>
          </a:bodyPr>
          <a:lstStyle/>
          <a:p>
            <a:pPr indent="0" algn="just">
              <a:lnSpc>
                <a:spcPts val="1584"/>
              </a:lnSpc>
              <a:spcAft>
                <a:spcPts val="1050"/>
              </a:spcAft>
            </a:pPr>
            <a:r>
              <a:rPr lang="fr" sz="1200">
                <a:latin typeface="Arial"/>
              </a:rPr>
              <a:t>•    Conformité aux normes d’accessibilité pour les utilisateurs handicapés.</a:t>
            </a:r>
          </a:p>
        </p:txBody>
      </p:sp>
      <p:sp>
        <p:nvSpPr>
          <p:cNvPr id="20" name="Rectangle 19"/>
          <p:cNvSpPr/>
          <p:nvPr/>
        </p:nvSpPr>
        <p:spPr>
          <a:xfrm>
            <a:off x="323088" y="7126224"/>
            <a:ext cx="2420112" cy="173736"/>
          </a:xfrm>
          <a:prstGeom prst="rect">
            <a:avLst/>
          </a:prstGeom>
        </p:spPr>
        <p:txBody>
          <a:bodyPr wrap="none" lIns="0" tIns="0" rIns="0" bIns="0">
            <a:noAutofit/>
          </a:bodyPr>
          <a:lstStyle/>
          <a:p>
            <a:pPr indent="0" algn="just">
              <a:spcAft>
                <a:spcPts val="1680"/>
              </a:spcAft>
            </a:pPr>
            <a:r>
              <a:rPr lang="fr" sz="1400" b="1">
                <a:latin typeface="Arial"/>
              </a:rPr>
              <a:t>5.    Intégration et Partenariats</a:t>
            </a:r>
          </a:p>
        </p:txBody>
      </p:sp>
      <p:sp>
        <p:nvSpPr>
          <p:cNvPr id="21" name="Rectangle 20"/>
          <p:cNvSpPr/>
          <p:nvPr/>
        </p:nvSpPr>
        <p:spPr>
          <a:xfrm>
            <a:off x="789432" y="7595616"/>
            <a:ext cx="4913376" cy="143256"/>
          </a:xfrm>
          <a:prstGeom prst="rect">
            <a:avLst/>
          </a:prstGeom>
        </p:spPr>
        <p:txBody>
          <a:bodyPr wrap="none" lIns="0" tIns="0" rIns="0" bIns="0">
            <a:noAutofit/>
          </a:bodyPr>
          <a:lstStyle/>
          <a:p>
            <a:pPr indent="0" algn="just">
              <a:lnSpc>
                <a:spcPts val="1584"/>
              </a:lnSpc>
            </a:pPr>
            <a:r>
              <a:rPr lang="fr" sz="1200">
                <a:latin typeface="Arial"/>
              </a:rPr>
              <a:t>•    Intégration avec d’autres réseaux sociaux pour le partage de contenu.</a:t>
            </a:r>
          </a:p>
        </p:txBody>
      </p:sp>
      <p:sp>
        <p:nvSpPr>
          <p:cNvPr id="22" name="Rectangle 21"/>
          <p:cNvSpPr/>
          <p:nvPr/>
        </p:nvSpPr>
        <p:spPr>
          <a:xfrm>
            <a:off x="789432" y="7796784"/>
            <a:ext cx="4465320" cy="143256"/>
          </a:xfrm>
          <a:prstGeom prst="rect">
            <a:avLst/>
          </a:prstGeom>
        </p:spPr>
        <p:txBody>
          <a:bodyPr wrap="none" lIns="0" tIns="0" rIns="0" bIns="0">
            <a:noAutofit/>
          </a:bodyPr>
          <a:lstStyle/>
          <a:p>
            <a:pPr indent="0" algn="just">
              <a:lnSpc>
                <a:spcPts val="1584"/>
              </a:lnSpc>
            </a:pPr>
            <a:r>
              <a:rPr lang="fr" sz="1200">
                <a:latin typeface="Arial"/>
              </a:rPr>
              <a:t>•    Possibilités de partenariats avec des sponsors et des marques.</a:t>
            </a:r>
          </a:p>
        </p:txBody>
      </p:sp>
      <p:sp>
        <p:nvSpPr>
          <p:cNvPr id="23" name="Rectangle 22"/>
          <p:cNvSpPr/>
          <p:nvPr/>
        </p:nvSpPr>
        <p:spPr>
          <a:xfrm>
            <a:off x="789432" y="7997952"/>
            <a:ext cx="5370576" cy="143256"/>
          </a:xfrm>
          <a:prstGeom prst="rect">
            <a:avLst/>
          </a:prstGeom>
        </p:spPr>
        <p:txBody>
          <a:bodyPr wrap="none" lIns="0" tIns="0" rIns="0" bIns="0">
            <a:noAutofit/>
          </a:bodyPr>
          <a:lstStyle/>
          <a:p>
            <a:pPr indent="0" algn="just">
              <a:lnSpc>
                <a:spcPts val="1584"/>
              </a:lnSpc>
              <a:spcAft>
                <a:spcPts val="1050"/>
              </a:spcAft>
            </a:pPr>
            <a:r>
              <a:rPr lang="fr" sz="1200">
                <a:latin typeface="Arial"/>
              </a:rPr>
              <a:t>•    API pour permettre l’intégration de services tiers et la création d’applications.</a:t>
            </a:r>
          </a:p>
        </p:txBody>
      </p:sp>
      <p:sp>
        <p:nvSpPr>
          <p:cNvPr id="24" name="Rectangle 23"/>
          <p:cNvSpPr/>
          <p:nvPr/>
        </p:nvSpPr>
        <p:spPr>
          <a:xfrm>
            <a:off x="323088" y="8409432"/>
            <a:ext cx="2218944" cy="167640"/>
          </a:xfrm>
          <a:prstGeom prst="rect">
            <a:avLst/>
          </a:prstGeom>
        </p:spPr>
        <p:txBody>
          <a:bodyPr wrap="none" lIns="0" tIns="0" rIns="0" bIns="0">
            <a:noAutofit/>
          </a:bodyPr>
          <a:lstStyle/>
          <a:p>
            <a:pPr indent="0" algn="just">
              <a:spcAft>
                <a:spcPts val="1680"/>
              </a:spcAft>
            </a:pPr>
            <a:r>
              <a:rPr lang="fr" sz="1400" b="1">
                <a:latin typeface="Arial"/>
              </a:rPr>
              <a:t>6.    Analytique et </a:t>
            </a:r>
            <a:r>
              <a:rPr lang="en-US" sz="1400" b="1">
                <a:latin typeface="Arial"/>
              </a:rPr>
              <a:t>Reporting</a:t>
            </a:r>
          </a:p>
        </p:txBody>
      </p:sp>
      <p:sp>
        <p:nvSpPr>
          <p:cNvPr id="25" name="Rectangle 24"/>
          <p:cNvSpPr/>
          <p:nvPr/>
        </p:nvSpPr>
        <p:spPr>
          <a:xfrm>
            <a:off x="789432" y="8875776"/>
            <a:ext cx="4093464" cy="140208"/>
          </a:xfrm>
          <a:prstGeom prst="rect">
            <a:avLst/>
          </a:prstGeom>
        </p:spPr>
        <p:txBody>
          <a:bodyPr wrap="none" lIns="0" tIns="0" rIns="0" bIns="0">
            <a:noAutofit/>
          </a:bodyPr>
          <a:lstStyle/>
          <a:p>
            <a:pPr indent="0" algn="just">
              <a:lnSpc>
                <a:spcPts val="1584"/>
              </a:lnSpc>
            </a:pPr>
            <a:r>
              <a:rPr lang="fr" sz="1200">
                <a:latin typeface="Arial"/>
              </a:rPr>
              <a:t>•    Tableau de bord pour le suivi des statistiques d’utilisation.</a:t>
            </a:r>
          </a:p>
        </p:txBody>
      </p:sp>
      <p:sp>
        <p:nvSpPr>
          <p:cNvPr id="26" name="Rectangle 25"/>
          <p:cNvSpPr/>
          <p:nvPr/>
        </p:nvSpPr>
        <p:spPr>
          <a:xfrm>
            <a:off x="789432" y="9073896"/>
            <a:ext cx="3599688" cy="143256"/>
          </a:xfrm>
          <a:prstGeom prst="rect">
            <a:avLst/>
          </a:prstGeom>
        </p:spPr>
        <p:txBody>
          <a:bodyPr wrap="none" lIns="0" tIns="0" rIns="0" bIns="0">
            <a:noAutofit/>
          </a:bodyPr>
          <a:lstStyle/>
          <a:p>
            <a:pPr indent="0" algn="just">
              <a:lnSpc>
                <a:spcPts val="1584"/>
              </a:lnSpc>
            </a:pPr>
            <a:r>
              <a:rPr lang="fr" sz="1200">
                <a:latin typeface="Arial"/>
              </a:rPr>
              <a:t>•    Outils d’analyse du comportement des utilisateurs.</a:t>
            </a:r>
          </a:p>
        </p:txBody>
      </p:sp>
      <p:sp>
        <p:nvSpPr>
          <p:cNvPr id="27" name="Rectangle 26"/>
          <p:cNvSpPr/>
          <p:nvPr/>
        </p:nvSpPr>
        <p:spPr>
          <a:xfrm>
            <a:off x="1018032" y="9278112"/>
            <a:ext cx="4584192" cy="140208"/>
          </a:xfrm>
          <a:prstGeom prst="rect">
            <a:avLst/>
          </a:prstGeom>
        </p:spPr>
        <p:txBody>
          <a:bodyPr wrap="none" lIns="0" tIns="0" rIns="0" bIns="0">
            <a:noAutofit/>
          </a:bodyPr>
          <a:lstStyle/>
          <a:p>
            <a:pPr indent="0">
              <a:lnSpc>
                <a:spcPts val="1584"/>
              </a:lnSpc>
            </a:pPr>
            <a:r>
              <a:rPr lang="fr" sz="1200">
                <a:latin typeface="Arial"/>
              </a:rPr>
              <a:t>Rapports d’engagement et de performance pour les administrateurs.</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539496" y="929640"/>
            <a:ext cx="981456" cy="170688"/>
          </a:xfrm>
          <a:prstGeom prst="rect">
            <a:avLst/>
          </a:prstGeom>
        </p:spPr>
        <p:txBody>
          <a:bodyPr wrap="none" lIns="0" tIns="0" rIns="0" bIns="0">
            <a:noAutofit/>
          </a:bodyPr>
          <a:lstStyle/>
          <a:p>
            <a:pPr indent="0">
              <a:spcAft>
                <a:spcPts val="1680"/>
              </a:spcAft>
            </a:pPr>
            <a:r>
              <a:rPr lang="fr" sz="1400" b="1">
                <a:latin typeface="Arial"/>
              </a:rPr>
              <a:t>Conclusion</a:t>
            </a:r>
          </a:p>
        </p:txBody>
      </p:sp>
      <p:sp>
        <p:nvSpPr>
          <p:cNvPr id="3" name="Rectangle 2"/>
          <p:cNvSpPr/>
          <p:nvPr/>
        </p:nvSpPr>
        <p:spPr>
          <a:xfrm>
            <a:off x="536448" y="1395984"/>
            <a:ext cx="5998464" cy="1792224"/>
          </a:xfrm>
          <a:prstGeom prst="rect">
            <a:avLst/>
          </a:prstGeom>
        </p:spPr>
        <p:txBody>
          <a:bodyPr lIns="0" tIns="0" rIns="0" bIns="0">
            <a:noAutofit/>
          </a:bodyPr>
          <a:lstStyle/>
          <a:p>
            <a:pPr indent="0">
              <a:lnSpc>
                <a:spcPts val="1584"/>
              </a:lnSpc>
              <a:spcBef>
                <a:spcPts val="1680"/>
              </a:spcBef>
            </a:pPr>
            <a:r>
              <a:rPr lang="fr" sz="1200">
                <a:latin typeface="Arial"/>
              </a:rPr>
              <a:t>Le réseau social dédié aux Jeux Olympiques 2024 à Paris a le potentiel de devenir un espace virtuel incontournable pour les passionnés de sport, les athlètes et toutes les parties prenantes. En mettant l’accent sur la communauté, la sécurité et l’engagement, cette plateforme promet de renforcer les liens entre les participants et de célébrer l’esprit olympique. Avec les améliorations suggérées, le réseau social peut offrir une expérience utilisateur enrichissante, tout en respectant les normes de sécurité et d’accessibilité. Ce projet ambitieux est une belle opportunité de mettre en lumière la diversité et l’unité que représentent les Jeux olympiques, et de laisser un héritage numérique </a:t>
            </a:r>
            <a:r>
              <a:rPr lang="en-US" sz="1200">
                <a:latin typeface="Arial"/>
              </a:rPr>
              <a:t>durable </a:t>
            </a:r>
            <a:r>
              <a:rPr lang="fr" sz="1200">
                <a:latin typeface="Arial"/>
              </a:rPr>
              <a:t>pour les générations futures.</a:t>
            </a: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523</Words>
  <Application>Microsoft Office PowerPoint</Application>
  <PresentationFormat>Personnalisé</PresentationFormat>
  <Paragraphs>41</Paragraphs>
  <Slides>3</Slides>
  <Notes>0</Notes>
  <HiddenSlides>0</HiddenSlides>
  <MMClips>0</MMClips>
  <ScaleCrop>false</ScaleCrop>
  <HeadingPairs>
    <vt:vector size="6" baseType="variant">
      <vt:variant>
        <vt:lpstr>Polices utilisées</vt:lpstr>
      </vt:variant>
      <vt:variant>
        <vt:i4>1</vt:i4>
      </vt:variant>
      <vt:variant>
        <vt:lpstr>Thème</vt:lpstr>
      </vt:variant>
      <vt:variant>
        <vt:i4>1</vt:i4>
      </vt:variant>
      <vt:variant>
        <vt:lpstr>Titres des diapositives</vt:lpstr>
      </vt:variant>
      <vt:variant>
        <vt:i4>3</vt:i4>
      </vt:variant>
    </vt:vector>
  </HeadingPairs>
  <TitlesOfParts>
    <vt:vector size="5" baseType="lpstr">
      <vt:lpstr>Arial</vt:lpstr>
      <vt:lpstr>Office Theme</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GIMENEZ Juan</cp:lastModifiedBy>
  <cp:revision>1</cp:revision>
  <dcterms:modified xsi:type="dcterms:W3CDTF">2024-07-15T12:03:43Z</dcterms:modified>
</cp:coreProperties>
</file>