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01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67FC0-C59E-4DBD-8558-C47FE5849C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C23-2636-4746-9169-FFC3CE89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5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hypotheses and perspectives we can explore to gain insight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16C23-2636-4746-9169-FFC3CE89C5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EMH: prices are reflect all available information in the markets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early models suggested that stock prices cannot be predicted since they are driven by new information (news) rather than present/past prices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Thus, stock market prices will follow a random walk and their prediction accuracy cannot exceed 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EMH can’t explain short spikes over short horizons; this behavior is driven by investor perceptions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16C23-2636-4746-9169-FFC3CE89C5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Indicators can be extracted from online sources (e.g., Google Trends and blogs) to predict changes in various economic phenomena.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Google search queries have been shown to provide early indicators of disease infection rates and consumer spending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16C23-2636-4746-9169-FFC3CE89C5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Wikipedia and Google should capture the “collective intelligence” of investors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RSI: scale from 0 to 100; determines if a stock is overbought (&gt;70) or oversold (&lt;30)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16C23-2636-4746-9169-FFC3CE89C5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1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9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19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B4871E-4B52-4DFA-8D6F-583E804C784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3FF633-3EFE-47D2-ADF8-050BB52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109-48C6-454F-9A2A-C68CA7385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Directional Stock Price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2087B-B2AA-451E-ADF5-861F0AF18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Adeet Patel</a:t>
            </a:r>
          </a:p>
          <a:p>
            <a:r>
              <a:rPr lang="en-US" dirty="0" err="1"/>
              <a:t>Juanjo</a:t>
            </a:r>
            <a:r>
              <a:rPr lang="en-US" dirty="0"/>
              <a:t> Capital</a:t>
            </a:r>
          </a:p>
          <a:p>
            <a:r>
              <a:rPr lang="en-US" dirty="0"/>
              <a:t>September 27, 2019</a:t>
            </a:r>
          </a:p>
        </p:txBody>
      </p:sp>
    </p:spTree>
    <p:extLst>
      <p:ext uri="{BB962C8B-B14F-4D97-AF65-F5344CB8AC3E}">
        <p14:creationId xmlns:p14="http://schemas.microsoft.com/office/powerpoint/2010/main" val="115850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17BD-F09C-4C81-A4CE-EA44B614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83B2-87FF-427F-84E6-12E1481F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various models, and trade only when (almost) all models signal a long</a:t>
            </a:r>
          </a:p>
          <a:p>
            <a:r>
              <a:rPr lang="en-US" dirty="0"/>
              <a:t>Find and obtain additional testing data</a:t>
            </a:r>
          </a:p>
          <a:p>
            <a:r>
              <a:rPr lang="en-US" dirty="0"/>
              <a:t>Train the models on other stocks</a:t>
            </a:r>
          </a:p>
          <a:p>
            <a:pPr lvl="1"/>
            <a:r>
              <a:rPr lang="en-US" dirty="0"/>
              <a:t>Microsoft (MSFT)</a:t>
            </a:r>
          </a:p>
          <a:p>
            <a:pPr lvl="1"/>
            <a:r>
              <a:rPr lang="en-US" dirty="0"/>
              <a:t>Google (GOOG)</a:t>
            </a:r>
          </a:p>
          <a:p>
            <a:pPr lvl="1"/>
            <a:r>
              <a:rPr lang="en-US" dirty="0"/>
              <a:t>Other small- to mid-cap companies, etc.</a:t>
            </a:r>
          </a:p>
        </p:txBody>
      </p:sp>
    </p:spTree>
    <p:extLst>
      <p:ext uri="{BB962C8B-B14F-4D97-AF65-F5344CB8AC3E}">
        <p14:creationId xmlns:p14="http://schemas.microsoft.com/office/powerpoint/2010/main" val="265011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CB9B-0227-481F-BBEC-CA852BB2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3A87-CF2B-4A9C-851D-1E036CC6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Andrew </a:t>
            </a:r>
            <a:r>
              <a:rPr lang="en-US" dirty="0" err="1"/>
              <a:t>Holpe</a:t>
            </a:r>
            <a:r>
              <a:rPr lang="en-US" dirty="0"/>
              <a:t> (Richmond Quantitative Advisors)</a:t>
            </a:r>
          </a:p>
        </p:txBody>
      </p:sp>
    </p:spTree>
    <p:extLst>
      <p:ext uri="{BB962C8B-B14F-4D97-AF65-F5344CB8AC3E}">
        <p14:creationId xmlns:p14="http://schemas.microsoft.com/office/powerpoint/2010/main" val="15369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2560-6BF0-4A44-8C7A-9459E7FF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Overarching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34E1-0A4C-446B-887E-7C5D34E8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what extent can the past history of a common stock's price be used to make meaningful predictions concerning the future price of the stock? (</a:t>
            </a:r>
            <a:r>
              <a:rPr lang="en-US" dirty="0" err="1"/>
              <a:t>Fama</a:t>
            </a:r>
            <a:r>
              <a:rPr lang="en-US" dirty="0"/>
              <a:t>, 1965)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5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0017-7857-4438-AFC8-15E7DEE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A696-AB89-493C-9B08-492DDE29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prices can’t be predicted</a:t>
            </a:r>
          </a:p>
          <a:p>
            <a:pPr lvl="1"/>
            <a:r>
              <a:rPr lang="en-US" dirty="0"/>
              <a:t>Efficient market hypothesis</a:t>
            </a:r>
          </a:p>
          <a:p>
            <a:pPr lvl="2"/>
            <a:r>
              <a:rPr lang="en-US" dirty="0"/>
              <a:t>Prices reflect all available information</a:t>
            </a:r>
          </a:p>
          <a:p>
            <a:pPr lvl="1"/>
            <a:r>
              <a:rPr lang="en-US" dirty="0"/>
              <a:t>Random walk theory</a:t>
            </a:r>
          </a:p>
          <a:p>
            <a:pPr lvl="2"/>
            <a:r>
              <a:rPr lang="en-US" dirty="0"/>
              <a:t>Maximum prediction accuracy at 50%</a:t>
            </a:r>
          </a:p>
          <a:p>
            <a:r>
              <a:rPr lang="en-US" dirty="0"/>
              <a:t>New studies contradict these hypotheses</a:t>
            </a:r>
          </a:p>
          <a:p>
            <a:pPr lvl="1"/>
            <a:r>
              <a:rPr lang="en-US" dirty="0"/>
              <a:t>EMH can’t explain short spikes over short horizons</a:t>
            </a:r>
          </a:p>
          <a:p>
            <a:pPr lvl="1"/>
            <a:r>
              <a:rPr lang="en-US" dirty="0"/>
              <a:t>Behavior driven by news/investor perceptions</a:t>
            </a:r>
          </a:p>
        </p:txBody>
      </p:sp>
    </p:spTree>
    <p:extLst>
      <p:ext uri="{BB962C8B-B14F-4D97-AF65-F5344CB8AC3E}">
        <p14:creationId xmlns:p14="http://schemas.microsoft.com/office/powerpoint/2010/main" val="209861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69B9-E7A7-41A1-A8B5-51011F75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3B5B-7D30-4F40-9F34-B42F49E3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Schumaker</a:t>
            </a:r>
            <a:r>
              <a:rPr lang="en-US" dirty="0"/>
              <a:t> and Chen (2009): Breaking financial news can be used to predict stock market movements</a:t>
            </a:r>
          </a:p>
          <a:p>
            <a:pPr lvl="1"/>
            <a:r>
              <a:rPr lang="en-US" dirty="0"/>
              <a:t>Extract indicators from online sources</a:t>
            </a:r>
          </a:p>
          <a:p>
            <a:r>
              <a:rPr lang="en-US" dirty="0" err="1"/>
              <a:t>Bollen</a:t>
            </a:r>
            <a:r>
              <a:rPr lang="en-US" dirty="0"/>
              <a:t> et al. (2011): Mood states from large Twitter feeds can predict daily up and down changes in the DJIA</a:t>
            </a:r>
          </a:p>
          <a:p>
            <a:r>
              <a:rPr lang="en-US" dirty="0"/>
              <a:t>Moat et al. (2013): Frequency of views of Wikipedia’s financially-related pages can be an early indicator of stock market moves.</a:t>
            </a:r>
          </a:p>
        </p:txBody>
      </p:sp>
    </p:spTree>
    <p:extLst>
      <p:ext uri="{BB962C8B-B14F-4D97-AF65-F5344CB8AC3E}">
        <p14:creationId xmlns:p14="http://schemas.microsoft.com/office/powerpoint/2010/main" val="248809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7E0-D75F-414D-8A1B-DE7C38E7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9172-2FB6-4B11-8606-C987C464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The information and data sources to gather</a:t>
            </a:r>
          </a:p>
          <a:p>
            <a:pPr lvl="1"/>
            <a:r>
              <a:rPr lang="en-US" dirty="0"/>
              <a:t>The machine learning/deep learning algorithms to train on the data</a:t>
            </a:r>
          </a:p>
        </p:txBody>
      </p:sp>
    </p:spTree>
    <p:extLst>
      <p:ext uri="{BB962C8B-B14F-4D97-AF65-F5344CB8AC3E}">
        <p14:creationId xmlns:p14="http://schemas.microsoft.com/office/powerpoint/2010/main" val="317284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1BB8-9AB0-4D41-B649-C324334A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E4A6-15B2-4BA3-93C3-B93F927F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Apple Inc. (AAPL) for project</a:t>
            </a:r>
          </a:p>
          <a:p>
            <a:r>
              <a:rPr lang="en-US" dirty="0"/>
              <a:t>Wikipedia and Google News traffic – “collective intelligence”</a:t>
            </a:r>
          </a:p>
          <a:p>
            <a:pPr lvl="1"/>
            <a:r>
              <a:rPr lang="en-US" dirty="0"/>
              <a:t>Page hits</a:t>
            </a:r>
          </a:p>
          <a:p>
            <a:pPr lvl="1"/>
            <a:r>
              <a:rPr lang="en-US" dirty="0"/>
              <a:t>Disparity</a:t>
            </a:r>
          </a:p>
          <a:p>
            <a:pPr lvl="1"/>
            <a:r>
              <a:rPr lang="en-US" dirty="0"/>
              <a:t>Moving averages</a:t>
            </a:r>
          </a:p>
          <a:p>
            <a:r>
              <a:rPr lang="en-US" dirty="0"/>
              <a:t>Other technical indicators</a:t>
            </a:r>
          </a:p>
          <a:p>
            <a:pPr lvl="1"/>
            <a:r>
              <a:rPr lang="en-US" dirty="0"/>
              <a:t>Relative strength index (overbought/oversold)</a:t>
            </a:r>
          </a:p>
          <a:p>
            <a:pPr lvl="1"/>
            <a:r>
              <a:rPr lang="en-US" dirty="0"/>
              <a:t>Rate of change</a:t>
            </a:r>
          </a:p>
        </p:txBody>
      </p:sp>
    </p:spTree>
    <p:extLst>
      <p:ext uri="{BB962C8B-B14F-4D97-AF65-F5344CB8AC3E}">
        <p14:creationId xmlns:p14="http://schemas.microsoft.com/office/powerpoint/2010/main" val="8844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1E48-6E99-43B8-9ABA-D7B9985D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FDC1-687D-4BCD-8BC9-DAC50630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binary classification problem</a:t>
            </a:r>
          </a:p>
          <a:p>
            <a:pPr lvl="1"/>
            <a:r>
              <a:rPr lang="en-US" dirty="0"/>
              <a:t>1 = upward price movement</a:t>
            </a:r>
          </a:p>
          <a:p>
            <a:pPr lvl="1"/>
            <a:r>
              <a:rPr lang="en-US" dirty="0"/>
              <a:t>0 = downward or zero price movement</a:t>
            </a:r>
          </a:p>
        </p:txBody>
      </p:sp>
    </p:spTree>
    <p:extLst>
      <p:ext uri="{BB962C8B-B14F-4D97-AF65-F5344CB8AC3E}">
        <p14:creationId xmlns:p14="http://schemas.microsoft.com/office/powerpoint/2010/main" val="273347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5F32-AE13-4A94-9FB1-C3E5C1DC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95224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D87D-B76C-4BEB-A792-7F6C0D3B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189C-0E11-448B-8857-F67EF9EB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Selecting the appropriate features while also preventing multicollinearity</a:t>
            </a:r>
          </a:p>
          <a:p>
            <a:r>
              <a:rPr lang="en-US" dirty="0"/>
              <a:t>Predicting probabilities instead of 1 or 0</a:t>
            </a:r>
          </a:p>
          <a:p>
            <a:pPr lvl="1"/>
            <a:r>
              <a:rPr lang="en-US" dirty="0"/>
              <a:t>Some models return erratic predictions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Decision trees, random forest, logistic regression, SVM, KNN, </a:t>
            </a:r>
            <a:r>
              <a:rPr lang="en-US" dirty="0" err="1"/>
              <a:t>XGBoost</a:t>
            </a:r>
            <a:r>
              <a:rPr lang="en-US" dirty="0"/>
              <a:t>, neural network</a:t>
            </a:r>
          </a:p>
          <a:p>
            <a:r>
              <a:rPr lang="en-US" dirty="0"/>
              <a:t>Overfitting</a:t>
            </a:r>
          </a:p>
          <a:p>
            <a:pPr lvl="1"/>
            <a:r>
              <a:rPr lang="en-US" dirty="0"/>
              <a:t>Example: random forest returning 100% metrics on training data, compared to 50-60% on testing data</a:t>
            </a:r>
          </a:p>
        </p:txBody>
      </p:sp>
    </p:spTree>
    <p:extLst>
      <p:ext uri="{BB962C8B-B14F-4D97-AF65-F5344CB8AC3E}">
        <p14:creationId xmlns:p14="http://schemas.microsoft.com/office/powerpoint/2010/main" val="41796025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271</TotalTime>
  <Words>530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Classifying Directional Stock Price Movement</vt:lpstr>
      <vt:lpstr>The Overarching Question</vt:lpstr>
      <vt:lpstr>Hypotheses</vt:lpstr>
      <vt:lpstr>Background</vt:lpstr>
      <vt:lpstr>The Problem</vt:lpstr>
      <vt:lpstr>Data Sources / Features</vt:lpstr>
      <vt:lpstr>Target Variable</vt:lpstr>
      <vt:lpstr>Dataset &amp; Code Walkthrough</vt:lpstr>
      <vt:lpstr>Current Issues</vt:lpstr>
      <vt:lpstr>What’s Next?</vt:lpstr>
      <vt:lpstr>Collaborators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Directional Stock Price Movement</dc:title>
  <dc:creator>Adeet Patel</dc:creator>
  <cp:lastModifiedBy>Adeet Patel</cp:lastModifiedBy>
  <cp:revision>23</cp:revision>
  <dcterms:created xsi:type="dcterms:W3CDTF">2019-09-20T19:55:45Z</dcterms:created>
  <dcterms:modified xsi:type="dcterms:W3CDTF">2019-10-23T23:57:43Z</dcterms:modified>
</cp:coreProperties>
</file>