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lacial Indifference Bold Italics" charset="1" panose="00000800000000000000"/>
      <p:regular r:id="rId24"/>
    </p:embeddedFont>
    <p:embeddedFont>
      <p:font typeface="Glacial Indifference Bold" charset="1" panose="00000800000000000000"/>
      <p:regular r:id="rId25"/>
    </p:embeddedFont>
    <p:embeddedFont>
      <p:font typeface="Roca One" charset="1" panose="00000500000000000000"/>
      <p:regular r:id="rId27"/>
    </p:embeddedFont>
    <p:embeddedFont>
      <p:font typeface="Glacial Indifference" charset="1" panose="00000000000000000000"/>
      <p:regular r:id="rId28"/>
    </p:embeddedFont>
    <p:embeddedFont>
      <p:font typeface="Roca Two" charset="1" panose="00000500000000000000"/>
      <p:regular r:id="rId34"/>
    </p:embeddedFont>
    <p:embeddedFont>
      <p:font typeface="Canva Sans" charset="1" panose="020B0503030501040103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8.xml" Type="http://schemas.openxmlformats.org/officeDocument/2006/relationships/notesSlide"/><Relationship Id="rId36" Target="notesSlides/notesSlide9.xml" Type="http://schemas.openxmlformats.org/officeDocument/2006/relationships/notesSlide"/><Relationship Id="rId37" Target="notesSlides/notesSlide10.xml" Type="http://schemas.openxmlformats.org/officeDocument/2006/relationships/notesSlide"/><Relationship Id="rId38" Target="notesSlides/notesSlide11.xml" Type="http://schemas.openxmlformats.org/officeDocument/2006/relationships/notesSlide"/><Relationship Id="rId39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3.xml" Type="http://schemas.openxmlformats.org/officeDocument/2006/relationships/notesSlide"/><Relationship Id="rId41" Target="fonts/font41.fntdata" Type="http://schemas.openxmlformats.org/officeDocument/2006/relationships/font"/><Relationship Id="rId42" Target="notesSlides/notesSlide14.xml" Type="http://schemas.openxmlformats.org/officeDocument/2006/relationships/notesSlide"/><Relationship Id="rId43" Target="notesSlides/notesSlide15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000600" y="1010"/>
            <a:ext cx="3287400" cy="3287400"/>
            <a:chOff x="0" y="0"/>
            <a:chExt cx="4383200" cy="4383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83151" cy="4383151"/>
            </a:xfrm>
            <a:custGeom>
              <a:avLst/>
              <a:gdLst/>
              <a:ahLst/>
              <a:cxnLst/>
              <a:rect r="r" b="b" t="t" l="l"/>
              <a:pathLst>
                <a:path h="4383151" w="4383151">
                  <a:moveTo>
                    <a:pt x="0" y="0"/>
                  </a:moveTo>
                  <a:lnTo>
                    <a:pt x="4383151" y="0"/>
                  </a:lnTo>
                  <a:lnTo>
                    <a:pt x="0" y="4383151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773640" y="-684827"/>
            <a:ext cx="10307410" cy="10268798"/>
          </a:xfrm>
          <a:custGeom>
            <a:avLst/>
            <a:gdLst/>
            <a:ahLst/>
            <a:cxnLst/>
            <a:rect r="r" b="b" t="t" l="l"/>
            <a:pathLst>
              <a:path h="10268798" w="10307410">
                <a:moveTo>
                  <a:pt x="0" y="0"/>
                </a:moveTo>
                <a:lnTo>
                  <a:pt x="10307410" y="0"/>
                </a:lnTo>
                <a:lnTo>
                  <a:pt x="10307410" y="10268798"/>
                </a:lnTo>
                <a:lnTo>
                  <a:pt x="0" y="10268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394550" y="1104400"/>
            <a:ext cx="3714750" cy="1676400"/>
            <a:chOff x="0" y="0"/>
            <a:chExt cx="4953000" cy="2235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03078" y="5788422"/>
            <a:ext cx="3291616" cy="3934231"/>
          </a:xfrm>
          <a:custGeom>
            <a:avLst/>
            <a:gdLst/>
            <a:ahLst/>
            <a:cxnLst/>
            <a:rect r="r" b="b" t="t" l="l"/>
            <a:pathLst>
              <a:path h="3934231" w="3291616">
                <a:moveTo>
                  <a:pt x="0" y="0"/>
                </a:moveTo>
                <a:lnTo>
                  <a:pt x="3291616" y="0"/>
                </a:lnTo>
                <a:lnTo>
                  <a:pt x="3291616" y="3934231"/>
                </a:lnTo>
                <a:lnTo>
                  <a:pt x="0" y="3934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174822" y="7474550"/>
            <a:ext cx="67585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b="true" sz="36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Juan Joseph Mora Estrada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81447" y="3155060"/>
            <a:ext cx="1525192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Agricultura Inteligente: Predicción de Rendimiento Mediante Aprendizaje Profundo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878925"/>
            <a:ext cx="138949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32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SELECCIÓN DEL MODELO Y ENTRENAMIENTO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958050" y="728110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91707" y="2737428"/>
            <a:ext cx="16156781" cy="552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Elección del modelo: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seleccionó una red neuronal multitarea, ya que permite predecir simultáneamente: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Las condiciones climáticas (temperatura, humedad, etc.).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rendimiento agrícola como salida final, a partir de dichas condiciones.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 arquitectura es ideal cuando se tiene una relación jerárquica entre las predicciones, como en este caso.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comparó inicialmente con Random Forest, pero se optó por la red neuronal para ofrecer una solución más escalable y eficiente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División de datos: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conjunto de datos fue dividido en: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80% entrenamiento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20% prueba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878925"/>
            <a:ext cx="138949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32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SELECCIÓN DEL MODELO Y ENTRENAMIENTO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958050" y="728110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511893" y="2467125"/>
            <a:ext cx="13264215" cy="583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Parámetros del modelo: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</a:t>
            </a: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apas ocultas: 256 → 128 (bloque clima) y 64 → 32 (bloque rendimiento).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Función de activación: ReLU.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</a:t>
            </a: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timización: Adam.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Función de pérdida: MSE ponderada (clima 20%, rendimiento 80%).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egularización: EarlyStopping para evitar sobreajuste.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Métricas de evaluación:</a:t>
            </a:r>
          </a:p>
          <a:p>
            <a:pPr algn="l">
              <a:lnSpc>
                <a:spcPts val="3359"/>
              </a:lnSpc>
            </a:pP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R² (coeficiente</a:t>
            </a: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determinación)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RMSE (raíz del error cuadrático medio)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MAE</a:t>
            </a: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(error absoluto medio)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258719" y="8274338"/>
            <a:ext cx="3714750" cy="1676400"/>
            <a:chOff x="0" y="0"/>
            <a:chExt cx="4953000" cy="223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1184" y="1483015"/>
            <a:ext cx="7957462" cy="3232719"/>
          </a:xfrm>
          <a:custGeom>
            <a:avLst/>
            <a:gdLst/>
            <a:ahLst/>
            <a:cxnLst/>
            <a:rect r="r" b="b" t="t" l="l"/>
            <a:pathLst>
              <a:path h="3232719" w="7957462">
                <a:moveTo>
                  <a:pt x="0" y="0"/>
                </a:moveTo>
                <a:lnTo>
                  <a:pt x="7957463" y="0"/>
                </a:lnTo>
                <a:lnTo>
                  <a:pt x="7957463" y="3232719"/>
                </a:lnTo>
                <a:lnTo>
                  <a:pt x="0" y="3232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2821" y="1484458"/>
            <a:ext cx="7785716" cy="3231277"/>
          </a:xfrm>
          <a:custGeom>
            <a:avLst/>
            <a:gdLst/>
            <a:ahLst/>
            <a:cxnLst/>
            <a:rect r="r" b="b" t="t" l="l"/>
            <a:pathLst>
              <a:path h="3231277" w="7785716">
                <a:moveTo>
                  <a:pt x="0" y="0"/>
                </a:moveTo>
                <a:lnTo>
                  <a:pt x="7785716" y="0"/>
                </a:lnTo>
                <a:lnTo>
                  <a:pt x="7785716" y="3231276"/>
                </a:lnTo>
                <a:lnTo>
                  <a:pt x="0" y="32312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23" t="0" r="-92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5764" y="5477084"/>
            <a:ext cx="7871854" cy="3237300"/>
          </a:xfrm>
          <a:custGeom>
            <a:avLst/>
            <a:gdLst/>
            <a:ahLst/>
            <a:cxnLst/>
            <a:rect r="r" b="b" t="t" l="l"/>
            <a:pathLst>
              <a:path h="3237300" w="7871854">
                <a:moveTo>
                  <a:pt x="0" y="0"/>
                </a:moveTo>
                <a:lnTo>
                  <a:pt x="7871854" y="0"/>
                </a:lnTo>
                <a:lnTo>
                  <a:pt x="7871854" y="3237300"/>
                </a:lnTo>
                <a:lnTo>
                  <a:pt x="0" y="3237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00078" y="5485895"/>
            <a:ext cx="4406266" cy="3579125"/>
          </a:xfrm>
          <a:custGeom>
            <a:avLst/>
            <a:gdLst/>
            <a:ahLst/>
            <a:cxnLst/>
            <a:rect r="r" b="b" t="t" l="l"/>
            <a:pathLst>
              <a:path h="3579125" w="4406266">
                <a:moveTo>
                  <a:pt x="0" y="0"/>
                </a:moveTo>
                <a:lnTo>
                  <a:pt x="4406266" y="0"/>
                </a:lnTo>
                <a:lnTo>
                  <a:pt x="4406266" y="3579125"/>
                </a:lnTo>
                <a:lnTo>
                  <a:pt x="0" y="3579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75700" y="201758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RESULTADOS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86425" y="4772155"/>
            <a:ext cx="44062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R2: 0.85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86425" y="8818621"/>
            <a:ext cx="44062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R2: 0.83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63108" y="4772155"/>
            <a:ext cx="44062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R2: 0.987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00078" y="9122170"/>
            <a:ext cx="440626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R2: 0.93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37632" y="1001858"/>
            <a:ext cx="3457218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313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leakage (o fuga de datos)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96525" y="400052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ÉTICA EN EL ANÁLISIS DE DATOS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400610" y="842010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91882" y="1410970"/>
            <a:ext cx="14504235" cy="790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Recolección de datos: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utilizaron fuentes abiertas y confiables: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Datos climáticos del portal N</a:t>
            </a: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ASA POWER.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Datos agrícolas del Ministerio de Agricultura.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Procesamiento y limpieza: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tomaron decisiones justificadas, como: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Eliminar registros nulos o con cultivos poco representativos.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Estandarizar periodos ("2007" a "2007a") para asegurar coherencia.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Diseño del modelo: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evitó sobreajustar o manipular los datos para obtener métricas artificialmente altas.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probaron múltiples enfoques (Random Forest, redes neuronales) buscando precisión, generalización y robustez, no solo buenos números.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Predicciones y uso final: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informa al usuario que las predicciones son estimaciones, no garantías.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 fomenta el uso del sistema como herramienta de apoyo a decisiones, no como sustituto de la experiencia o análisis agrícola integral.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878925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CONCLUSIONES Y TRABAJO FUTURO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282368" y="8227041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99302" y="2382520"/>
            <a:ext cx="13889395" cy="276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Conclusiones: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enfoque multitarea con redes neuronales logró predecir simultáneamente condiciones climáticas y rendimiento, lo que mejora la interpretación y robustez del modelo.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demostró que con fuentes abiertas, procesamiento adecuado y métodos éticos, se puede construir un modelo útil para la agricultura en Colombia.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67391" y="5523211"/>
            <a:ext cx="14153218" cy="354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Trabajo futuro: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Incluir nuevas variables como:</a:t>
            </a:r>
          </a:p>
          <a:p>
            <a:pPr algn="l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Presencia de plagas, fertilidad del suelo, tipo de semilla, o nivel tecnológico del productor.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Ampliar la base de datos a más municipios y regiones del país.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Evaluar el desempeño del sistema en campañas reales con agricultores y ajustarlo con retroalimentación en campo.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una versión móvil o API web para mayor accesibilidad por parte de entidades agrícolas.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91831" y="4151947"/>
            <a:ext cx="138949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SECCION DE PREGUNTAS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958050" y="728110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878925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CONTEXTO Y PROBLEMA A RESOLVER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116828" y="8132447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06178" y="3044859"/>
            <a:ext cx="14275643" cy="206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3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CONTEXTO: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agricultura es clave para la economía, pero enfrenta retos como el cambio climático y el uso ineficiente de recursos. Gracias a los datos satelitales y la inteligencia artificial, ahora es posible anticipar el rendimiento de los cultivos, lo que puede mejorar la productividad y sostenibilidad del sector.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06178" y="5681923"/>
            <a:ext cx="14275643" cy="315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3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PROBLEMA: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pequeños y medianos agricultores no cuentan con medios accesibles para predecir el rendimiento de sus cultivos en función de variables clave como el clima, el tipo de cultivo, etc. Esto genera:</a:t>
            </a:r>
          </a:p>
          <a:p>
            <a:pPr algn="just">
              <a:lnSpc>
                <a:spcPts val="3079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Pérdidas económicas por decisiones mal fundamentadas.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excesivo de agua, fertilizantes o insumos.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Baja capacidad de adaptación al cambio climático.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6744" y="762002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OBJETIVO GENERAL Y ALCANCE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282368" y="842010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506744" y="2580679"/>
            <a:ext cx="13274512" cy="155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OBJETIVO: 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un modelo predictivo que permita estimar el rendimiento agrícola de distintos cultivos en el departamento del Huila, a partir de datos históricos climáticos y de siembra, facilitando la toma de decisiones informadas para productores y autoridades agrícolas.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3555" y="4838775"/>
            <a:ext cx="15120890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trabaja con cultivos representativos del Huila como la cholupa, el arroz y el café, entre otros.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utilizan 5 municipios del Huila como lo son Neiva, Algeciras, Garzon, Gigante y La plata para realizar la predicción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incluyen variables como municipio, área sembrada, año/periodo y condiciones climáticas (precipitaciones, temperaturas, humedad, radiación solar, etc.).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modelo permite predicciones a futuro, incluso para periodos no presentes en los datos históricos.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878925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DESCRIPCIÓN DE LA BASE DE DATOS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376962" y="836695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18540" y="2737428"/>
            <a:ext cx="14962835" cy="237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3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CARACTERÍSTICAS: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Tamaño: 3801 registros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Origen: Bases de datos públicas del Ministerio de Agricultura y de la NASA POWER para variables climáticas históricas.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Formato: Archivo CSV unificado, donde cada fila representa un periodo agrícola en un municipio con un cultivo específico.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18540" y="5291398"/>
            <a:ext cx="14962835" cy="354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i="true" b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ATRIBUTOS RELEVANTES: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Código DANE municipio: Identificador numérico del municipio.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Año_periodo: Periodo agrícola (ej. "2023b" → segundo semestre 2023).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Área sembrada (ha): Superficie cultivada.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Cultivo_final: Tipo de cultivo (Cholupa, Café, Arroz, etc).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Temperatura, Precipitación, Humedad relativa, Humedad suelo, Radiación solar, etc: Variables climáticas promedio del periodo.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Rendimiento (t/ha)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955615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DESCRIPCIÓN DE LA BASE DE DATOS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376962" y="836695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80770" y="3223992"/>
            <a:ext cx="14906260" cy="445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LIMITACIONES:</a:t>
            </a:r>
          </a:p>
          <a:p>
            <a:pPr algn="just">
              <a:lnSpc>
                <a:spcPts val="3919"/>
              </a:lnSpc>
            </a:pP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Cobertura limitada a 5 municipios del departamento del Huila.</a:t>
            </a: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Ausencia de datos climáticos futuros reales → se generan mediante predicción.</a:t>
            </a: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Falta de variables clave, como presencia de plagas y enfermedades o prácticas agrícolas específicas (fertilización, riego, control fitosanitario)</a:t>
            </a: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Algunos cultivos tienen menos registros, lo que puede afectar la precisión del modelo para esos casos.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86425" y="878925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DESCRIPCIÓN DE HERRAMIENTAS A USAR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958050" y="7281100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686425" y="2476650"/>
            <a:ext cx="13682113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i="true" b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SELECCIÓN DE PROGRAMA PARA ANÁLISIS: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Google Colab: Plataforma basada en la nube que permite desarrollar en Python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VSCode + Dash + Plotly: Entorno de desarrollo local usado para implementar una interfaz web interactiva para la predicción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686425" y="5273188"/>
            <a:ext cx="13116289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i="true" b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LIBRERÍAS SELECCIONADAS: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pandas  →  2.2.2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numpy  →  1.26.4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matplotlib  →  3.7.1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scikit-learn  →  1.7.0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tensorflow  →  2.19.0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joblib  →  1.4.2.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plotly / dash  →  5.20.0 / 2.16.1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dash-bootstrap-components  →  1.5.0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5479" y="400052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ANÁLISIS EXPLORATORIO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293870" y="8227041"/>
            <a:ext cx="3714750" cy="1676400"/>
            <a:chOff x="0" y="0"/>
            <a:chExt cx="4953000" cy="223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64018" y="1721140"/>
            <a:ext cx="15181007" cy="432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3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LIMPIEZA Y PREPARACION DE LOS DATOS:</a:t>
            </a:r>
          </a:p>
          <a:p>
            <a:pPr algn="just">
              <a:lnSpc>
                <a:spcPts val="3079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eliminaron registros con valores nulos en columnas clave.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filtraron los municipios con mayor cantidad de datos disponibles para mejorar la confiabilidad del modelo.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eliminaron cultivos poco representativos con escasos registros para evitar sesgos.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ajustó el formato original de los datos climáticos de la NASA POWER, pasando de un formato por filas a columnas por variable climática separadas por periodo (a / b).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Los registros de rendimiento que tenían el año sin especificar periodo fueron corregidos y se les asignó un periodo válido (ej. 2010 → 2010a).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Finalmente, se unieron ambos datasets por municipio y periodo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164018" y="6304261"/>
            <a:ext cx="13034010" cy="276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399" i="true">
                <a:solidFill>
                  <a:srgbClr val="FFFFFF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NORMALIZACIÓN / TRANSFORMACIONES:</a:t>
            </a:r>
          </a:p>
          <a:p>
            <a:pPr algn="just">
              <a:lnSpc>
                <a:spcPts val="3079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aplicó StandardScaler a las variables numéricas para mejorar el desempeño de las redes neuronales.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codificaron:</a:t>
            </a:r>
          </a:p>
          <a:p>
            <a:pPr algn="just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Cultivo_final mediante One Hot Encoding.</a:t>
            </a:r>
          </a:p>
          <a:p>
            <a:pPr algn="just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Año_periodo mediante Label Encoding (conservando el orden temporal).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353313" y="8255890"/>
            <a:ext cx="3714750" cy="1676400"/>
            <a:chOff x="0" y="0"/>
            <a:chExt cx="4953000" cy="223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137774" y="1305597"/>
            <a:ext cx="14012452" cy="6883617"/>
          </a:xfrm>
          <a:custGeom>
            <a:avLst/>
            <a:gdLst/>
            <a:ahLst/>
            <a:cxnLst/>
            <a:rect r="r" b="b" t="t" l="l"/>
            <a:pathLst>
              <a:path h="6883617" w="14012452">
                <a:moveTo>
                  <a:pt x="0" y="0"/>
                </a:moveTo>
                <a:lnTo>
                  <a:pt x="14012452" y="0"/>
                </a:lnTo>
                <a:lnTo>
                  <a:pt x="14012452" y="6883618"/>
                </a:lnTo>
                <a:lnTo>
                  <a:pt x="0" y="68836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6525" y="304800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ANÁLISIS EXPLORATORIO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2002"/>
            <a:ext cx="2075700" cy="2032576"/>
          </a:xfrm>
          <a:custGeom>
            <a:avLst/>
            <a:gdLst/>
            <a:ahLst/>
            <a:cxnLst/>
            <a:rect r="r" b="b" t="t" l="l"/>
            <a:pathLst>
              <a:path h="2032576" w="2075700">
                <a:moveTo>
                  <a:pt x="0" y="0"/>
                </a:moveTo>
                <a:lnTo>
                  <a:pt x="2075700" y="0"/>
                </a:lnTo>
                <a:lnTo>
                  <a:pt x="2075700" y="2032576"/>
                </a:lnTo>
                <a:lnTo>
                  <a:pt x="0" y="203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353313" y="8189215"/>
            <a:ext cx="3714750" cy="1676400"/>
            <a:chOff x="0" y="0"/>
            <a:chExt cx="4953000" cy="2235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2235200"/>
                  </a:lnTo>
                  <a:lnTo>
                    <a:pt x="0" y="223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48402" y="2462170"/>
            <a:ext cx="14591195" cy="5727044"/>
          </a:xfrm>
          <a:custGeom>
            <a:avLst/>
            <a:gdLst/>
            <a:ahLst/>
            <a:cxnLst/>
            <a:rect r="r" b="b" t="t" l="l"/>
            <a:pathLst>
              <a:path h="5727044" w="14591195">
                <a:moveTo>
                  <a:pt x="0" y="0"/>
                </a:moveTo>
                <a:lnTo>
                  <a:pt x="14591196" y="0"/>
                </a:lnTo>
                <a:lnTo>
                  <a:pt x="14591196" y="5727045"/>
                </a:lnTo>
                <a:lnTo>
                  <a:pt x="0" y="5727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6525" y="762002"/>
            <a:ext cx="138949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Roca One"/>
                <a:ea typeface="Roca One"/>
                <a:cs typeface="Roca One"/>
                <a:sym typeface="Roca One"/>
              </a:rPr>
              <a:t>ANÁLISIS EXPLORATORIO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DAGsE2ieqqI</dc:identifier>
  <dcterms:modified xsi:type="dcterms:W3CDTF">2011-08-01T06:04:30Z</dcterms:modified>
  <cp:revision>1</cp:revision>
  <dc:title>Plantilla Presentación Final IA (1).pptx</dc:title>
</cp:coreProperties>
</file>