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4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4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8" r:id="rId3"/>
  </p:sldMasterIdLst>
  <p:notesMasterIdLst>
    <p:notesMasterId r:id="rId72"/>
  </p:notesMasterIdLst>
  <p:sldIdLst>
    <p:sldId id="256" r:id="rId4"/>
    <p:sldId id="1276" r:id="rId5"/>
    <p:sldId id="1259" r:id="rId6"/>
    <p:sldId id="260" r:id="rId7"/>
    <p:sldId id="1202" r:id="rId8"/>
    <p:sldId id="1205" r:id="rId9"/>
    <p:sldId id="1286" r:id="rId10"/>
    <p:sldId id="1287" r:id="rId11"/>
    <p:sldId id="1270" r:id="rId12"/>
    <p:sldId id="1288" r:id="rId13"/>
    <p:sldId id="1233" r:id="rId14"/>
    <p:sldId id="1234" r:id="rId15"/>
    <p:sldId id="1262" r:id="rId16"/>
    <p:sldId id="1265" r:id="rId17"/>
    <p:sldId id="1264" r:id="rId18"/>
    <p:sldId id="1266" r:id="rId19"/>
    <p:sldId id="1239" r:id="rId20"/>
    <p:sldId id="1293" r:id="rId21"/>
    <p:sldId id="719" r:id="rId22"/>
    <p:sldId id="1191" r:id="rId23"/>
    <p:sldId id="1192" r:id="rId24"/>
    <p:sldId id="1260" r:id="rId25"/>
    <p:sldId id="1294" r:id="rId26"/>
    <p:sldId id="1261" r:id="rId27"/>
    <p:sldId id="1295" r:id="rId28"/>
    <p:sldId id="1197" r:id="rId29"/>
    <p:sldId id="1218" r:id="rId30"/>
    <p:sldId id="1216" r:id="rId31"/>
    <p:sldId id="1225" r:id="rId32"/>
    <p:sldId id="1226" r:id="rId33"/>
    <p:sldId id="1240" r:id="rId34"/>
    <p:sldId id="1296" r:id="rId35"/>
    <p:sldId id="1241" r:id="rId36"/>
    <p:sldId id="1244" r:id="rId37"/>
    <p:sldId id="1242" r:id="rId38"/>
    <p:sldId id="1245" r:id="rId39"/>
    <p:sldId id="1243" r:id="rId40"/>
    <p:sldId id="1246" r:id="rId41"/>
    <p:sldId id="1247" r:id="rId42"/>
    <p:sldId id="1274" r:id="rId43"/>
    <p:sldId id="1230" r:id="rId44"/>
    <p:sldId id="1219" r:id="rId45"/>
    <p:sldId id="1278" r:id="rId46"/>
    <p:sldId id="1292" r:id="rId47"/>
    <p:sldId id="1279" r:id="rId48"/>
    <p:sldId id="1297" r:id="rId49"/>
    <p:sldId id="1298" r:id="rId50"/>
    <p:sldId id="1546" r:id="rId51"/>
    <p:sldId id="1283" r:id="rId52"/>
    <p:sldId id="1299" r:id="rId53"/>
    <p:sldId id="1284" r:id="rId54"/>
    <p:sldId id="469" r:id="rId55"/>
    <p:sldId id="461" r:id="rId56"/>
    <p:sldId id="1188" r:id="rId57"/>
    <p:sldId id="1210" r:id="rId58"/>
    <p:sldId id="1206" r:id="rId59"/>
    <p:sldId id="1250" r:id="rId60"/>
    <p:sldId id="1251" r:id="rId61"/>
    <p:sldId id="1253" r:id="rId62"/>
    <p:sldId id="1252" r:id="rId63"/>
    <p:sldId id="1255" r:id="rId64"/>
    <p:sldId id="1256" r:id="rId65"/>
    <p:sldId id="1257" r:id="rId66"/>
    <p:sldId id="1258" r:id="rId67"/>
    <p:sldId id="1208" r:id="rId68"/>
    <p:sldId id="1227" r:id="rId69"/>
    <p:sldId id="1228" r:id="rId70"/>
    <p:sldId id="1229" r:id="rId71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Rodríguez González" initials="SRG" lastIdx="1" clrIdx="0">
    <p:extLst>
      <p:ext uri="{19B8F6BF-5375-455C-9EA6-DF929625EA0E}">
        <p15:presenceInfo xmlns:p15="http://schemas.microsoft.com/office/powerpoint/2012/main" userId="4e8010a22e9a8b2a" providerId="Windows Live"/>
      </p:ext>
    </p:extLst>
  </p:cmAuthor>
  <p:cmAuthor id="2" name="Samuel Rodriguez Gonzalez" initials="SRG" lastIdx="20" clrIdx="1">
    <p:extLst>
      <p:ext uri="{19B8F6BF-5375-455C-9EA6-DF929625EA0E}">
        <p15:presenceInfo xmlns:p15="http://schemas.microsoft.com/office/powerpoint/2012/main" userId="Samuel Rodriguez Gonzal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1D5"/>
    <a:srgbClr val="F76B15"/>
    <a:srgbClr val="00823B"/>
    <a:srgbClr val="00FF00"/>
    <a:srgbClr val="E9E909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Énfasi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66419" autoAdjust="0"/>
  </p:normalViewPr>
  <p:slideViewPr>
    <p:cSldViewPr>
      <p:cViewPr varScale="1">
        <p:scale>
          <a:sx n="42" d="100"/>
          <a:sy n="42" d="100"/>
        </p:scale>
        <p:origin x="202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gs" Target="tags/tag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3:58:48.560" idx="9">
    <p:pos x="10" y="10"/>
    <p:text>Muñequitos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6:46:33.665" idx="13">
    <p:pos x="10" y="10"/>
    <p:text>Subrayar el año y añadir la referencia en la diap</p:text>
    <p:extLst>
      <p:ext uri="{C676402C-5697-4E1C-873F-D02D1690AC5C}">
        <p15:threadingInfo xmlns:p15="http://schemas.microsoft.com/office/powerpoint/2012/main" timeZoneBias="300"/>
      </p:ext>
    </p:extLst>
  </p:cm>
  <p:cm authorId="2" dt="2020-09-09T16:54:04.281" idx="14">
    <p:pos x="10" y="146"/>
    <p:text>poner las diaps de camilo</p:text>
    <p:extLst>
      <p:ext uri="{C676402C-5697-4E1C-873F-D02D1690AC5C}">
        <p15:threadingInfo xmlns:p15="http://schemas.microsoft.com/office/powerpoint/2012/main" timeZoneBias="300">
          <p15:parentCm authorId="2" idx="1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8T10:54:52.416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8T10:55:18.320" idx="4">
    <p:pos x="10" y="10"/>
    <p:text>Tabla de literatura binivel entero</p:text>
    <p:extLst>
      <p:ext uri="{C676402C-5697-4E1C-873F-D02D1690AC5C}">
        <p15:threadingInfo xmlns:p15="http://schemas.microsoft.com/office/powerpoint/2012/main" timeZoneBias="300"/>
      </p:ext>
    </p:extLst>
  </p:cm>
  <p:cm authorId="2" dt="2020-09-09T13:46:58.361" idx="6">
    <p:pos x="10" y="146"/>
    <p:text>Encerrar el de fischetti</p:text>
    <p:extLst>
      <p:ext uri="{C676402C-5697-4E1C-873F-D02D1690AC5C}">
        <p15:threadingInfo xmlns:p15="http://schemas.microsoft.com/office/powerpoint/2012/main" timeZoneBias="300">
          <p15:parentCm authorId="2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3:53:42.983" idx="7">
    <p:pos x="10" y="10"/>
    <p:text>Hacer énfasis en los parámetros y variables importantes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4:13:05.078" idx="12">
    <p:pos x="10" y="10"/>
    <p:text>Dejar solo esta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6:46:33.665" idx="13">
    <p:pos x="10" y="10"/>
    <p:text>Subrayar el año y añadir la referencia en la diap</p:text>
    <p:extLst>
      <p:ext uri="{C676402C-5697-4E1C-873F-D02D1690AC5C}">
        <p15:threadingInfo xmlns:p15="http://schemas.microsoft.com/office/powerpoint/2012/main" timeZoneBias="300"/>
      </p:ext>
    </p:extLst>
  </p:cm>
  <p:cm authorId="2" dt="2020-09-09T16:54:04.281" idx="14">
    <p:pos x="10" y="146"/>
    <p:text>poner las diaps de camilo</p:text>
    <p:extLst>
      <p:ext uri="{C676402C-5697-4E1C-873F-D02D1690AC5C}">
        <p15:threadingInfo xmlns:p15="http://schemas.microsoft.com/office/powerpoint/2012/main" timeZoneBias="300">
          <p15:parentCm authorId="2" idx="1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6:46:33.665" idx="13">
    <p:pos x="10" y="10"/>
    <p:text>Subrayar el año y añadir la referencia en la diap</p:text>
    <p:extLst>
      <p:ext uri="{C676402C-5697-4E1C-873F-D02D1690AC5C}">
        <p15:threadingInfo xmlns:p15="http://schemas.microsoft.com/office/powerpoint/2012/main" timeZoneBias="300"/>
      </p:ext>
    </p:extLst>
  </p:cm>
  <p:cm authorId="2" dt="2020-09-09T16:54:04.281" idx="14">
    <p:pos x="10" y="146"/>
    <p:text>poner las diaps de camilo</p:text>
    <p:extLst>
      <p:ext uri="{C676402C-5697-4E1C-873F-D02D1690AC5C}">
        <p15:threadingInfo xmlns:p15="http://schemas.microsoft.com/office/powerpoint/2012/main" timeZoneBias="300">
          <p15:parentCm authorId="2" idx="13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6:46:33.665" idx="13">
    <p:pos x="10" y="10"/>
    <p:text>Subrayar el año y añadir la referencia en la diap</p:text>
    <p:extLst>
      <p:ext uri="{C676402C-5697-4E1C-873F-D02D1690AC5C}">
        <p15:threadingInfo xmlns:p15="http://schemas.microsoft.com/office/powerpoint/2012/main" timeZoneBias="300"/>
      </p:ext>
    </p:extLst>
  </p:cm>
  <p:cm authorId="2" dt="2020-09-09T16:54:04.281" idx="14">
    <p:pos x="10" y="146"/>
    <p:text>poner las diaps de camilo</p:text>
    <p:extLst>
      <p:ext uri="{C676402C-5697-4E1C-873F-D02D1690AC5C}">
        <p15:threadingInfo xmlns:p15="http://schemas.microsoft.com/office/powerpoint/2012/main" timeZoneBias="300">
          <p15:parentCm authorId="2" idx="13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09T16:54:05.874" idx="15">
    <p:pos x="10" y="10"/>
    <p:text>Ponerlo horizontal tipo línea de tiempo:</p:text>
    <p:extLst>
      <p:ext uri="{C676402C-5697-4E1C-873F-D02D1690AC5C}">
        <p15:threadingInfo xmlns:p15="http://schemas.microsoft.com/office/powerpoint/2012/main" timeZoneBias="300"/>
      </p:ext>
    </p:extLst>
  </p:cm>
  <p:cm authorId="2" dt="2020-09-09T16:55:57.056" idx="16">
    <p:pos x="10" y="146"/>
    <p:text>itos: suficiencia llegar con los temas muy bien entendidos</p:text>
    <p:extLst>
      <p:ext uri="{C676402C-5697-4E1C-873F-D02D1690AC5C}">
        <p15:threadingInfo xmlns:p15="http://schemas.microsoft.com/office/powerpoint/2012/main" timeZoneBias="300">
          <p15:parentCm authorId="2" idx="15"/>
        </p15:threadingInfo>
      </p:ext>
    </p:extLst>
  </p:cm>
  <p:cm authorId="2" dt="2020-09-09T16:56:13.805" idx="17">
    <p:pos x="10" y="282"/>
    <p:text>candidatura</p:text>
    <p:extLst>
      <p:ext uri="{C676402C-5697-4E1C-873F-D02D1690AC5C}">
        <p15:threadingInfo xmlns:p15="http://schemas.microsoft.com/office/powerpoint/2012/main" timeZoneBias="300">
          <p15:parentCm authorId="2" idx="15"/>
        </p15:threadingInfo>
      </p:ext>
    </p:extLst>
  </p:cm>
  <p:cm authorId="2" dt="2020-09-09T16:56:41.727" idx="18">
    <p:pos x="10" y="418"/>
    <p:text>disertation/defensa</p:text>
    <p:extLst>
      <p:ext uri="{C676402C-5697-4E1C-873F-D02D1690AC5C}">
        <p15:threadingInfo xmlns:p15="http://schemas.microsoft.com/office/powerpoint/2012/main" timeZoneBias="300">
          <p15:parentCm authorId="2" idx="15"/>
        </p15:threadingInfo>
      </p:ext>
    </p:extLst>
  </p:cm>
  <p:cm authorId="2" dt="2020-09-09T17:00:54.987" idx="19">
    <p:pos x="10" y="554"/>
    <p:text>poner lo de bertsekas</p:text>
    <p:extLst>
      <p:ext uri="{C676402C-5697-4E1C-873F-D02D1690AC5C}">
        <p15:threadingInfo xmlns:p15="http://schemas.microsoft.com/office/powerpoint/2012/main" timeZoneBias="300">
          <p15:parentCm authorId="2" idx="15"/>
        </p15:threadingInfo>
      </p:ext>
    </p:extLst>
  </p:cm>
  <p:cm authorId="2" dt="2020-09-09T20:59:03.142" idx="20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7156-B8C1-4318-869D-40F9BD3A8E59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9A5B-17D6-4505-97CF-AD8F8FA90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4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baseline="0" dirty="0"/>
              <a:t>Explicar el por qué hicimos un B&amp;B de cero.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Branch en variables enteras.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Factibilidad </a:t>
            </a:r>
            <a:r>
              <a:rPr lang="es-CO" baseline="0" dirty="0" err="1"/>
              <a:t>binivel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Minimizar gastos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1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73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0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relación entre los dos problemas es que el principal escoge el tamaño de las multas/incentivos y estas se reflejan en las restricciones del agente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baseline="0" dirty="0"/>
              <a:t>Explicar el por qué hicimos un B&amp;B de cero.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Branch en variables enteras.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Factibilidad </a:t>
            </a:r>
            <a:r>
              <a:rPr lang="es-CO" baseline="0" dirty="0" err="1"/>
              <a:t>binivel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79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9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aseline="0" dirty="0"/>
              <a:t>Las decisiones que uno toma dependen de fenómenos inciertos y de decisiones de otros. Hablar de la bolsa.</a:t>
            </a:r>
          </a:p>
          <a:p>
            <a:r>
              <a:rPr lang="es-CO" baseline="0" dirty="0"/>
              <a:t>Tanto en </a:t>
            </a:r>
            <a:r>
              <a:rPr lang="es-CO" baseline="0" dirty="0" err="1"/>
              <a:t>MSc</a:t>
            </a:r>
            <a:r>
              <a:rPr lang="es-CO" baseline="0" dirty="0"/>
              <a:t> y PhD queremos abordar este tipo de problemas, usualmente grandes (finanzas, operaciones, desastres, etc.).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21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8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major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respuesta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follower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14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00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baseline="0" dirty="0"/>
              <a:t>Explicar el por qué hicimos un B&amp;B de cero.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Branch en variables enteras.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Factibilidad </a:t>
            </a:r>
            <a:r>
              <a:rPr lang="es-CO" baseline="0" dirty="0" err="1"/>
              <a:t>binivel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5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7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baseline="0" dirty="0"/>
              <a:t>Explicar el por qué hicimos un B&amp;B de cero.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Branch en variables enteras.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Factibilidad </a:t>
            </a:r>
            <a:r>
              <a:rPr lang="es-CO" baseline="0" dirty="0" err="1"/>
              <a:t>binivel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25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7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3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intuition with small example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Qué</a:t>
            </a:r>
            <a:r>
              <a:rPr lang="en-US" baseline="0" dirty="0"/>
              <a:t> es un PPP y pros/cons -&gt; introducer el PA problem -&gt; </a:t>
            </a:r>
            <a:r>
              <a:rPr lang="en-US" baseline="0" dirty="0" err="1"/>
              <a:t>ej</a:t>
            </a:r>
            <a:r>
              <a:rPr lang="en-US" baseline="0" dirty="0"/>
              <a:t> </a:t>
            </a:r>
            <a:r>
              <a:rPr lang="en-US" baseline="0" dirty="0" err="1"/>
              <a:t>mecánico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r>
              <a:rPr lang="en-US" baseline="0" dirty="0"/>
              <a:t>- Las </a:t>
            </a:r>
            <a:r>
              <a:rPr lang="en-US" baseline="0" dirty="0" err="1"/>
              <a:t>decisiones</a:t>
            </a:r>
            <a:r>
              <a:rPr lang="en-US" baseline="0" dirty="0"/>
              <a:t> de </a:t>
            </a:r>
            <a:r>
              <a:rPr lang="en-US" baseline="0" dirty="0" err="1"/>
              <a:t>cada</a:t>
            </a:r>
            <a:r>
              <a:rPr lang="en-US" baseline="0" dirty="0"/>
              <a:t> actor </a:t>
            </a:r>
            <a:r>
              <a:rPr lang="en-US" baseline="0" dirty="0" err="1"/>
              <a:t>dependen</a:t>
            </a:r>
            <a:r>
              <a:rPr lang="en-US" baseline="0" dirty="0"/>
              <a:t> entre </a:t>
            </a:r>
            <a:r>
              <a:rPr lang="en-US" baseline="0" dirty="0" err="1"/>
              <a:t>ellas</a:t>
            </a:r>
            <a:r>
              <a:rPr lang="en-US" baseline="0" dirty="0"/>
              <a:t> -&gt; </a:t>
            </a:r>
            <a:r>
              <a:rPr lang="en-US" baseline="0" dirty="0" err="1"/>
              <a:t>ej</a:t>
            </a:r>
            <a:r>
              <a:rPr lang="en-US" baseline="0" dirty="0"/>
              <a:t>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busca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</a:t>
            </a:r>
            <a:r>
              <a:rPr lang="en-US" baseline="0" dirty="0" err="1"/>
              <a:t>propio</a:t>
            </a:r>
            <a:r>
              <a:rPr lang="en-US" baseline="0" dirty="0"/>
              <a:t> </a:t>
            </a:r>
            <a:r>
              <a:rPr lang="en-US" baseline="0" dirty="0" err="1"/>
              <a:t>interés</a:t>
            </a:r>
            <a:r>
              <a:rPr lang="en-US" baseline="0" dirty="0"/>
              <a:t> (malas </a:t>
            </a:r>
            <a:r>
              <a:rPr lang="en-US" baseline="0" dirty="0" err="1"/>
              <a:t>decisiones</a:t>
            </a:r>
            <a:r>
              <a:rPr lang="en-US" baseline="0" dirty="0"/>
              <a:t> a </a:t>
            </a:r>
            <a:r>
              <a:rPr lang="en-US" baseline="0" dirty="0" err="1"/>
              <a:t>ojos</a:t>
            </a:r>
            <a:r>
              <a:rPr lang="en-US" baseline="0" dirty="0"/>
              <a:t> del </a:t>
            </a:r>
            <a:r>
              <a:rPr lang="en-US" baseline="0" dirty="0" err="1"/>
              <a:t>ppal</a:t>
            </a:r>
            <a:r>
              <a:rPr lang="en-US" baseline="0" dirty="0"/>
              <a:t>), el principal </a:t>
            </a:r>
            <a:r>
              <a:rPr lang="en-US" baseline="0" dirty="0" err="1"/>
              <a:t>puede</a:t>
            </a:r>
            <a:r>
              <a:rPr lang="en-US" baseline="0" dirty="0"/>
              <a:t> </a:t>
            </a:r>
            <a:r>
              <a:rPr lang="en-US" baseline="0" dirty="0" err="1"/>
              <a:t>tomar</a:t>
            </a:r>
            <a:r>
              <a:rPr lang="en-US" baseline="0" dirty="0"/>
              <a:t> </a:t>
            </a:r>
            <a:r>
              <a:rPr lang="en-US" baseline="0" dirty="0" err="1"/>
              <a:t>acciones</a:t>
            </a:r>
            <a:r>
              <a:rPr lang="en-US" baseline="0" dirty="0"/>
              <a:t> de </a:t>
            </a:r>
            <a:r>
              <a:rPr lang="en-US" baseline="0" dirty="0" err="1"/>
              <a:t>monitoreo</a:t>
            </a:r>
            <a:r>
              <a:rPr lang="en-US" baseline="0" dirty="0"/>
              <a:t> (</a:t>
            </a:r>
            <a:r>
              <a:rPr lang="en-US" baseline="0" dirty="0" err="1"/>
              <a:t>incentivos</a:t>
            </a:r>
            <a:r>
              <a:rPr lang="en-US" baseline="0" dirty="0"/>
              <a:t>, </a:t>
            </a:r>
            <a:r>
              <a:rPr lang="en-US" baseline="0" dirty="0" err="1"/>
              <a:t>multas</a:t>
            </a:r>
            <a:r>
              <a:rPr lang="en-US" baseline="0" dirty="0"/>
              <a:t>) -&gt; </a:t>
            </a:r>
            <a:r>
              <a:rPr lang="en-US" baseline="0" dirty="0" err="1"/>
              <a:t>relaciones</a:t>
            </a:r>
            <a:r>
              <a:rPr lang="en-US" baseline="0" dirty="0"/>
              <a:t> </a:t>
            </a:r>
            <a:r>
              <a:rPr lang="en-US" baseline="0" dirty="0" err="1"/>
              <a:t>contractuales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- La </a:t>
            </a:r>
            <a:r>
              <a:rPr lang="en-US" baseline="0" dirty="0" err="1"/>
              <a:t>incertidumbre</a:t>
            </a:r>
            <a:r>
              <a:rPr lang="en-US" baseline="0" dirty="0"/>
              <a:t> </a:t>
            </a:r>
            <a:r>
              <a:rPr lang="en-US" baseline="0" dirty="0" err="1"/>
              <a:t>donde</a:t>
            </a:r>
            <a:r>
              <a:rPr lang="en-US" baseline="0" dirty="0"/>
              <a:t> </a:t>
            </a:r>
            <a:r>
              <a:rPr lang="en-US" baseline="0" dirty="0" err="1"/>
              <a:t>está</a:t>
            </a:r>
            <a:r>
              <a:rPr lang="en-US" baseline="0" dirty="0"/>
              <a:t>? </a:t>
            </a:r>
            <a:r>
              <a:rPr lang="en-US" baseline="0" dirty="0" err="1"/>
              <a:t>Naturaleza</a:t>
            </a:r>
            <a:r>
              <a:rPr lang="en-US" baseline="0" dirty="0"/>
              <a:t>, </a:t>
            </a:r>
            <a:r>
              <a:rPr lang="en-US" baseline="0" dirty="0" err="1"/>
              <a:t>terrorismo</a:t>
            </a:r>
            <a:r>
              <a:rPr lang="en-US" baseline="0" dirty="0"/>
              <a:t>, </a:t>
            </a:r>
            <a:r>
              <a:rPr lang="en-US" baseline="0" dirty="0" err="1"/>
              <a:t>tasas</a:t>
            </a:r>
            <a:r>
              <a:rPr lang="en-US" baseline="0" dirty="0"/>
              <a:t> de </a:t>
            </a:r>
            <a:r>
              <a:rPr lang="en-US" baseline="0" dirty="0" err="1"/>
              <a:t>cambio</a:t>
            </a:r>
            <a:r>
              <a:rPr lang="en-US" baseline="0" dirty="0"/>
              <a:t>. –&gt; Como </a:t>
            </a:r>
            <a:r>
              <a:rPr lang="en-US" baseline="0" dirty="0" err="1"/>
              <a:t>afecta</a:t>
            </a:r>
            <a:r>
              <a:rPr lang="en-US" baseline="0" dirty="0"/>
              <a:t> los </a:t>
            </a:r>
            <a:r>
              <a:rPr lang="en-US" baseline="0" dirty="0" err="1"/>
              <a:t>intereses</a:t>
            </a:r>
            <a:r>
              <a:rPr lang="en-US" baseline="0" dirty="0"/>
              <a:t> de ambas </a:t>
            </a:r>
            <a:r>
              <a:rPr lang="en-US" baseline="0" dirty="0" err="1"/>
              <a:t>partes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- </a:t>
            </a:r>
            <a:r>
              <a:rPr lang="en-US" baseline="0" dirty="0" err="1"/>
              <a:t>Queremos</a:t>
            </a:r>
            <a:r>
              <a:rPr lang="en-US" baseline="0" dirty="0"/>
              <a:t> </a:t>
            </a:r>
            <a:r>
              <a:rPr lang="en-US" baseline="0" dirty="0" err="1"/>
              <a:t>trabajar</a:t>
            </a:r>
            <a:r>
              <a:rPr lang="en-US" baseline="0" dirty="0"/>
              <a:t> </a:t>
            </a:r>
            <a:r>
              <a:rPr lang="en-US" baseline="0" dirty="0" err="1"/>
              <a:t>todo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contexto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maestría</a:t>
            </a:r>
            <a:r>
              <a:rPr lang="en-US" baseline="0" dirty="0"/>
              <a:t> </a:t>
            </a:r>
            <a:r>
              <a:rPr lang="en-US" baseline="0" dirty="0" err="1"/>
              <a:t>trabajamos</a:t>
            </a:r>
            <a:r>
              <a:rPr lang="en-US" baseline="0" dirty="0"/>
              <a:t> los dos </a:t>
            </a:r>
            <a:r>
              <a:rPr lang="en-US" baseline="0" dirty="0" err="1"/>
              <a:t>primeros</a:t>
            </a:r>
            <a:r>
              <a:rPr lang="en-US" baseline="0" dirty="0"/>
              <a:t> bullets y </a:t>
            </a:r>
            <a:r>
              <a:rPr lang="en-US" baseline="0" dirty="0" err="1"/>
              <a:t>en</a:t>
            </a:r>
            <a:r>
              <a:rPr lang="en-US" baseline="0" dirty="0"/>
              <a:t> el PhD </a:t>
            </a:r>
            <a:r>
              <a:rPr lang="en-US" baseline="0" dirty="0" err="1"/>
              <a:t>queremos</a:t>
            </a:r>
            <a:r>
              <a:rPr lang="en-US" baseline="0" dirty="0"/>
              <a:t> </a:t>
            </a:r>
            <a:r>
              <a:rPr lang="en-US" baseline="0" dirty="0" err="1"/>
              <a:t>involucrar</a:t>
            </a:r>
            <a:r>
              <a:rPr lang="en-US" baseline="0" dirty="0"/>
              <a:t> el </a:t>
            </a:r>
            <a:r>
              <a:rPr lang="en-US" baseline="0" dirty="0" err="1"/>
              <a:t>trabajo</a:t>
            </a:r>
            <a:r>
              <a:rPr lang="en-US" baseline="0" dirty="0"/>
              <a:t> de Natalia</a:t>
            </a:r>
          </a:p>
          <a:p>
            <a:r>
              <a:rPr lang="en-US" baseline="0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6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1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baseline="0" dirty="0"/>
              <a:t>Explicar el por qué hicimos un B&amp;B de cero.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Branch en variables enteras.</a:t>
            </a:r>
          </a:p>
          <a:p>
            <a:pPr marL="171450" indent="-171450">
              <a:buFontTx/>
              <a:buChar char="-"/>
            </a:pPr>
            <a:r>
              <a:rPr lang="es-CO" baseline="0" dirty="0"/>
              <a:t>Factibilidad </a:t>
            </a:r>
            <a:r>
              <a:rPr lang="es-CO" baseline="0" dirty="0" err="1"/>
              <a:t>binivel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0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Nuestros valores son muy relajados, queremos hacerlo mas realista</a:t>
            </a:r>
          </a:p>
          <a:p>
            <a:r>
              <a:rPr lang="es-CO" dirty="0"/>
              <a:t>Se resuelve el HPR que incluye las restricciones de ambos jugadores</a:t>
            </a:r>
          </a:p>
          <a:p>
            <a:r>
              <a:rPr lang="es-CO" dirty="0"/>
              <a:t>Como el principal cree según su FO sería el resultado de la cosa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84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00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7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57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CONTEXT repetido</a:t>
            </a:r>
          </a:p>
          <a:p>
            <a:endParaRPr lang="es-CO" dirty="0"/>
          </a:p>
          <a:p>
            <a:r>
              <a:rPr lang="es-CO" dirty="0"/>
              <a:t>Incertidumbre ya tiene un modelo que trabajaron Natalia torres y Daniel Suarez</a:t>
            </a:r>
          </a:p>
          <a:p>
            <a:r>
              <a:rPr lang="es-CO" dirty="0"/>
              <a:t>Cómo complementar esos dos modelos cuando el </a:t>
            </a:r>
            <a:r>
              <a:rPr lang="es-CO" dirty="0" err="1"/>
              <a:t>binivel</a:t>
            </a:r>
            <a:r>
              <a:rPr lang="es-CO" dirty="0"/>
              <a:t> esté corriendo bien</a:t>
            </a:r>
          </a:p>
          <a:p>
            <a:r>
              <a:rPr lang="es-CO" dirty="0"/>
              <a:t>Cerrando la maestría para mandar un </a:t>
            </a:r>
            <a:r>
              <a:rPr lang="es-CO" dirty="0" err="1"/>
              <a:t>paper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00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98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aseline="0" dirty="0"/>
              <a:t>Enfocarnos en la </a:t>
            </a:r>
            <a:r>
              <a:rPr lang="es-CO" baseline="0" dirty="0" err="1"/>
              <a:t>incert</a:t>
            </a: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Nos queremos enfocar en la incertidumbre. Ver </a:t>
            </a:r>
            <a:r>
              <a:rPr lang="es-CO" dirty="0" err="1"/>
              <a:t>powell</a:t>
            </a:r>
            <a:r>
              <a:rPr lang="es-CO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8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Si el principal </a:t>
            </a:r>
            <a:r>
              <a:rPr lang="en-US" baseline="0" dirty="0" err="1"/>
              <a:t>pudiese</a:t>
            </a:r>
            <a:r>
              <a:rPr lang="en-US" baseline="0" dirty="0"/>
              <a:t> </a:t>
            </a:r>
            <a:r>
              <a:rPr lang="en-US" baseline="0" dirty="0" err="1"/>
              <a:t>hacer</a:t>
            </a:r>
            <a:r>
              <a:rPr lang="en-US" baseline="0" dirty="0"/>
              <a:t> el </a:t>
            </a:r>
            <a:r>
              <a:rPr lang="en-US" baseline="0" dirty="0" err="1"/>
              <a:t>mantenimiento</a:t>
            </a:r>
            <a:r>
              <a:rPr lang="en-US" baseline="0" dirty="0"/>
              <a:t>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estaría</a:t>
            </a:r>
            <a:r>
              <a:rPr lang="en-US" baseline="0" dirty="0"/>
              <a:t> </a:t>
            </a:r>
            <a:r>
              <a:rPr lang="en-US" baseline="0" dirty="0" err="1"/>
              <a:t>resuelto</a:t>
            </a:r>
            <a:r>
              <a:rPr lang="en-US" baseline="0" dirty="0"/>
              <a:t> el </a:t>
            </a:r>
            <a:r>
              <a:rPr lang="en-US" baseline="0" dirty="0" err="1"/>
              <a:t>problema</a:t>
            </a:r>
            <a:r>
              <a:rPr lang="en-US" baseline="0" dirty="0"/>
              <a:t>. Pero no, el solo </a:t>
            </a:r>
            <a:r>
              <a:rPr lang="en-US" baseline="0" dirty="0" err="1"/>
              <a:t>puede</a:t>
            </a:r>
            <a:r>
              <a:rPr lang="en-US" baseline="0" dirty="0"/>
              <a:t> </a:t>
            </a:r>
            <a:r>
              <a:rPr lang="en-US" baseline="0" dirty="0" err="1"/>
              <a:t>ajustar</a:t>
            </a:r>
            <a:r>
              <a:rPr lang="en-US" baseline="0" dirty="0"/>
              <a:t> las </a:t>
            </a:r>
            <a:r>
              <a:rPr lang="en-US" baseline="0" dirty="0" err="1"/>
              <a:t>reglas</a:t>
            </a:r>
            <a:r>
              <a:rPr lang="en-US" baseline="0" dirty="0"/>
              <a:t> de </a:t>
            </a:r>
            <a:r>
              <a:rPr lang="en-US" baseline="0" dirty="0" err="1"/>
              <a:t>juego</a:t>
            </a:r>
            <a:r>
              <a:rPr lang="en-US" baseline="0" dirty="0"/>
              <a:t> y </a:t>
            </a:r>
            <a:r>
              <a:rPr lang="en-US" baseline="0" dirty="0" err="1"/>
              <a:t>ver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reacciona</a:t>
            </a:r>
            <a:r>
              <a:rPr lang="en-US" baseline="0" dirty="0"/>
              <a:t> el </a:t>
            </a:r>
            <a:r>
              <a:rPr lang="en-US" baseline="0" dirty="0" err="1"/>
              <a:t>agente</a:t>
            </a:r>
            <a:r>
              <a:rPr lang="en-US" baseline="0" dirty="0"/>
              <a:t>. No </a:t>
            </a:r>
            <a:r>
              <a:rPr lang="en-US" baseline="0" dirty="0" err="1"/>
              <a:t>nos</a:t>
            </a:r>
            <a:r>
              <a:rPr lang="en-US" baseline="0" dirty="0"/>
              <a:t> </a:t>
            </a:r>
            <a:r>
              <a:rPr lang="en-US" baseline="0" dirty="0" err="1"/>
              <a:t>gusta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reacciona</a:t>
            </a:r>
            <a:r>
              <a:rPr lang="en-US" baseline="0" dirty="0"/>
              <a:t> -&gt; </a:t>
            </a:r>
            <a:r>
              <a:rPr lang="en-US" baseline="0" dirty="0" err="1"/>
              <a:t>calibramos</a:t>
            </a:r>
            <a:r>
              <a:rPr lang="en-US" baseline="0" dirty="0"/>
              <a:t> las </a:t>
            </a:r>
            <a:r>
              <a:rPr lang="en-US" baseline="0" dirty="0" err="1"/>
              <a:t>reglas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Decir</a:t>
            </a:r>
            <a:r>
              <a:rPr lang="en-US" baseline="0" dirty="0"/>
              <a:t> las </a:t>
            </a:r>
            <a:r>
              <a:rPr lang="en-US" baseline="0" dirty="0" err="1"/>
              <a:t>decisiones</a:t>
            </a:r>
            <a:r>
              <a:rPr lang="en-US" baseline="0" dirty="0"/>
              <a:t> que </a:t>
            </a:r>
            <a:r>
              <a:rPr lang="en-US" baseline="0" dirty="0" err="1"/>
              <a:t>pueden</a:t>
            </a:r>
            <a:r>
              <a:rPr lang="en-US" baseline="0" dirty="0"/>
              <a:t> </a:t>
            </a:r>
            <a:r>
              <a:rPr lang="en-US" baseline="0" dirty="0" err="1"/>
              <a:t>tomar</a:t>
            </a:r>
            <a:r>
              <a:rPr lang="en-US" baseline="0" dirty="0"/>
              <a:t> tanto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mantenimiento</a:t>
            </a:r>
            <a:r>
              <a:rPr lang="en-US" baseline="0" dirty="0"/>
              <a:t> y el principal </a:t>
            </a:r>
            <a:r>
              <a:rPr lang="en-US" baseline="0" dirty="0" err="1"/>
              <a:t>inspecciones</a:t>
            </a:r>
            <a:r>
              <a:rPr lang="en-US" baseline="0" dirty="0"/>
              <a:t> -&gt; </a:t>
            </a:r>
            <a:r>
              <a:rPr lang="en-US" baseline="0" dirty="0" err="1"/>
              <a:t>esto</a:t>
            </a:r>
            <a:r>
              <a:rPr lang="en-US" baseline="0" dirty="0"/>
              <a:t> es </a:t>
            </a:r>
            <a:r>
              <a:rPr lang="en-US" baseline="0" dirty="0" err="1"/>
              <a:t>costoso</a:t>
            </a:r>
            <a:r>
              <a:rPr lang="en-US" baseline="0" dirty="0"/>
              <a:t> (CUAL ES EL PROBLEMA QUE NOSOTROS TENEMOS)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sabe</a:t>
            </a:r>
            <a:r>
              <a:rPr lang="en-US" baseline="0" dirty="0"/>
              <a:t> que lo van a </a:t>
            </a:r>
            <a:r>
              <a:rPr lang="en-US" baseline="0" dirty="0" err="1"/>
              <a:t>inspeccionar</a:t>
            </a:r>
            <a:r>
              <a:rPr lang="en-US" baseline="0" dirty="0"/>
              <a:t> </a:t>
            </a:r>
            <a:r>
              <a:rPr lang="en-US" baseline="0" dirty="0" err="1"/>
              <a:t>entonces</a:t>
            </a:r>
            <a:r>
              <a:rPr lang="en-US" baseline="0" dirty="0"/>
              <a:t> </a:t>
            </a:r>
            <a:r>
              <a:rPr lang="en-US" baseline="0" dirty="0" err="1"/>
              <a:t>responde</a:t>
            </a:r>
            <a:r>
              <a:rPr lang="en-US" baseline="0" dirty="0"/>
              <a:t> para mayor </a:t>
            </a:r>
            <a:r>
              <a:rPr lang="en-US" baseline="0" dirty="0" err="1"/>
              <a:t>beneficio</a:t>
            </a:r>
            <a:r>
              <a:rPr lang="en-US" baseline="0" dirty="0"/>
              <a:t> (El principal no se </a:t>
            </a:r>
            <a:r>
              <a:rPr lang="en-US" baseline="0" dirty="0" err="1"/>
              <a:t>quiere</a:t>
            </a:r>
            <a:r>
              <a:rPr lang="en-US" baseline="0" dirty="0"/>
              <a:t> </a:t>
            </a:r>
            <a:r>
              <a:rPr lang="en-US" baseline="0" dirty="0" err="1"/>
              <a:t>dejar</a:t>
            </a:r>
            <a:r>
              <a:rPr lang="en-US" baseline="0" dirty="0"/>
              <a:t> </a:t>
            </a:r>
            <a:r>
              <a:rPr lang="en-US" baseline="0" dirty="0" err="1"/>
              <a:t>tumbar</a:t>
            </a:r>
            <a:r>
              <a:rPr lang="en-US" baseline="0" dirty="0"/>
              <a:t> y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quiere</a:t>
            </a:r>
            <a:r>
              <a:rPr lang="en-US" baseline="0" dirty="0"/>
              <a:t> </a:t>
            </a:r>
            <a:r>
              <a:rPr lang="en-US" baseline="0" dirty="0" err="1"/>
              <a:t>ahorrar</a:t>
            </a:r>
            <a:r>
              <a:rPr lang="en-US" baseline="0" dirty="0"/>
              <a:t> </a:t>
            </a:r>
            <a:r>
              <a:rPr lang="en-US" baseline="0" dirty="0" err="1"/>
              <a:t>plata</a:t>
            </a:r>
            <a:r>
              <a:rPr lang="en-US" baseline="0" dirty="0"/>
              <a:t> </a:t>
            </a:r>
            <a:r>
              <a:rPr lang="en-US" baseline="0" dirty="0" err="1"/>
              <a:t>pero</a:t>
            </a:r>
            <a:r>
              <a:rPr lang="en-US" baseline="0" dirty="0"/>
              <a:t> no se </a:t>
            </a:r>
            <a:r>
              <a:rPr lang="en-US" baseline="0" dirty="0" err="1"/>
              <a:t>va</a:t>
            </a:r>
            <a:r>
              <a:rPr lang="en-US" baseline="0" dirty="0"/>
              <a:t> a </a:t>
            </a:r>
            <a:r>
              <a:rPr lang="en-US" baseline="0" dirty="0" err="1"/>
              <a:t>dejar</a:t>
            </a:r>
            <a:r>
              <a:rPr lang="en-US" baseline="0" dirty="0"/>
              <a:t> </a:t>
            </a:r>
            <a:r>
              <a:rPr lang="en-US" baseline="0" dirty="0" err="1"/>
              <a:t>multar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Dados </a:t>
            </a:r>
            <a:r>
              <a:rPr lang="en-US" baseline="0" dirty="0" err="1"/>
              <a:t>unos</a:t>
            </a:r>
            <a:r>
              <a:rPr lang="en-US" baseline="0" dirty="0"/>
              <a:t> </a:t>
            </a:r>
            <a:r>
              <a:rPr lang="en-US" baseline="0" dirty="0" err="1"/>
              <a:t>pagos</a:t>
            </a:r>
            <a:r>
              <a:rPr lang="en-US" baseline="0" dirty="0"/>
              <a:t>/</a:t>
            </a:r>
            <a:r>
              <a:rPr lang="en-US" baseline="0" dirty="0" err="1"/>
              <a:t>condicones</a:t>
            </a:r>
            <a:r>
              <a:rPr lang="en-US" baseline="0" dirty="0"/>
              <a:t>, </a:t>
            </a:r>
            <a:r>
              <a:rPr lang="en-US" baseline="0" dirty="0" err="1"/>
              <a:t>cuál</a:t>
            </a:r>
            <a:r>
              <a:rPr lang="en-US" baseline="0" dirty="0"/>
              <a:t> es la </a:t>
            </a:r>
            <a:r>
              <a:rPr lang="en-US" baseline="0" dirty="0" err="1"/>
              <a:t>mejor</a:t>
            </a:r>
            <a:r>
              <a:rPr lang="en-US" baseline="0" dirty="0"/>
              <a:t> decision del </a:t>
            </a:r>
            <a:r>
              <a:rPr lang="en-US" baseline="0" dirty="0" err="1"/>
              <a:t>agente</a:t>
            </a:r>
            <a:r>
              <a:rPr lang="en-US" baseline="0" dirty="0"/>
              <a:t> (</a:t>
            </a:r>
            <a:r>
              <a:rPr lang="en-US" baseline="0" dirty="0" err="1"/>
              <a:t>seríamos</a:t>
            </a:r>
            <a:r>
              <a:rPr lang="en-US" baseline="0" dirty="0"/>
              <a:t> </a:t>
            </a:r>
            <a:r>
              <a:rPr lang="en-US" baseline="0" dirty="0" err="1"/>
              <a:t>vulnerables</a:t>
            </a:r>
            <a:r>
              <a:rPr lang="en-US" baseline="0" dirty="0"/>
              <a:t> al PA problem? </a:t>
            </a:r>
            <a:r>
              <a:rPr lang="en-US" baseline="0" dirty="0" err="1"/>
              <a:t>obtendríamos</a:t>
            </a:r>
            <a:r>
              <a:rPr lang="en-US" baseline="0" dirty="0"/>
              <a:t> una </a:t>
            </a:r>
            <a:r>
              <a:rPr lang="en-US" baseline="0" dirty="0" err="1"/>
              <a:t>operación</a:t>
            </a:r>
            <a:r>
              <a:rPr lang="en-US" baseline="0" dirty="0"/>
              <a:t>/</a:t>
            </a:r>
            <a:r>
              <a:rPr lang="en-US" baseline="0" dirty="0" err="1"/>
              <a:t>mantenimiento</a:t>
            </a:r>
            <a:r>
              <a:rPr lang="en-US" baseline="0" dirty="0"/>
              <a:t> </a:t>
            </a:r>
            <a:r>
              <a:rPr lang="en-US" baseline="0" dirty="0" err="1"/>
              <a:t>adecuada</a:t>
            </a:r>
            <a:r>
              <a:rPr lang="en-US" baseline="0" dirty="0"/>
              <a:t>/o?) </a:t>
            </a:r>
            <a:r>
              <a:rPr lang="en-US" baseline="0" dirty="0" err="1"/>
              <a:t>Ejemplos</a:t>
            </a:r>
            <a:r>
              <a:rPr lang="en-US" baseline="0" dirty="0"/>
              <a:t> que </a:t>
            </a:r>
            <a:r>
              <a:rPr lang="en-US" baseline="0" dirty="0" err="1"/>
              <a:t>haría</a:t>
            </a:r>
            <a:r>
              <a:rPr lang="en-US" baseline="0" dirty="0"/>
              <a:t>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bajos</a:t>
            </a:r>
            <a:r>
              <a:rPr lang="en-US" baseline="0" dirty="0"/>
              <a:t> </a:t>
            </a:r>
            <a:r>
              <a:rPr lang="en-US" baseline="0" dirty="0" err="1"/>
              <a:t>ciertos</a:t>
            </a:r>
            <a:r>
              <a:rPr lang="en-US" baseline="0" dirty="0"/>
              <a:t> </a:t>
            </a:r>
            <a:r>
              <a:rPr lang="en-US" baseline="0" dirty="0" err="1"/>
              <a:t>parametros</a:t>
            </a:r>
            <a:r>
              <a:rPr lang="en-US" baseline="0" dirty="0"/>
              <a:t> (responsible)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(inspection, incentives) Si el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contractuales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decisions del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pasar que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fuertes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siendo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injustas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influenciar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social equilibrium: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inspecionar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 major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tamaño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que se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quebrar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No es trivial. 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dificil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que considerer las decisions de ambos.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9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Curiosiandoooo</a:t>
            </a:r>
            <a:r>
              <a:rPr lang="es-CO" dirty="0"/>
              <a:t>. Powell dice que uno puede </a:t>
            </a:r>
            <a:r>
              <a:rPr lang="es-CO" dirty="0" err="1"/>
              <a:t>redcir</a:t>
            </a:r>
            <a:r>
              <a:rPr lang="es-CO" dirty="0"/>
              <a:t> todas estas técnicas a un arquetipo de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67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Nos queremos enfocar en la incertidumbre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6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Ya no se trabaja con todas las políticas. Se parametrizan las políticas y se optimiza sobre estas políticas.</a:t>
            </a:r>
          </a:p>
          <a:p>
            <a:r>
              <a:rPr lang="es-CO" dirty="0"/>
              <a:t>W gorro es con Montecarlo</a:t>
            </a:r>
          </a:p>
          <a:p>
            <a:r>
              <a:rPr lang="es-CO" dirty="0"/>
              <a:t>Se corta un horizonte de tiempo</a:t>
            </a:r>
          </a:p>
          <a:p>
            <a:r>
              <a:rPr lang="es-CO" dirty="0"/>
              <a:t>Uno hace estimaciones de la función de valor </a:t>
            </a:r>
          </a:p>
          <a:p>
            <a:endParaRPr lang="es-CO" dirty="0"/>
          </a:p>
          <a:p>
            <a:r>
              <a:rPr lang="es-CO" dirty="0"/>
              <a:t>La idea es hacer aproximaciones en el dominio</a:t>
            </a:r>
          </a:p>
          <a:p>
            <a:endParaRPr lang="es-CO" dirty="0"/>
          </a:p>
          <a:p>
            <a:r>
              <a:rPr lang="es-CO" dirty="0"/>
              <a:t>Estudiar estas formas de aproximación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3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Aproximaciones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políticas</a:t>
            </a:r>
            <a:r>
              <a:rPr lang="en-US" baseline="0" dirty="0"/>
              <a:t>, </a:t>
            </a:r>
            <a:r>
              <a:rPr lang="en-US" baseline="0" dirty="0" err="1"/>
              <a:t>tiempo</a:t>
            </a:r>
            <a:r>
              <a:rPr lang="en-US" baseline="0" dirty="0"/>
              <a:t>, </a:t>
            </a:r>
            <a:r>
              <a:rPr lang="en-US" baseline="0" dirty="0" err="1"/>
              <a:t>espacio</a:t>
            </a:r>
            <a:r>
              <a:rPr lang="en-US" baseline="0" dirty="0"/>
              <a:t> de valor</a:t>
            </a:r>
          </a:p>
          <a:p>
            <a:r>
              <a:rPr lang="en-US" baseline="0" dirty="0" err="1"/>
              <a:t>Modelos</a:t>
            </a:r>
            <a:r>
              <a:rPr lang="en-US" baseline="0" dirty="0"/>
              <a:t> </a:t>
            </a:r>
            <a:r>
              <a:rPr lang="en-US" baseline="0" dirty="0" err="1"/>
              <a:t>predictivos</a:t>
            </a:r>
            <a:r>
              <a:rPr lang="en-US" baseline="0" dirty="0"/>
              <a:t> y </a:t>
            </a:r>
            <a:r>
              <a:rPr lang="en-US" baseline="0" dirty="0" err="1"/>
              <a:t>prescriptivos</a:t>
            </a:r>
            <a:endParaRPr lang="en-US" baseline="0" dirty="0"/>
          </a:p>
          <a:p>
            <a:r>
              <a:rPr lang="en-US" baseline="0" dirty="0"/>
              <a:t>O una forma de </a:t>
            </a:r>
            <a:r>
              <a:rPr lang="en-US" baseline="0" dirty="0" err="1"/>
              <a:t>intergar</a:t>
            </a:r>
            <a:r>
              <a:rPr lang="en-US" baseline="0" dirty="0"/>
              <a:t> </a:t>
            </a:r>
            <a:r>
              <a:rPr lang="en-US" baseline="0" dirty="0" err="1"/>
              <a:t>todo</a:t>
            </a:r>
            <a:r>
              <a:rPr lang="en-US" baseline="0" dirty="0"/>
              <a:t> lo que </a:t>
            </a:r>
            <a:r>
              <a:rPr lang="en-US" baseline="0" dirty="0" err="1"/>
              <a:t>enmarca</a:t>
            </a:r>
            <a:r>
              <a:rPr lang="en-US" baseline="0" dirty="0"/>
              <a:t> Powell</a:t>
            </a:r>
          </a:p>
          <a:p>
            <a:endParaRPr lang="en-US" baseline="0" dirty="0"/>
          </a:p>
          <a:p>
            <a:r>
              <a:rPr lang="en-US" baseline="0" dirty="0"/>
              <a:t>Casos de </a:t>
            </a:r>
            <a:r>
              <a:rPr lang="en-US" baseline="0" dirty="0" err="1"/>
              <a:t>aplicación</a:t>
            </a:r>
            <a:r>
              <a:rPr lang="en-US" baseline="0" dirty="0"/>
              <a:t> y </a:t>
            </a:r>
            <a:r>
              <a:rPr lang="en-US" baseline="0" dirty="0" err="1"/>
              <a:t>técnicas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avanzadas</a:t>
            </a:r>
            <a:endParaRPr lang="en-US" baseline="0" dirty="0"/>
          </a:p>
          <a:p>
            <a:r>
              <a:rPr lang="en-US" baseline="0" dirty="0" err="1"/>
              <a:t>Aplicación</a:t>
            </a:r>
            <a:r>
              <a:rPr lang="en-US" baseline="0" dirty="0"/>
              <a:t>: </a:t>
            </a:r>
            <a:r>
              <a:rPr lang="en-US" baseline="0" dirty="0" err="1"/>
              <a:t>Interés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problemas</a:t>
            </a:r>
            <a:r>
              <a:rPr lang="en-US" baseline="0" dirty="0"/>
              <a:t> de </a:t>
            </a:r>
            <a:r>
              <a:rPr lang="en-US" baseline="0" dirty="0" err="1"/>
              <a:t>riesgo</a:t>
            </a:r>
            <a:r>
              <a:rPr lang="en-US" baseline="0" dirty="0"/>
              <a:t> </a:t>
            </a:r>
          </a:p>
          <a:p>
            <a:r>
              <a:rPr lang="en-US" baseline="0" dirty="0" err="1"/>
              <a:t>Técnicas</a:t>
            </a:r>
            <a:r>
              <a:rPr lang="en-US" baseline="0" dirty="0"/>
              <a:t> </a:t>
            </a:r>
            <a:r>
              <a:rPr lang="en-US" baseline="0" dirty="0" err="1"/>
              <a:t>avanzadas</a:t>
            </a:r>
            <a:r>
              <a:rPr lang="en-US" baseline="0" dirty="0"/>
              <a:t>:</a:t>
            </a:r>
          </a:p>
          <a:p>
            <a:r>
              <a:rPr lang="en-US" baseline="0" dirty="0"/>
              <a:t>Wishlist: PDA - RL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23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Esto es lo que no brinda </a:t>
            </a:r>
            <a:r>
              <a:rPr lang="es-CO" dirty="0" err="1"/>
              <a:t>bertsekas</a:t>
            </a:r>
            <a:r>
              <a:rPr lang="es-CO" dirty="0"/>
              <a:t> como sus capítulos </a:t>
            </a:r>
          </a:p>
          <a:p>
            <a:endParaRPr lang="es-CO" dirty="0"/>
          </a:p>
          <a:p>
            <a:r>
              <a:rPr lang="es-CO" dirty="0"/>
              <a:t>Esta es la tarea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8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parte prescriptiva con todos los juguetes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61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8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285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36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3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 Introducir y explicar el modelo.</a:t>
            </a:r>
          </a:p>
          <a:p>
            <a:endParaRPr lang="es-CO" dirty="0"/>
          </a:p>
          <a:p>
            <a:r>
              <a:rPr lang="es-CO" dirty="0"/>
              <a:t>- Es importante aclarar lo que va en la función objetivo. </a:t>
            </a:r>
          </a:p>
          <a:p>
            <a:endParaRPr lang="es-CO" dirty="0"/>
          </a:p>
          <a:p>
            <a:r>
              <a:rPr lang="es-CO" dirty="0"/>
              <a:t>- Echar tierra. No está el componente del juego, el principal no tiene injerencia sobre el mantenimiento; lo máximo que puede hacer el </a:t>
            </a:r>
            <a:r>
              <a:rPr lang="es-CO" dirty="0" err="1"/>
              <a:t>ppal</a:t>
            </a:r>
            <a:r>
              <a:rPr lang="es-CO" dirty="0"/>
              <a:t> es poner las reglas del juego, como reacciona el agente y entonces se refinan las reglas del juego. Por eso no es multiobjetivo</a:t>
            </a:r>
          </a:p>
          <a:p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Podría llegarse a pensar como multiobjetivo/multicriterio PERO en realidad lo que se tienen son dos actores que actúan en respuesta a las decisiones del otro (si el agente incumple el principal lo multa -&gt; el agente sabiendo que lo pueden multar cambia su decisión) -&gt; decisiones secuenciales -&gt; teoría de juegos.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Para cual FO se va a correr?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7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46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18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2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Me toca hacer inspecciones. Le puedo dar incentivos. Le puedo quitar la restricción.</a:t>
            </a:r>
          </a:p>
          <a:p>
            <a:r>
              <a:rPr lang="es-CO" dirty="0" err="1"/>
              <a:t>Gomez</a:t>
            </a:r>
            <a:r>
              <a:rPr lang="es-CO" dirty="0"/>
              <a:t> nos da la intuición. Pero cómo diseñamos este sistema? A lo que queremos llegar es como llegamos a definir las reglas del primero para tener las mejores respuestas segundo</a:t>
            </a:r>
          </a:p>
          <a:p>
            <a:endParaRPr lang="es-CO" dirty="0"/>
          </a:p>
          <a:p>
            <a:r>
              <a:rPr lang="es-CO" dirty="0"/>
              <a:t>Visión del abogado -&gt; reglas y restricciones</a:t>
            </a:r>
          </a:p>
          <a:p>
            <a:r>
              <a:rPr lang="es-CO" dirty="0"/>
              <a:t>Visión del Economista -&gt; Incentivos para cambiar el comportamiento</a:t>
            </a:r>
          </a:p>
          <a:p>
            <a:r>
              <a:rPr lang="es-CO" dirty="0"/>
              <a:t>Corridas unilaterales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modelo es un MIP. Hay variables enteras y hace el problema mucho más difícil de resolver. En mi tesis de pregrado </a:t>
            </a:r>
            <a:r>
              <a:rPr lang="es-CO" dirty="0" err="1"/>
              <a:t>etc</a:t>
            </a:r>
            <a:r>
              <a:rPr lang="es-CO" dirty="0"/>
              <a:t>…</a:t>
            </a:r>
          </a:p>
          <a:p>
            <a:r>
              <a:rPr lang="es-CO" dirty="0"/>
              <a:t>Explicar los colores. Qué es lo más importante de un problema </a:t>
            </a:r>
            <a:r>
              <a:rPr lang="es-CO" dirty="0" err="1"/>
              <a:t>binivel</a:t>
            </a:r>
            <a:r>
              <a:rPr lang="es-CO" dirty="0"/>
              <a:t>: Las decisiones del principal afectan la región factible del seguidor y las </a:t>
            </a:r>
            <a:r>
              <a:rPr lang="es-CO" dirty="0" err="1"/>
              <a:t>deciiones</a:t>
            </a:r>
            <a:r>
              <a:rPr lang="es-CO" dirty="0"/>
              <a:t> del seguidor afectan la FO del principal</a:t>
            </a:r>
          </a:p>
          <a:p>
            <a:endParaRPr lang="es-CO" dirty="0"/>
          </a:p>
          <a:p>
            <a:r>
              <a:rPr lang="es-CO" dirty="0"/>
              <a:t>Extrapolar al PPP: x es inspección y multas. Y es mantenimiento y como se haga el mantenimiento afecta el beneficio final.</a:t>
            </a:r>
          </a:p>
          <a:p>
            <a:endParaRPr lang="es-CO" dirty="0"/>
          </a:p>
          <a:p>
            <a:r>
              <a:rPr lang="es-CO" dirty="0"/>
              <a:t>Nos pusimos ese reto y en el estado del arte apenas son problemas que se están resolviendo.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8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dirty="0"/>
              <a:t>No hay mucha literatura de </a:t>
            </a:r>
            <a:r>
              <a:rPr lang="es-CO" dirty="0" err="1"/>
              <a:t>binivel</a:t>
            </a:r>
            <a:r>
              <a:rPr lang="es-CO" dirty="0"/>
              <a:t> enteros</a:t>
            </a:r>
          </a:p>
          <a:p>
            <a:pPr marL="171450" indent="-171450">
              <a:buFontTx/>
              <a:buChar char="-"/>
            </a:pPr>
            <a:r>
              <a:rPr lang="es-CO" dirty="0"/>
              <a:t>Literatura relativamente reciente</a:t>
            </a:r>
          </a:p>
          <a:p>
            <a:pPr marL="171450" indent="-171450">
              <a:buFontTx/>
              <a:buChar char="-"/>
            </a:pPr>
            <a:r>
              <a:rPr lang="es-CO" dirty="0"/>
              <a:t>Contribuciones recientes todavía tienen muchos retos. Se resuelven </a:t>
            </a:r>
            <a:r>
              <a:rPr lang="es-CO" dirty="0" err="1"/>
              <a:t>problameas</a:t>
            </a:r>
            <a:r>
              <a:rPr lang="es-CO" dirty="0"/>
              <a:t> relativamente pequeños porque el problema es no convexo y las búsquedas terminan siendo muy exhaustivas.</a:t>
            </a:r>
          </a:p>
          <a:p>
            <a:pPr marL="171450" indent="-171450">
              <a:buFontTx/>
              <a:buChar char="-"/>
            </a:pPr>
            <a:r>
              <a:rPr lang="es-CO" dirty="0"/>
              <a:t>El objetivo de mi tesis era encontrar el mejor algoritmo para resolver MIBPLS y </a:t>
            </a:r>
            <a:r>
              <a:rPr lang="es-CO" dirty="0" err="1"/>
              <a:t>enchufaro</a:t>
            </a:r>
            <a:r>
              <a:rPr lang="es-CO" dirty="0"/>
              <a:t> a PPP. Tenemos resultados preliminares del PPP. Resolvemos todas nuestras instancias y seguimos luchando con el PPP por problemas de escala</a:t>
            </a:r>
          </a:p>
          <a:p>
            <a:pPr marL="171450" indent="-171450">
              <a:buFontTx/>
              <a:buChar char="-"/>
            </a:pPr>
            <a:r>
              <a:rPr lang="es-CO" dirty="0" err="1"/>
              <a:t>Fischetti</a:t>
            </a:r>
            <a:r>
              <a:rPr lang="es-CO" dirty="0"/>
              <a:t> -&gt; lo más evolucionado. Comenzamos en el 2019 con un </a:t>
            </a:r>
            <a:r>
              <a:rPr lang="es-CO" dirty="0" err="1"/>
              <a:t>paper</a:t>
            </a:r>
            <a:r>
              <a:rPr lang="es-CO" dirty="0"/>
              <a:t> del 2017 para entenderlo y aplicarlo a las </a:t>
            </a:r>
            <a:r>
              <a:rPr lang="es-CO" dirty="0" err="1"/>
              <a:t>PPPs</a:t>
            </a:r>
            <a:r>
              <a:rPr lang="es-CO" dirty="0"/>
              <a:t> (hoja de ruta para la tesis).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CO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2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 redondeado"/>
          <p:cNvSpPr/>
          <p:nvPr/>
        </p:nvSpPr>
        <p:spPr>
          <a:xfrm>
            <a:off x="614363" y="1176338"/>
            <a:ext cx="8556625" cy="2232025"/>
          </a:xfrm>
          <a:prstGeom prst="roundRect">
            <a:avLst/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8" y="96838"/>
            <a:ext cx="1776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8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000" u="sng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3" cstate="print"/>
          <a:srcRect l="17819" t="14748" r="27895" b="21956"/>
          <a:stretch>
            <a:fillRect/>
          </a:stretch>
        </p:blipFill>
        <p:spPr bwMode="auto">
          <a:xfrm>
            <a:off x="8594725" y="141288"/>
            <a:ext cx="3460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6175" y="1166813"/>
            <a:ext cx="4127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0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96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0236377-4038-4958-B2E2-B7A78C47D34A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AC68A174-F594-4DB3-9EE5-023A2F7AED2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30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010E7AB-1D5D-4927-95FE-8FDB880F5205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6C3097B-42D5-4427-A2E9-1076985A364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82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7FB8AE3-D5A0-4016-8026-53208FAAD8FD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221DA4B-C839-4170-AB66-0C2FCD37B0A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2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11C8CD1-356F-4CBC-A45F-A485F91E8A64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0EC5084-78E3-469B-A2DE-CD20B68FC84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064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FC36EEF-36F9-41C2-8D00-4316F2C7B503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CFCBE108-4371-4BBF-8511-40B587A4F1A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07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790EF2E-BCF1-4A51-B318-04EA5652C133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0187C83-0496-4AE2-8EAD-9802BD3FEE5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671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BE197FD-0982-4E62-99D4-1C3595188116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EA06C0DD-9A98-4999-BA54-EB0858CD490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9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12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6F49F0C-3AD3-400A-86C3-0D24A56C2860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87F38F0-D484-4A3D-A5D8-8364C03E29B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186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065339B-7DBB-4531-8DE7-FA73572613CA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0C6A2E6-A0CD-4ABB-A4A9-9648D193E3F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6451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4A34ECE-2886-42FE-907E-82E18630580B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14A9ED-1D34-4905-94B8-DD3E9F38CC3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67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7953AA2-E1A4-4552-81A0-37678DD28833}" type="datetime1">
              <a:rPr lang="es-ES" smtClean="0"/>
              <a:pPr>
                <a:defRPr/>
              </a:pPr>
              <a:t>03/09/2022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F112D93-A795-43CB-8386-9D65FE82722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176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CD924-DC6A-42E7-9178-7B5EE2A337DB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428629" y="1408113"/>
            <a:ext cx="8316913" cy="4913312"/>
          </a:xfrm>
        </p:spPr>
        <p:txBody>
          <a:bodyPr>
            <a:normAutofit/>
          </a:bodyPr>
          <a:lstStyle>
            <a:lvl1pPr>
              <a:defRPr sz="21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500">
                <a:latin typeface="+mj-lt"/>
              </a:defRPr>
            </a:lvl3pPr>
            <a:lvl4pPr>
              <a:defRPr sz="1350">
                <a:latin typeface="+mj-lt"/>
              </a:defRPr>
            </a:lvl4pPr>
            <a:lvl5pPr>
              <a:defRPr sz="1350">
                <a:latin typeface="+mj-lt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1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5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8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D83296-8A48-44FF-9C38-2284A8E202C6}" type="slidenum">
              <a:rPr lang="en-US" altLang="en-US" sz="20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614363" y="1176338"/>
            <a:ext cx="8556625" cy="2232025"/>
          </a:xfrm>
          <a:prstGeom prst="roundRect">
            <a:avLst/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88" y="96838"/>
            <a:ext cx="1776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-12700" y="6602413"/>
            <a:ext cx="23177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000" u="sng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54277" name="Picture 25"/>
          <p:cNvPicPr>
            <a:picLocks noChangeAspect="1" noChangeArrowheads="1"/>
          </p:cNvPicPr>
          <p:nvPr/>
        </p:nvPicPr>
        <p:blipFill>
          <a:blip r:embed="rId15" cstate="print"/>
          <a:srcRect l="17819" t="14748" r="27895" b="21956"/>
          <a:stretch>
            <a:fillRect/>
          </a:stretch>
        </p:blipFill>
        <p:spPr bwMode="auto">
          <a:xfrm>
            <a:off x="8594725" y="141288"/>
            <a:ext cx="3460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66175" y="1166813"/>
            <a:ext cx="4127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26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7348237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60" imgH="360" progId="TCLayout.ActiveDocument.1">
                  <p:embed/>
                </p:oleObj>
              </mc:Choice>
              <mc:Fallback>
                <p:oleObj name="think-cell Slide" r:id="rId14" imgW="360" imgH="360" progId="TCLayout.ActiveDocument.1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Rectángulo"/>
          <p:cNvSpPr/>
          <p:nvPr/>
        </p:nvSpPr>
        <p:spPr>
          <a:xfrm>
            <a:off x="8836025" y="571500"/>
            <a:ext cx="292100" cy="68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2000" dirty="0">
              <a:solidFill>
                <a:prstClr val="white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-2478087" y="3740150"/>
            <a:ext cx="5148262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>
            <a:off x="93663" y="6313488"/>
            <a:ext cx="906145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-12700" y="6602413"/>
            <a:ext cx="23177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000" u="sng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37894" name="Picture 39" descr="Universidad de los Andes"/>
          <p:cNvPicPr>
            <a:picLocks noChangeAspect="1" noChangeArrowheads="1"/>
          </p:cNvPicPr>
          <p:nvPr/>
        </p:nvPicPr>
        <p:blipFill>
          <a:blip r:embed="rId16" cstate="print"/>
          <a:srcRect l="6796" t="30070" r="4892" b="23622"/>
          <a:stretch>
            <a:fillRect/>
          </a:stretch>
        </p:blipFill>
        <p:spPr bwMode="auto">
          <a:xfrm>
            <a:off x="49213" y="42863"/>
            <a:ext cx="14208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ortar y redondear rectángulo de esquina sencilla"/>
          <p:cNvSpPr/>
          <p:nvPr/>
        </p:nvSpPr>
        <p:spPr>
          <a:xfrm>
            <a:off x="101600" y="574675"/>
            <a:ext cx="8709025" cy="684213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DCD924-DC6A-42E7-9178-7B5EE2A337DB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" y="0"/>
            <a:ext cx="9172574" cy="116927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350">
              <a:solidFill>
                <a:prstClr val="white"/>
              </a:solidFill>
            </a:endParaRPr>
          </a:p>
        </p:txBody>
      </p:sp>
      <p:sp>
        <p:nvSpPr>
          <p:cNvPr id="15" name="9 CuadroTexto"/>
          <p:cNvSpPr txBox="1"/>
          <p:nvPr userDrawn="1"/>
        </p:nvSpPr>
        <p:spPr>
          <a:xfrm>
            <a:off x="-12701" y="6602420"/>
            <a:ext cx="17543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75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55604" y="188686"/>
            <a:ext cx="7627495" cy="84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49" y="1589314"/>
            <a:ext cx="8064903" cy="476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00" y="-33346"/>
            <a:ext cx="1097533" cy="6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4" cstate="print"/>
          <a:srcRect l="17819" t="14748" r="27895" b="21956"/>
          <a:stretch>
            <a:fillRect/>
          </a:stretch>
        </p:blipFill>
        <p:spPr bwMode="auto">
          <a:xfrm>
            <a:off x="8601008" y="656881"/>
            <a:ext cx="185088" cy="34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4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91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11" Type="http://schemas.openxmlformats.org/officeDocument/2006/relationships/image" Target="../media/image36.png"/><Relationship Id="rId5" Type="http://schemas.openxmlformats.org/officeDocument/2006/relationships/image" Target="../media/image45.png"/><Relationship Id="rId10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57.png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4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5" Type="http://schemas.openxmlformats.org/officeDocument/2006/relationships/image" Target="../media/image56.png"/><Relationship Id="rId10" Type="http://schemas.openxmlformats.org/officeDocument/2006/relationships/image" Target="../media/image55.png"/><Relationship Id="rId4" Type="http://schemas.openxmlformats.org/officeDocument/2006/relationships/image" Target="../media/image110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0.png"/><Relationship Id="rId7" Type="http://schemas.openxmlformats.org/officeDocument/2006/relationships/image" Target="../media/image14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3.png"/><Relationship Id="rId5" Type="http://schemas.openxmlformats.org/officeDocument/2006/relationships/image" Target="../media/image190.png"/><Relationship Id="rId10" Type="http://schemas.openxmlformats.org/officeDocument/2006/relationships/image" Target="../media/image230.png"/><Relationship Id="rId4" Type="http://schemas.openxmlformats.org/officeDocument/2006/relationships/image" Target="../media/image150.png"/><Relationship Id="rId9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600.png"/><Relationship Id="rId3" Type="http://schemas.openxmlformats.org/officeDocument/2006/relationships/image" Target="../media/image170.png"/><Relationship Id="rId7" Type="http://schemas.openxmlformats.org/officeDocument/2006/relationships/image" Target="../media/image14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10" Type="http://schemas.openxmlformats.org/officeDocument/2006/relationships/image" Target="../media/image230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6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580.png"/><Relationship Id="rId3" Type="http://schemas.openxmlformats.org/officeDocument/2006/relationships/image" Target="../media/image17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64.png"/><Relationship Id="rId5" Type="http://schemas.openxmlformats.org/officeDocument/2006/relationships/image" Target="../media/image14.png"/><Relationship Id="rId15" Type="http://schemas.openxmlformats.org/officeDocument/2006/relationships/image" Target="../media/image620.png"/><Relationship Id="rId10" Type="http://schemas.openxmlformats.org/officeDocument/2006/relationships/image" Target="../media/image230.png"/><Relationship Id="rId4" Type="http://schemas.openxmlformats.org/officeDocument/2006/relationships/image" Target="../media/image150.png"/><Relationship Id="rId9" Type="http://schemas.openxmlformats.org/officeDocument/2006/relationships/image" Target="../media/image630.png"/><Relationship Id="rId14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2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8.xml"/><Relationship Id="rId5" Type="http://schemas.openxmlformats.org/officeDocument/2006/relationships/image" Target="../media/image89.png"/><Relationship Id="rId4" Type="http://schemas.openxmlformats.org/officeDocument/2006/relationships/image" Target="../media/image8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9.xml"/><Relationship Id="rId3" Type="http://schemas.openxmlformats.org/officeDocument/2006/relationships/image" Target="../media/image870.png"/><Relationship Id="rId7" Type="http://schemas.openxmlformats.org/officeDocument/2006/relationships/image" Target="../media/image9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0.png"/><Relationship Id="rId5" Type="http://schemas.openxmlformats.org/officeDocument/2006/relationships/image" Target="../media/image891.png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10.png"/><Relationship Id="rId3" Type="http://schemas.openxmlformats.org/officeDocument/2006/relationships/image" Target="../media/image180.png"/><Relationship Id="rId12" Type="http://schemas.openxmlformats.org/officeDocument/2006/relationships/image" Target="../media/image4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380.png"/><Relationship Id="rId5" Type="http://schemas.openxmlformats.org/officeDocument/2006/relationships/image" Target="../media/image350.png"/><Relationship Id="rId15" Type="http://schemas.openxmlformats.org/officeDocument/2006/relationships/image" Target="../media/image430.png"/><Relationship Id="rId10" Type="http://schemas.openxmlformats.org/officeDocument/2006/relationships/image" Target="../media/image371.png"/><Relationship Id="rId4" Type="http://schemas.openxmlformats.org/officeDocument/2006/relationships/image" Target="../media/image290.png"/><Relationship Id="rId9" Type="http://schemas.openxmlformats.org/officeDocument/2006/relationships/image" Target="../media/image361.png"/><Relationship Id="rId1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450.png"/><Relationship Id="rId9" Type="http://schemas.openxmlformats.org/officeDocument/2006/relationships/image" Target="../media/image36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450.png"/><Relationship Id="rId7" Type="http://schemas.openxmlformats.org/officeDocument/2006/relationships/image" Target="../media/image8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0.png"/><Relationship Id="rId4" Type="http://schemas.openxmlformats.org/officeDocument/2006/relationships/image" Target="../media/image880.png"/><Relationship Id="rId9" Type="http://schemas.openxmlformats.org/officeDocument/2006/relationships/image" Target="../media/image4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11" Type="http://schemas.openxmlformats.org/officeDocument/2006/relationships/image" Target="../media/image140.png"/><Relationship Id="rId5" Type="http://schemas.openxmlformats.org/officeDocument/2006/relationships/image" Target="../media/image53.png"/><Relationship Id="rId15" Type="http://schemas.openxmlformats.org/officeDocument/2006/relationships/image" Target="../media/image56.png"/><Relationship Id="rId10" Type="http://schemas.openxmlformats.org/officeDocument/2006/relationships/image" Target="../media/image55.png"/><Relationship Id="rId4" Type="http://schemas.openxmlformats.org/officeDocument/2006/relationships/image" Target="../media/image11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412775"/>
            <a:ext cx="7772400" cy="1656177"/>
          </a:xfrm>
        </p:spPr>
        <p:txBody>
          <a:bodyPr/>
          <a:lstStyle/>
          <a:p>
            <a:pPr algn="l"/>
            <a:r>
              <a:rPr lang="en-US" sz="2800" dirty="0"/>
              <a:t>Addressing the Principal-Agent Problem </a:t>
            </a:r>
            <a:br>
              <a:rPr lang="en-US" sz="2800" dirty="0"/>
            </a:br>
            <a:r>
              <a:rPr lang="en-US" sz="2800" dirty="0"/>
              <a:t>in Public Private Partnerships via </a:t>
            </a:r>
            <a:br>
              <a:rPr lang="en-US" sz="2800" dirty="0"/>
            </a:br>
            <a:r>
              <a:rPr lang="en-US" sz="2800" dirty="0"/>
              <a:t>Mixed-Integer Bi-level Linear Programming</a:t>
            </a:r>
          </a:p>
        </p:txBody>
      </p:sp>
      <p:sp>
        <p:nvSpPr>
          <p:cNvPr id="6" name="1 Rectángulo"/>
          <p:cNvSpPr/>
          <p:nvPr/>
        </p:nvSpPr>
        <p:spPr>
          <a:xfrm>
            <a:off x="-324544" y="5877272"/>
            <a:ext cx="9392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600" b="1" dirty="0">
                <a:latin typeface="Calibri" pitchFamily="34" charset="0"/>
              </a:rPr>
              <a:t>Center for Optimization and Applied Probability (COPA)</a:t>
            </a:r>
          </a:p>
          <a:p>
            <a:pPr algn="r"/>
            <a:r>
              <a:rPr lang="es-ES" sz="1600" b="1" dirty="0">
                <a:latin typeface="Calibri" pitchFamily="34" charset="0"/>
              </a:rPr>
              <a:t>Departamento de Ingeniería Industrial</a:t>
            </a:r>
          </a:p>
          <a:p>
            <a:pPr algn="r"/>
            <a:r>
              <a:rPr lang="es-ES" sz="1600" b="1" dirty="0">
                <a:latin typeface="Calibri" pitchFamily="34" charset="0"/>
              </a:rPr>
              <a:t>Universidad de los Andes (Colombia)</a:t>
            </a:r>
            <a:endParaRPr lang="es-CO" sz="1600" b="1" dirty="0">
              <a:latin typeface="Calibri" pitchFamily="34" charset="0"/>
            </a:endParaRPr>
          </a:p>
        </p:txBody>
      </p:sp>
      <p:cxnSp>
        <p:nvCxnSpPr>
          <p:cNvPr id="7" name="3 Conector recto"/>
          <p:cNvCxnSpPr/>
          <p:nvPr/>
        </p:nvCxnSpPr>
        <p:spPr>
          <a:xfrm>
            <a:off x="0" y="5877272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CD0D82B2-F4C0-4631-8CCC-D90F3FC0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505200"/>
            <a:ext cx="64400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Samuel Rodríguez González</a:t>
            </a:r>
            <a:endParaRPr lang="en-US" dirty="0">
              <a:solidFill>
                <a:prstClr val="black"/>
              </a:solidFill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Advisor: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Camilo Gómez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0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FEAE-C72B-4867-A5A2-73840FA33E6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Outline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8B41B3-E6CB-467B-8AAF-F87BC52A485F}"/>
              </a:ext>
            </a:extLst>
          </p:cNvPr>
          <p:cNvSpPr/>
          <p:nvPr/>
        </p:nvSpPr>
        <p:spPr>
          <a:xfrm>
            <a:off x="359024" y="1558031"/>
            <a:ext cx="8533456" cy="554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bi-level features to MIP model of PPPs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bi-level alternative formulation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Cut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Cuts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results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2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084119B-E013-416C-95BC-545E5250A5AC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sets and parameters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A4E830-7A73-4E86-88D1-82D1BDB9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0" y="1556792"/>
            <a:ext cx="7886700" cy="43053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FBEC450-3D48-45FB-8F5D-56C6943BA2AF}"/>
              </a:ext>
            </a:extLst>
          </p:cNvPr>
          <p:cNvSpPr/>
          <p:nvPr/>
        </p:nvSpPr>
        <p:spPr>
          <a:xfrm>
            <a:off x="2195736" y="2275428"/>
            <a:ext cx="5616624" cy="424364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15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FF6AED-51B3-40EF-9F96-6443F2EB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0" y="1628800"/>
            <a:ext cx="7858125" cy="3952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B58CEC-E47E-409E-A5DE-A4EA3B52EE8E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variables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503164-B921-4775-B295-E03B64657E04}"/>
              </a:ext>
            </a:extLst>
          </p:cNvPr>
          <p:cNvSpPr/>
          <p:nvPr/>
        </p:nvSpPr>
        <p:spPr>
          <a:xfrm>
            <a:off x="2195736" y="1700808"/>
            <a:ext cx="5616624" cy="648072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91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821" y="1983667"/>
                <a:ext cx="5816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MX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CO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" y="1983667"/>
                <a:ext cx="58163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/>
              <p:nvPr/>
            </p:nvSpPr>
            <p:spPr>
              <a:xfrm>
                <a:off x="2636630" y="3679850"/>
                <a:ext cx="3870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Inspection</m:t>
                            </m:r>
                          </m:e>
                          <m:sup>
                            <m:r>
                              <a:rPr lang="es-CO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O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Agent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s-CO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s-CO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O">
                            <a:latin typeface="Cambria Math" panose="02040503050406030204" pitchFamily="18" charset="0"/>
                          </a:rPr>
                          <m:t>Utility</m:t>
                        </m:r>
                        <m:r>
                          <m:rPr>
                            <m:nor/>
                          </m:rPr>
                          <a:rPr lang="es-CO" dirty="0"/>
                          <m:t> </m:t>
                        </m:r>
                      </m:e>
                    </m:func>
                  </m:oMath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30" y="3679850"/>
                <a:ext cx="3870740" cy="369332"/>
              </a:xfrm>
              <a:prstGeom prst="rect">
                <a:avLst/>
              </a:prstGeom>
              <a:blipFill>
                <a:blip r:embed="rId4"/>
                <a:stretch>
                  <a:fillRect l="-473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A8DD080-EFAB-40C7-A3A0-EC0119187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202" y="2458695"/>
            <a:ext cx="2676525" cy="438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8EE3E6-CAE9-4F07-966B-CB2B9DFEE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268" y="1474623"/>
            <a:ext cx="5267325" cy="6381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749F0-1E72-4203-B9D8-923E13D94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662" y="3335058"/>
            <a:ext cx="6730675" cy="11008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42EDDCB-9E37-461C-A23A-2C3C1CF30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2514" y="4774503"/>
            <a:ext cx="1558969" cy="53795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ECB5631-6674-4515-8E82-1978E6036A5B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leader’s problem</a:t>
            </a:r>
          </a:p>
        </p:txBody>
      </p:sp>
    </p:spTree>
    <p:extLst>
      <p:ext uri="{BB962C8B-B14F-4D97-AF65-F5344CB8AC3E}">
        <p14:creationId xmlns:p14="http://schemas.microsoft.com/office/powerpoint/2010/main" val="85103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D6569C83-CB27-4C61-AD5A-378A72E1FF88}"/>
                  </a:ext>
                </a:extLst>
              </p:cNvPr>
              <p:cNvSpPr/>
              <p:nvPr/>
            </p:nvSpPr>
            <p:spPr>
              <a:xfrm>
                <a:off x="184959" y="1471625"/>
                <a:ext cx="6183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blocks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service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levels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D6569C83-CB27-4C61-AD5A-378A72E1F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" y="1471625"/>
                <a:ext cx="6183103" cy="369332"/>
              </a:xfrm>
              <a:prstGeom prst="rect">
                <a:avLst/>
              </a:prstGeom>
              <a:blipFill>
                <a:blip r:embed="rId3"/>
                <a:stretch>
                  <a:fillRect t="-9836" r="-690" b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AE9127D3-2595-4B42-B7F6-CDC810E32514}"/>
              </a:ext>
            </a:extLst>
          </p:cNvPr>
          <p:cNvGrpSpPr/>
          <p:nvPr/>
        </p:nvGrpSpPr>
        <p:grpSpPr>
          <a:xfrm>
            <a:off x="1043608" y="2148956"/>
            <a:ext cx="2809875" cy="2214865"/>
            <a:chOff x="3423345" y="1713104"/>
            <a:chExt cx="2809875" cy="2214865"/>
          </a:xfrm>
        </p:grpSpPr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C5952D5B-54E2-4367-B2EE-E5DE35CC4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3345" y="1713104"/>
              <a:ext cx="476250" cy="209550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F985323E-DC38-4F7C-A61B-251DDCDB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3345" y="1992774"/>
              <a:ext cx="533400" cy="161925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C4317228-0F22-4044-BEAF-93E2F7BC4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3345" y="2224819"/>
              <a:ext cx="533400" cy="171450"/>
            </a:xfrm>
            <a:prstGeom prst="rect">
              <a:avLst/>
            </a:prstGeom>
          </p:spPr>
        </p:pic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13DA00E9-EC2B-4FFA-8C40-0C210A719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3345" y="2466389"/>
              <a:ext cx="2809875" cy="209550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E218E9E-7F3A-407E-BF88-EF2CF50D4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3345" y="3333974"/>
              <a:ext cx="1885950" cy="257175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99045C24-49B3-4644-A071-25EC60A70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23345" y="3661269"/>
              <a:ext cx="2076450" cy="266700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BB33A2A1-F887-4409-80C9-7E03FE477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23345" y="2746059"/>
              <a:ext cx="1981200" cy="200025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19604B9E-1F58-4D6E-ACB6-FA76EA13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23345" y="3016204"/>
              <a:ext cx="1695450" cy="247650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0CD36E-C47A-478E-8B93-37B3A2C10605}"/>
              </a:ext>
            </a:extLst>
          </p:cNvPr>
          <p:cNvGrpSpPr/>
          <p:nvPr/>
        </p:nvGrpSpPr>
        <p:grpSpPr>
          <a:xfrm>
            <a:off x="5091112" y="2143547"/>
            <a:ext cx="2924175" cy="2428705"/>
            <a:chOff x="3423345" y="3656985"/>
            <a:chExt cx="2924175" cy="2428705"/>
          </a:xfrm>
        </p:grpSpPr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5390D53C-9AB2-4E21-A281-CDF51427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23345" y="3656985"/>
              <a:ext cx="2924175" cy="228600"/>
            </a:xfrm>
            <a:prstGeom prst="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B3C80737-BCDE-4529-8FFE-D09CA425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23345" y="4306334"/>
              <a:ext cx="1914525" cy="238125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A21B5E36-BD50-4BA6-AC2E-96D6D5B3B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23345" y="4614579"/>
              <a:ext cx="2447925" cy="247650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3D8B9BE5-76D1-4813-932B-51F3F324C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23345" y="3998089"/>
              <a:ext cx="1762125" cy="23812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C0372B77-5B25-459B-80B9-163C0157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23345" y="4932349"/>
              <a:ext cx="2000250" cy="209550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5B027047-387D-4C97-9716-2BAADBF08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423345" y="5212019"/>
              <a:ext cx="1924050" cy="247650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8C2D6C94-6C79-44C0-91FD-B269DB49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423345" y="5529789"/>
              <a:ext cx="1914525" cy="2667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9765DB4-F9DD-4247-8C2C-087E06D2B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423345" y="5866615"/>
              <a:ext cx="1619250" cy="2190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23E764-EC3C-4389-8530-D2058E781EB3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constraints</a:t>
            </a:r>
          </a:p>
        </p:txBody>
      </p:sp>
    </p:spTree>
    <p:extLst>
      <p:ext uri="{BB962C8B-B14F-4D97-AF65-F5344CB8AC3E}">
        <p14:creationId xmlns:p14="http://schemas.microsoft.com/office/powerpoint/2010/main" val="150962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E736105C-0903-47C5-87AF-0BC9FEC66DA6}"/>
                  </a:ext>
                </a:extLst>
              </p:cNvPr>
              <p:cNvSpPr/>
              <p:nvPr/>
            </p:nvSpPr>
            <p:spPr>
              <a:xfrm>
                <a:off x="217793" y="1844824"/>
                <a:ext cx="4208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block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keep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track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finance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E736105C-0903-47C5-87AF-0BC9FEC66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3" y="1844824"/>
                <a:ext cx="4208203" cy="369332"/>
              </a:xfrm>
              <a:prstGeom prst="rect">
                <a:avLst/>
              </a:prstGeom>
              <a:blipFill>
                <a:blip r:embed="rId3"/>
                <a:stretch>
                  <a:fillRect t="-11667" r="-1159" b="-2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n 24">
            <a:extLst>
              <a:ext uri="{FF2B5EF4-FFF2-40B4-BE49-F238E27FC236}">
                <a16:creationId xmlns:a16="http://schemas.microsoft.com/office/drawing/2014/main" id="{AE247B62-EC5F-4A96-AB82-22936A3E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158" y="2910306"/>
            <a:ext cx="1337581" cy="3992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99A082A-6633-4388-BE5D-26F219234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158" y="3316525"/>
            <a:ext cx="3044496" cy="43920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712761A-9D0D-4CC5-A61C-77724FA7E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167" y="3762672"/>
            <a:ext cx="3304025" cy="37931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B522D3C-8C8C-4492-BFAD-21EFEF3E0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159" y="4164094"/>
            <a:ext cx="2255920" cy="3892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D461DB-9B2A-4CD7-B2CA-FF6605FA2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1159" y="4643844"/>
            <a:ext cx="1647021" cy="3693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022810-D9E8-4170-91F6-40E21BEBBEB3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constraints</a:t>
            </a:r>
          </a:p>
        </p:txBody>
      </p:sp>
    </p:spTree>
    <p:extLst>
      <p:ext uri="{BB962C8B-B14F-4D97-AF65-F5344CB8AC3E}">
        <p14:creationId xmlns:p14="http://schemas.microsoft.com/office/powerpoint/2010/main" val="240759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60F9924-FB10-4F1A-8821-5CD8CBAD01C3}"/>
                  </a:ext>
                </a:extLst>
              </p:cNvPr>
              <p:cNvSpPr/>
              <p:nvPr/>
            </p:nvSpPr>
            <p:spPr>
              <a:xfrm>
                <a:off x="231236" y="1556792"/>
                <a:ext cx="67170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profit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thresholds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60F9924-FB10-4F1A-8821-5CD8CBA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6" y="1556792"/>
                <a:ext cx="671702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CCE4923B-8E8A-4AA9-AAF9-963E23115CFB}"/>
              </a:ext>
            </a:extLst>
          </p:cNvPr>
          <p:cNvGrpSpPr/>
          <p:nvPr/>
        </p:nvGrpSpPr>
        <p:grpSpPr>
          <a:xfrm>
            <a:off x="2893434" y="2284978"/>
            <a:ext cx="3357133" cy="1260964"/>
            <a:chOff x="2893433" y="3199945"/>
            <a:chExt cx="3357133" cy="126096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07A34F9-EAE0-4713-B148-A6C6129F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3433" y="3861048"/>
              <a:ext cx="3357133" cy="224939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C062FBC7-9BAB-4041-B90B-BD5560C7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3433" y="3199945"/>
              <a:ext cx="3146579" cy="32752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CC2DBFD0-D3F9-4BC7-86E6-40B97890F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3433" y="3563835"/>
              <a:ext cx="2514924" cy="245644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BB9EC950-50B6-4261-A6AA-7153CB55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3433" y="4168476"/>
              <a:ext cx="2631898" cy="292433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4D393E4-B9F8-4CB8-A3E3-6C7994B8CC3E}"/>
              </a:ext>
            </a:extLst>
          </p:cNvPr>
          <p:cNvGrpSpPr/>
          <p:nvPr/>
        </p:nvGrpSpPr>
        <p:grpSpPr>
          <a:xfrm>
            <a:off x="2949406" y="3958619"/>
            <a:ext cx="3245189" cy="2008428"/>
            <a:chOff x="6232874" y="1318274"/>
            <a:chExt cx="2768436" cy="1660482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D62A3E38-81F6-4273-8826-020A6B31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79383" y="1927812"/>
              <a:ext cx="1952625" cy="25717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FBFB48A6-ED91-4C08-86B8-7CB0BB1F1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39060" y="2206709"/>
              <a:ext cx="2762250" cy="20955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79F08EB1-1303-437D-A35E-CC9523EB4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65082" y="2450998"/>
              <a:ext cx="2181225" cy="228600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3435005-9E2C-4198-835A-E0436995B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2874" y="2683481"/>
              <a:ext cx="2743200" cy="295275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989EB6FD-CA54-460F-9C22-45DDC99E3C08}"/>
                </a:ext>
              </a:extLst>
            </p:cNvPr>
            <p:cNvSpPr/>
            <p:nvPr/>
          </p:nvSpPr>
          <p:spPr>
            <a:xfrm>
              <a:off x="6661452" y="1318274"/>
              <a:ext cx="1930150" cy="27990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Domain</a:t>
              </a:r>
              <a:r>
                <a:rPr lang="es-E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ES" sz="16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of</a:t>
              </a:r>
              <a:r>
                <a:rPr lang="es-E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ES" sz="16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the</a:t>
              </a:r>
              <a:r>
                <a:rPr lang="es-E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variables</a:t>
              </a:r>
              <a:endParaRPr lang="es-E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E37FDD1-2C8E-43EE-B2BB-6150D413D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49717" y="1670637"/>
              <a:ext cx="1933575" cy="2571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5205A2-1EA9-4D76-BC81-BEBF61C05116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constraints</a:t>
            </a:r>
          </a:p>
        </p:txBody>
      </p:sp>
    </p:spTree>
    <p:extLst>
      <p:ext uri="{BB962C8B-B14F-4D97-AF65-F5344CB8AC3E}">
        <p14:creationId xmlns:p14="http://schemas.microsoft.com/office/powerpoint/2010/main" val="199178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ACED8D4-8602-4616-8879-D4B387F4516B}"/>
              </a:ext>
            </a:extLst>
          </p:cNvPr>
          <p:cNvGrpSpPr/>
          <p:nvPr/>
        </p:nvGrpSpPr>
        <p:grpSpPr>
          <a:xfrm>
            <a:off x="755576" y="2139685"/>
            <a:ext cx="5267325" cy="653561"/>
            <a:chOff x="1938338" y="2117405"/>
            <a:chExt cx="5267325" cy="65356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E8EE3E6-CAE9-4F07-966B-CB2B9DFE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8338" y="2132791"/>
              <a:ext cx="5267325" cy="638175"/>
            </a:xfrm>
            <a:prstGeom prst="rect">
              <a:avLst/>
            </a:prstGeom>
          </p:spPr>
        </p:pic>
        <p:sp>
          <p:nvSpPr>
            <p:cNvPr id="34" name="Diagrama de flujo: proceso 33">
              <a:extLst>
                <a:ext uri="{FF2B5EF4-FFF2-40B4-BE49-F238E27FC236}">
                  <a16:creationId xmlns:a16="http://schemas.microsoft.com/office/drawing/2014/main" id="{C4928DE4-097E-41DB-AF65-4A76410E3F29}"/>
                </a:ext>
              </a:extLst>
            </p:cNvPr>
            <p:cNvSpPr/>
            <p:nvPr/>
          </p:nvSpPr>
          <p:spPr>
            <a:xfrm>
              <a:off x="3563889" y="2117405"/>
              <a:ext cx="1512168" cy="58687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083929D4-4F75-4BCB-B737-B47B5DCBAC8B}"/>
              </a:ext>
            </a:extLst>
          </p:cNvPr>
          <p:cNvSpPr/>
          <p:nvPr/>
        </p:nvSpPr>
        <p:spPr>
          <a:xfrm>
            <a:off x="2122267" y="1484784"/>
            <a:ext cx="21513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Principal’s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penalty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reward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policy</a:t>
            </a:r>
            <a:endParaRPr lang="es-E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8F8472A-E94B-4159-8A47-BB430C33C6E5}"/>
              </a:ext>
            </a:extLst>
          </p:cNvPr>
          <p:cNvGrpSpPr/>
          <p:nvPr/>
        </p:nvGrpSpPr>
        <p:grpSpPr>
          <a:xfrm>
            <a:off x="391791" y="4639693"/>
            <a:ext cx="3604145" cy="1453603"/>
            <a:chOff x="2769928" y="3847605"/>
            <a:chExt cx="3604145" cy="1453603"/>
          </a:xfrm>
        </p:grpSpPr>
        <p:sp>
          <p:nvSpPr>
            <p:cNvPr id="89" name="Diagrama de flujo: proceso 88">
              <a:extLst>
                <a:ext uri="{FF2B5EF4-FFF2-40B4-BE49-F238E27FC236}">
                  <a16:creationId xmlns:a16="http://schemas.microsoft.com/office/drawing/2014/main" id="{4532988B-8C95-4814-B416-F2C7E068A516}"/>
                </a:ext>
              </a:extLst>
            </p:cNvPr>
            <p:cNvSpPr/>
            <p:nvPr/>
          </p:nvSpPr>
          <p:spPr>
            <a:xfrm>
              <a:off x="2769928" y="3847605"/>
              <a:ext cx="3604145" cy="145360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6AC35AE6-A441-48B9-A275-6C555A52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3434" y="4594159"/>
              <a:ext cx="3357133" cy="224939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4490C851-001F-46BD-8DF6-88C8C478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3434" y="3933056"/>
              <a:ext cx="3146579" cy="327525"/>
            </a:xfrm>
            <a:prstGeom prst="rect">
              <a:avLst/>
            </a:prstGeom>
          </p:spPr>
        </p:pic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7B445F48-AF9F-47FC-AC5B-B76BB2C0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3434" y="4296946"/>
              <a:ext cx="2514924" cy="245644"/>
            </a:xfrm>
            <a:prstGeom prst="rect">
              <a:avLst/>
            </a:prstGeom>
          </p:spPr>
        </p:pic>
        <p:pic>
          <p:nvPicPr>
            <p:cNvPr id="143" name="Imagen 142">
              <a:extLst>
                <a:ext uri="{FF2B5EF4-FFF2-40B4-BE49-F238E27FC236}">
                  <a16:creationId xmlns:a16="http://schemas.microsoft.com/office/drawing/2014/main" id="{1122458E-79F0-49A4-A999-52A7EB14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3434" y="4901587"/>
              <a:ext cx="2631898" cy="2924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ángulo 143">
                <a:extLst>
                  <a:ext uri="{FF2B5EF4-FFF2-40B4-BE49-F238E27FC236}">
                    <a16:creationId xmlns:a16="http://schemas.microsoft.com/office/drawing/2014/main" id="{F878C8F6-D48C-40FA-B2CC-AA0042C726BE}"/>
                  </a:ext>
                </a:extLst>
              </p:cNvPr>
              <p:cNvSpPr/>
              <p:nvPr/>
            </p:nvSpPr>
            <p:spPr>
              <a:xfrm>
                <a:off x="1340905" y="4256596"/>
                <a:ext cx="170591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cashflow</m:t>
                      </m:r>
                    </m:oMath>
                  </m:oMathPara>
                </a14:m>
                <a:endParaRPr lang="es-CO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Rectángulo 143">
                <a:extLst>
                  <a:ext uri="{FF2B5EF4-FFF2-40B4-BE49-F238E27FC236}">
                    <a16:creationId xmlns:a16="http://schemas.microsoft.com/office/drawing/2014/main" id="{F878C8F6-D48C-40FA-B2CC-AA0042C7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05" y="4256596"/>
                <a:ext cx="1705916" cy="338554"/>
              </a:xfrm>
              <a:prstGeom prst="rect">
                <a:avLst/>
              </a:prstGeom>
              <a:blipFill>
                <a:blip r:embed="rId8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A6342FEA-2A18-43DC-A17F-C69325615470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79175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Bi-level MIP model of PPPs: </a:t>
            </a:r>
            <a:r>
              <a:rPr lang="es-ES" sz="2400" b="1" dirty="0"/>
              <a:t>Principal-</a:t>
            </a:r>
            <a:r>
              <a:rPr lang="es-ES" sz="2400" b="1" dirty="0" err="1"/>
              <a:t>Agent</a:t>
            </a:r>
            <a:r>
              <a:rPr lang="es-ES" sz="2400" b="1" dirty="0"/>
              <a:t> </a:t>
            </a:r>
            <a:r>
              <a:rPr lang="es-ES" sz="2400" b="1" dirty="0" err="1"/>
              <a:t>relationship</a:t>
            </a:r>
            <a:endParaRPr lang="es-ES" sz="2400" b="1" dirty="0"/>
          </a:p>
          <a:p>
            <a:pPr algn="l"/>
            <a:endParaRPr lang="en-US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F86F3F-FDF9-44F3-9BC9-31E3F66DA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182" y="1923678"/>
            <a:ext cx="1143000" cy="8572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CDA683-9294-4C90-98F1-FE077A70CD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645" y="4582591"/>
            <a:ext cx="600075" cy="8477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0609F2B-9BBD-4600-B9E9-B41DAA8C1B54}"/>
              </a:ext>
            </a:extLst>
          </p:cNvPr>
          <p:cNvGrpSpPr/>
          <p:nvPr/>
        </p:nvGrpSpPr>
        <p:grpSpPr>
          <a:xfrm>
            <a:off x="4339666" y="4895139"/>
            <a:ext cx="1924050" cy="873671"/>
            <a:chOff x="5362309" y="5363641"/>
            <a:chExt cx="1924050" cy="873671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CA2DAB59-0EF5-47A0-A85C-06BC0174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62309" y="5363641"/>
              <a:ext cx="1924050" cy="24765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BF1CA1DA-8E61-459F-9C66-6950815C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62309" y="5681411"/>
              <a:ext cx="1914525" cy="266700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F921459-9AE6-47B9-AFA6-9B01C979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62309" y="6018237"/>
              <a:ext cx="1619250" cy="219075"/>
            </a:xfrm>
            <a:prstGeom prst="rect">
              <a:avLst/>
            </a:prstGeom>
          </p:spPr>
        </p:pic>
      </p:grp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F9DCC94C-F703-4C80-B39E-3D7C37A1AE6B}"/>
              </a:ext>
            </a:extLst>
          </p:cNvPr>
          <p:cNvSpPr/>
          <p:nvPr/>
        </p:nvSpPr>
        <p:spPr>
          <a:xfrm>
            <a:off x="4283968" y="4843439"/>
            <a:ext cx="2133600" cy="9954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F147FE8-76A1-447E-A671-4DA5BDA2450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352481" y="2793246"/>
            <a:ext cx="1036758" cy="13643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955CAAE-7F05-4BBC-B5C0-02F31E54AFA2}"/>
                  </a:ext>
                </a:extLst>
              </p:cNvPr>
              <p:cNvSpPr/>
              <p:nvPr/>
            </p:nvSpPr>
            <p:spPr>
              <a:xfrm>
                <a:off x="4306543" y="4255476"/>
                <a:ext cx="207351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6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Agent</m:t>
                          </m:r>
                        </m:e>
                        <m:sup>
                          <m:r>
                            <a:rPr lang="es-CO" sz="16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maintenance</m:t>
                      </m:r>
                    </m:oMath>
                  </m:oMathPara>
                </a14:m>
                <a:endParaRPr lang="es-CO" sz="1600" b="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decisions</m:t>
                      </m:r>
                    </m:oMath>
                  </m:oMathPara>
                </a14:m>
                <a:endParaRPr lang="es-CO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955CAAE-7F05-4BBC-B5C0-02F31E54A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43" y="4255476"/>
                <a:ext cx="207351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A6A8129F-1EAB-4B09-B676-E0561A21C3B7}"/>
              </a:ext>
            </a:extLst>
          </p:cNvPr>
          <p:cNvSpPr/>
          <p:nvPr/>
        </p:nvSpPr>
        <p:spPr>
          <a:xfrm>
            <a:off x="4776155" y="2155070"/>
            <a:ext cx="1246746" cy="58687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3124B7F-6A0C-4987-91A9-09ACF80E6C6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43301" y="2878758"/>
            <a:ext cx="384823" cy="137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AE69EA-B164-4808-A9A4-3FDFB052865D}"/>
              </a:ext>
            </a:extLst>
          </p:cNvPr>
          <p:cNvSpPr/>
          <p:nvPr/>
        </p:nvSpPr>
        <p:spPr>
          <a:xfrm>
            <a:off x="4869968" y="1500169"/>
            <a:ext cx="11095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Principal’s</a:t>
            </a:r>
            <a:endParaRPr lang="es-CO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s-CO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benefit</a:t>
            </a:r>
            <a:endParaRPr lang="es-CO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4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FEAE-C72B-4867-A5A2-73840FA33E6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Outline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8B41B3-E6CB-467B-8AAF-F87BC52A485F}"/>
              </a:ext>
            </a:extLst>
          </p:cNvPr>
          <p:cNvSpPr/>
          <p:nvPr/>
        </p:nvSpPr>
        <p:spPr>
          <a:xfrm>
            <a:off x="359024" y="1558031"/>
            <a:ext cx="8533456" cy="554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bi-level features to MIP model of PPPs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bi-level alternative formulation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Cut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Cuts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results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/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s-MX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s-CO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/>
              <p:nvPr/>
            </p:nvSpPr>
            <p:spPr>
              <a:xfrm>
                <a:off x="1155106" y="2453311"/>
                <a:ext cx="1827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MX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CO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MX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2453311"/>
                <a:ext cx="182780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/>
              <p:nvPr/>
            </p:nvSpPr>
            <p:spPr>
              <a:xfrm>
                <a:off x="1499303" y="3412888"/>
                <a:ext cx="5519331" cy="40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𝐚𝐫𝐠𝐦𝐢𝐧</m:t>
                    </m:r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s-MX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s-CO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  <m:sup>
                        <m:r>
                          <a:rPr lang="es-MX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s-MX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´ : 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´+</m:t>
                    </m:r>
                    <m:sSub>
                      <m:sSubPr>
                        <m:ctrlP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CO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CO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O" dirty="0">
                    <a:solidFill>
                      <a:srgbClr val="00B050"/>
                    </a:solidFill>
                  </a:rPr>
                  <a:t>}</a:t>
                </a:r>
                <a:endParaRPr lang="es-CO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03" y="3412888"/>
                <a:ext cx="5519331" cy="406522"/>
              </a:xfrm>
              <a:prstGeom prst="rect">
                <a:avLst/>
              </a:prstGeom>
              <a:blipFill>
                <a:blip r:embed="rId6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7EBC365-AF6F-4D30-8A2C-BF4028C44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537" y="1579261"/>
            <a:ext cx="376529" cy="404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/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s-CO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O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  <a:blipFill>
                <a:blip r:embed="rId9"/>
                <a:stretch>
                  <a:fillRect t="-7813" r="-1908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/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A6C7BE3-6062-471F-819F-4616597B73E9}"/>
                  </a:ext>
                </a:extLst>
              </p:cNvPr>
              <p:cNvSpPr/>
              <p:nvPr/>
            </p:nvSpPr>
            <p:spPr>
              <a:xfrm>
                <a:off x="7092280" y="1988605"/>
                <a:ext cx="9060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𝐋𝐞𝐚𝐝𝐞𝐫</m:t>
                      </m:r>
                    </m:oMath>
                  </m:oMathPara>
                </a14:m>
                <a:endParaRPr lang="es-CO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A6C7BE3-6062-471F-819F-4616597B7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988605"/>
                <a:ext cx="90601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753F130-125F-4032-8FCE-8B4E1C8BE7BB}"/>
                  </a:ext>
                </a:extLst>
              </p:cNvPr>
              <p:cNvSpPr/>
              <p:nvPr/>
            </p:nvSpPr>
            <p:spPr>
              <a:xfrm>
                <a:off x="7006823" y="3359615"/>
                <a:ext cx="10935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𝐅𝐨𝐥𝐥𝐨𝐰𝐞𝐫</m:t>
                      </m:r>
                    </m:oMath>
                  </m:oMathPara>
                </a14:m>
                <a:endParaRPr lang="es-CO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753F130-125F-4032-8FCE-8B4E1C8BE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23" y="3359615"/>
                <a:ext cx="109356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7219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Sinha, Malo, &amp; Deb (2017)</a:t>
            </a:r>
            <a:endParaRPr lang="es-CO" sz="11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8D60FE-363D-4103-886D-B0CFAECB285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Canonical form of a bi-level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/>
              <p:nvPr/>
            </p:nvSpPr>
            <p:spPr>
              <a:xfrm>
                <a:off x="1604575" y="5012925"/>
                <a:ext cx="1527213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75" y="5012925"/>
                <a:ext cx="1527213" cy="395236"/>
              </a:xfrm>
              <a:prstGeom prst="rect">
                <a:avLst/>
              </a:prstGeom>
              <a:blipFill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826" name="Picture 2">
            <a:extLst>
              <a:ext uri="{FF2B5EF4-FFF2-40B4-BE49-F238E27FC236}">
                <a16:creationId xmlns:a16="http://schemas.microsoft.com/office/drawing/2014/main" id="{A72F9D2C-5AE8-4CC1-B003-720C05F7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3" y="5554007"/>
            <a:ext cx="37617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A1E669F-F7F4-49AF-8CE7-28BA31EC9890}"/>
              </a:ext>
            </a:extLst>
          </p:cNvPr>
          <p:cNvSpPr/>
          <p:nvPr/>
        </p:nvSpPr>
        <p:spPr>
          <a:xfrm>
            <a:off x="1598496" y="4533015"/>
            <a:ext cx="796391" cy="875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61C8C3D-6B5E-4AC9-980E-7E219882DFD6}"/>
              </a:ext>
            </a:extLst>
          </p:cNvPr>
          <p:cNvSpPr/>
          <p:nvPr/>
        </p:nvSpPr>
        <p:spPr>
          <a:xfrm>
            <a:off x="6204443" y="6093296"/>
            <a:ext cx="12442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 et al.(1993)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67310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6BBA19-B4D3-41E7-BE9D-9CCB04C61752}"/>
              </a:ext>
            </a:extLst>
          </p:cNvPr>
          <p:cNvSpPr/>
          <p:nvPr/>
        </p:nvSpPr>
        <p:spPr>
          <a:xfrm>
            <a:off x="1526134" y="5373216"/>
            <a:ext cx="60917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Realistic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decision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problems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affected</a:t>
            </a:r>
            <a:endParaRPr lang="es-E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uncertainty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actions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others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CF8EBDA-26B2-49CE-9F56-746EC4DD2DB7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Motivation</a:t>
            </a: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3973E206-33BC-4FD1-8233-329BB904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8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/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s-MX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s-CO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/>
              <p:nvPr/>
            </p:nvSpPr>
            <p:spPr>
              <a:xfrm>
                <a:off x="1155106" y="2453311"/>
                <a:ext cx="1827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MX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2453311"/>
                <a:ext cx="182780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/>
              <p:nvPr/>
            </p:nvSpPr>
            <p:spPr>
              <a:xfrm>
                <a:off x="1835696" y="3069100"/>
                <a:ext cx="1516056" cy="406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MX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lang="es-MX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69100"/>
                <a:ext cx="1516056" cy="406073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7EBC365-AF6F-4D30-8A2C-BF4028C44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774" y="1579261"/>
            <a:ext cx="376529" cy="404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/>
              <p:nvPr/>
            </p:nvSpPr>
            <p:spPr>
              <a:xfrm>
                <a:off x="1675411" y="3696676"/>
                <a:ext cx="4896277" cy="40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𝛟</m:t>
                    </m:r>
                    <m:d>
                      <m:d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s-CO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  <m:sup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sSup>
                      <m:sSup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CO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11" y="3696676"/>
                <a:ext cx="4896277" cy="406522"/>
              </a:xfrm>
              <a:prstGeom prst="rect">
                <a:avLst/>
              </a:prstGeom>
              <a:blipFill>
                <a:blip r:embed="rId8"/>
                <a:stretch>
                  <a:fillRect l="-374" t="-4478" b="-164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/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s-CO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O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  <a:blipFill>
                <a:blip r:embed="rId9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/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961586" y="6094740"/>
            <a:ext cx="10390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Outrara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(1990)</a:t>
            </a:r>
            <a:endParaRPr lang="es-CO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/>
              <p:nvPr/>
            </p:nvSpPr>
            <p:spPr>
              <a:xfrm>
                <a:off x="1604575" y="5012925"/>
                <a:ext cx="1524007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75" y="5012925"/>
                <a:ext cx="1524007" cy="395236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ítulo 1">
            <a:extLst>
              <a:ext uri="{FF2B5EF4-FFF2-40B4-BE49-F238E27FC236}">
                <a16:creationId xmlns:a16="http://schemas.microsoft.com/office/drawing/2014/main" id="{05B40518-410C-4188-AF79-A141AC610A05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Mixed Integer Bi-Level Problem (value function formulation)</a:t>
            </a:r>
          </a:p>
        </p:txBody>
      </p:sp>
    </p:spTree>
    <p:extLst>
      <p:ext uri="{BB962C8B-B14F-4D97-AF65-F5344CB8AC3E}">
        <p14:creationId xmlns:p14="http://schemas.microsoft.com/office/powerpoint/2010/main" val="198546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/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s-MX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s-CO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/>
              <p:nvPr/>
            </p:nvSpPr>
            <p:spPr>
              <a:xfrm>
                <a:off x="1292525" y="2347676"/>
                <a:ext cx="1827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MX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25" y="2347676"/>
                <a:ext cx="182780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/>
              <p:nvPr/>
            </p:nvSpPr>
            <p:spPr>
              <a:xfrm>
                <a:off x="1835696" y="3212976"/>
                <a:ext cx="1516056" cy="406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MX" b="1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lang="es-MX" b="1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12976"/>
                <a:ext cx="1516056" cy="406073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7EBC365-AF6F-4D30-8A2C-BF4028C44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774" y="1579261"/>
            <a:ext cx="376529" cy="404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/>
              <p:nvPr/>
            </p:nvSpPr>
            <p:spPr>
              <a:xfrm>
                <a:off x="1675411" y="3696676"/>
                <a:ext cx="4896277" cy="40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𝛟</m:t>
                    </m:r>
                    <m:d>
                      <m:d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s-CO" b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s-CO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  <m:sup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sSup>
                      <m:sSup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O" dirty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11" y="3696676"/>
                <a:ext cx="4896277" cy="406522"/>
              </a:xfrm>
              <a:prstGeom prst="rect">
                <a:avLst/>
              </a:prstGeom>
              <a:blipFill>
                <a:blip r:embed="rId8"/>
                <a:stretch>
                  <a:fillRect l="-374" t="-4478" b="-164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/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s-CO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O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  <a:blipFill>
                <a:blip r:embed="rId9"/>
                <a:stretch>
                  <a:fillRect t="-7813" r="-1908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/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961586" y="6094740"/>
            <a:ext cx="10390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Outrara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(1990)</a:t>
            </a:r>
            <a:endParaRPr lang="es-CO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/>
              <p:nvPr/>
            </p:nvSpPr>
            <p:spPr>
              <a:xfrm>
                <a:off x="1604575" y="5012925"/>
                <a:ext cx="1524007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75" y="5012925"/>
                <a:ext cx="1524007" cy="395236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978D60FE-363D-4103-886D-B0CFAECB285D}"/>
              </a:ext>
            </a:extLst>
          </p:cNvPr>
          <p:cNvSpPr txBox="1">
            <a:spLocks/>
          </p:cNvSpPr>
          <p:nvPr/>
        </p:nvSpPr>
        <p:spPr>
          <a:xfrm>
            <a:off x="251519" y="620688"/>
            <a:ext cx="8749133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High Point Relaxation (HPR): Solving from leader’s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938C969-9A48-4E98-82FC-C041A37D289F}"/>
                  </a:ext>
                </a:extLst>
              </p:cNvPr>
              <p:cNvSpPr txBox="1"/>
              <p:nvPr/>
            </p:nvSpPr>
            <p:spPr>
              <a:xfrm>
                <a:off x="5652120" y="2213357"/>
                <a:ext cx="2664296" cy="40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MX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p>
                        <m:sSup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938C969-9A48-4E98-82FC-C041A37D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213357"/>
                <a:ext cx="2664296" cy="406073"/>
              </a:xfrm>
              <a:prstGeom prst="rect">
                <a:avLst/>
              </a:prstGeom>
              <a:blipFill>
                <a:blip r:embed="rId1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B8B73AB1-BB33-4C79-B1B7-67BCA3EFAF2A}"/>
              </a:ext>
            </a:extLst>
          </p:cNvPr>
          <p:cNvSpPr/>
          <p:nvPr/>
        </p:nvSpPr>
        <p:spPr>
          <a:xfrm>
            <a:off x="6161089" y="2213358"/>
            <a:ext cx="1579264" cy="4243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3357CF-F712-49F6-A0ED-2941D7C26345}"/>
              </a:ext>
            </a:extLst>
          </p:cNvPr>
          <p:cNvSpPr/>
          <p:nvPr/>
        </p:nvSpPr>
        <p:spPr>
          <a:xfrm>
            <a:off x="1549318" y="4487221"/>
            <a:ext cx="1524007" cy="9209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C7FB405-BF0E-47DA-954D-39B5203D618F}"/>
              </a:ext>
            </a:extLst>
          </p:cNvPr>
          <p:cNvSpPr/>
          <p:nvPr/>
        </p:nvSpPr>
        <p:spPr>
          <a:xfrm>
            <a:off x="5099861" y="4669461"/>
            <a:ext cx="37017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Bi-level</a:t>
            </a:r>
            <a:r>
              <a:rPr lang="es-ES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3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feasibility</a:t>
            </a:r>
            <a:endParaRPr lang="es-E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FD0607F-6A20-4AF0-9239-3CD2A75F51C9}"/>
                  </a:ext>
                </a:extLst>
              </p:cNvPr>
              <p:cNvSpPr/>
              <p:nvPr/>
            </p:nvSpPr>
            <p:spPr>
              <a:xfrm>
                <a:off x="1313816" y="2725860"/>
                <a:ext cx="1837426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s-CO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FD0607F-6A20-4AF0-9239-3CD2A75F5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6" y="2725860"/>
                <a:ext cx="1837426" cy="394788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151713B-1962-4CC7-99E8-65E12EFA897E}"/>
              </a:ext>
            </a:extLst>
          </p:cNvPr>
          <p:cNvCxnSpPr>
            <a:cxnSpLocks/>
          </p:cNvCxnSpPr>
          <p:nvPr/>
        </p:nvCxnSpPr>
        <p:spPr>
          <a:xfrm flipV="1">
            <a:off x="7174124" y="2619430"/>
            <a:ext cx="0" cy="5012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8F9CE4-AAB4-4459-BC83-6CE02926FD9F}"/>
              </a:ext>
            </a:extLst>
          </p:cNvPr>
          <p:cNvSpPr txBox="1"/>
          <p:nvPr/>
        </p:nvSpPr>
        <p:spPr>
          <a:xfrm>
            <a:off x="6169227" y="3099593"/>
            <a:ext cx="221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Best</a:t>
            </a:r>
            <a:r>
              <a:rPr lang="es-CO" dirty="0"/>
              <a:t> </a:t>
            </a:r>
            <a:r>
              <a:rPr lang="es-CO" dirty="0" err="1"/>
              <a:t>agent’s</a:t>
            </a:r>
            <a:r>
              <a:rPr lang="es-CO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40507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/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s-MX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s-CO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7EBC365-AF6F-4D30-8A2C-BF4028C44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774" y="1579261"/>
            <a:ext cx="376529" cy="404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/>
              <p:nvPr/>
            </p:nvSpPr>
            <p:spPr>
              <a:xfrm>
                <a:off x="1675411" y="3696676"/>
                <a:ext cx="4896277" cy="40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𝛟</m:t>
                    </m:r>
                    <m:d>
                      <m:d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s-CO" b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s-CO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  <m:sup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sSup>
                      <m:sSup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O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CO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O" dirty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6F859FC-A1DA-4322-BFB6-7F3F98310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11" y="3696676"/>
                <a:ext cx="4896277" cy="406522"/>
              </a:xfrm>
              <a:prstGeom prst="rect">
                <a:avLst/>
              </a:prstGeom>
              <a:blipFill>
                <a:blip r:embed="rId8"/>
                <a:stretch>
                  <a:fillRect l="-374" t="-4478" b="-164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/>
              <p:nvPr/>
            </p:nvSpPr>
            <p:spPr>
              <a:xfrm>
                <a:off x="1598496" y="4471843"/>
                <a:ext cx="871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O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96" y="4471843"/>
                <a:ext cx="8715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/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961586" y="6094740"/>
            <a:ext cx="10390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Outrara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(1990)</a:t>
            </a:r>
            <a:endParaRPr lang="es-CO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/>
              <p:nvPr/>
            </p:nvSpPr>
            <p:spPr>
              <a:xfrm>
                <a:off x="1604575" y="5012925"/>
                <a:ext cx="844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75" y="5012925"/>
                <a:ext cx="844718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ítulo 1">
                <a:extLst>
                  <a:ext uri="{FF2B5EF4-FFF2-40B4-BE49-F238E27FC236}">
                    <a16:creationId xmlns:a16="http://schemas.microsoft.com/office/drawing/2014/main" id="{978D60FE-363D-4103-886D-B0CFAECB2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19" y="620688"/>
                <a:ext cx="8749133" cy="1143000"/>
              </a:xfrm>
              <a:prstGeom prst="rect">
                <a:avLst/>
              </a:prstGeom>
            </p:spPr>
            <p:txBody>
              <a:bodyPr/>
              <a:lstStyle>
                <a:lvl1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/>
                <a:r>
                  <a:rPr lang="en-US" sz="2400" b="1" dirty="0"/>
                  <a:t>High Point Relaxation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400" b="1" i="0" smtClean="0">
                            <a:latin typeface="Cambria Math" panose="02040503050406030204" pitchFamily="18" charset="0"/>
                          </a:rPr>
                          <m:t>𝐇𝐏𝐑</m:t>
                        </m:r>
                      </m:e>
                    </m:acc>
                  </m:oMath>
                </a14:m>
                <a:r>
                  <a:rPr lang="en-US" sz="2400" b="1" dirty="0"/>
                  <a:t>): Solving from leader’s perspective</a:t>
                </a:r>
              </a:p>
            </p:txBody>
          </p:sp>
        </mc:Choice>
        <mc:Fallback xmlns="">
          <p:sp>
            <p:nvSpPr>
              <p:cNvPr id="21" name="Título 1">
                <a:extLst>
                  <a:ext uri="{FF2B5EF4-FFF2-40B4-BE49-F238E27FC236}">
                    <a16:creationId xmlns:a16="http://schemas.microsoft.com/office/drawing/2014/main" id="{978D60FE-363D-4103-886D-B0CFAECB2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620688"/>
                <a:ext cx="8749133" cy="1143000"/>
              </a:xfrm>
              <a:prstGeom prst="rect">
                <a:avLst/>
              </a:prstGeom>
              <a:blipFill>
                <a:blip r:embed="rId12"/>
                <a:stretch>
                  <a:fillRect l="-1045" t="-42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DFBBE1F-BEA3-4AF8-BA4B-8DA7A22FFFA4}"/>
                  </a:ext>
                </a:extLst>
              </p:cNvPr>
              <p:cNvSpPr/>
              <p:nvPr/>
            </p:nvSpPr>
            <p:spPr>
              <a:xfrm>
                <a:off x="1292525" y="2347676"/>
                <a:ext cx="1827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MX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CO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DFBBE1F-BEA3-4AF8-BA4B-8DA7A22FF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25" y="2347676"/>
                <a:ext cx="1827808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9ED25AE-5C05-4CD5-83D7-557C8331B80A}"/>
                  </a:ext>
                </a:extLst>
              </p:cNvPr>
              <p:cNvSpPr/>
              <p:nvPr/>
            </p:nvSpPr>
            <p:spPr>
              <a:xfrm>
                <a:off x="1835696" y="3212976"/>
                <a:ext cx="1516056" cy="406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MX" b="1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lang="es-MX" b="1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9ED25AE-5C05-4CD5-83D7-557C8331B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12976"/>
                <a:ext cx="1516056" cy="406073"/>
              </a:xfrm>
              <a:prstGeom prst="rect">
                <a:avLst/>
              </a:prstGeom>
              <a:blipFill>
                <a:blip r:embed="rId1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C82CCDAB-F3F4-437A-9C7A-197C39297C03}"/>
                  </a:ext>
                </a:extLst>
              </p:cNvPr>
              <p:cNvSpPr/>
              <p:nvPr/>
            </p:nvSpPr>
            <p:spPr>
              <a:xfrm>
                <a:off x="1313816" y="2725860"/>
                <a:ext cx="1837426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s-CO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CO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C82CCDAB-F3F4-437A-9C7A-197C39297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6" y="2725860"/>
                <a:ext cx="1837426" cy="394788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21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FEAE-C72B-4867-A5A2-73840FA33E6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Outline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8B41B3-E6CB-467B-8AAF-F87BC52A485F}"/>
              </a:ext>
            </a:extLst>
          </p:cNvPr>
          <p:cNvSpPr/>
          <p:nvPr/>
        </p:nvSpPr>
        <p:spPr>
          <a:xfrm>
            <a:off x="359024" y="1558031"/>
            <a:ext cx="8533456" cy="554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bi-level features to MIP model of PPPs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bi-level alternative formulation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Cut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Cuts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results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601313-ECE0-4249-853D-190EA8C6C534}"/>
              </a:ext>
            </a:extLst>
          </p:cNvPr>
          <p:cNvGrpSpPr/>
          <p:nvPr/>
        </p:nvGrpSpPr>
        <p:grpSpPr>
          <a:xfrm>
            <a:off x="346967" y="2167132"/>
            <a:ext cx="1879450" cy="2870890"/>
            <a:chOff x="346967" y="2167132"/>
            <a:chExt cx="1879450" cy="28708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81725A7-1D87-4DBA-B10A-840C6084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984" y="2167132"/>
              <a:ext cx="1754433" cy="287089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163CEE8-1B44-4376-94C7-AB7D7DD26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967" y="2541321"/>
              <a:ext cx="504056" cy="847731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53D7470-7E3C-40C7-A9EE-1E0C5C0B0711}"/>
              </a:ext>
            </a:extLst>
          </p:cNvPr>
          <p:cNvGrpSpPr/>
          <p:nvPr/>
        </p:nvGrpSpPr>
        <p:grpSpPr>
          <a:xfrm>
            <a:off x="632870" y="5620937"/>
            <a:ext cx="8240262" cy="669664"/>
            <a:chOff x="979240" y="6356350"/>
            <a:chExt cx="8240262" cy="66966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D1F07A7-B612-488C-A2EB-5A7FDD84D2EC}"/>
                </a:ext>
              </a:extLst>
            </p:cNvPr>
            <p:cNvGrpSpPr/>
            <p:nvPr/>
          </p:nvGrpSpPr>
          <p:grpSpPr>
            <a:xfrm>
              <a:off x="7755508" y="6379683"/>
              <a:ext cx="1463994" cy="646331"/>
              <a:chOff x="7620000" y="5644568"/>
              <a:chExt cx="1463994" cy="646331"/>
            </a:xfrm>
          </p:grpSpPr>
          <p:sp>
            <p:nvSpPr>
              <p:cNvPr id="12" name="Estrella: 5 puntas 11">
                <a:extLst>
                  <a:ext uri="{FF2B5EF4-FFF2-40B4-BE49-F238E27FC236}">
                    <a16:creationId xmlns:a16="http://schemas.microsoft.com/office/drawing/2014/main" id="{84E48558-86D5-4529-8930-66C6C2AE4758}"/>
                  </a:ext>
                </a:extLst>
              </p:cNvPr>
              <p:cNvSpPr/>
              <p:nvPr/>
            </p:nvSpPr>
            <p:spPr>
              <a:xfrm>
                <a:off x="7620000" y="5766412"/>
                <a:ext cx="361020" cy="365125"/>
              </a:xfrm>
              <a:prstGeom prst="star5">
                <a:avLst>
                  <a:gd name="adj" fmla="val 12806"/>
                  <a:gd name="hf" fmla="val 105146"/>
                  <a:gd name="vf" fmla="val 110557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297C8E-3557-4D59-B53E-76097C893A7F}"/>
                  </a:ext>
                </a:extLst>
              </p:cNvPr>
              <p:cNvSpPr txBox="1"/>
              <p:nvPr/>
            </p:nvSpPr>
            <p:spPr>
              <a:xfrm>
                <a:off x="8003874" y="5644568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Optimal</a:t>
                </a:r>
                <a:r>
                  <a:rPr lang="es-CO" dirty="0"/>
                  <a:t> </a:t>
                </a:r>
                <a:r>
                  <a:rPr lang="es-CO" dirty="0" err="1"/>
                  <a:t>solution</a:t>
                </a:r>
                <a:endParaRPr lang="es-CO" dirty="0"/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877D492-B2F5-4F8A-915D-CEC9CEEBC5E7}"/>
                </a:ext>
              </a:extLst>
            </p:cNvPr>
            <p:cNvGrpSpPr/>
            <p:nvPr/>
          </p:nvGrpSpPr>
          <p:grpSpPr>
            <a:xfrm>
              <a:off x="5838816" y="6379683"/>
              <a:ext cx="1936835" cy="646331"/>
              <a:chOff x="4693658" y="5657811"/>
              <a:chExt cx="905750" cy="646331"/>
            </a:xfrm>
          </p:grpSpPr>
          <p:sp>
            <p:nvSpPr>
              <p:cNvPr id="2" name="Diagrama de flujo: proceso 1">
                <a:extLst>
                  <a:ext uri="{FF2B5EF4-FFF2-40B4-BE49-F238E27FC236}">
                    <a16:creationId xmlns:a16="http://schemas.microsoft.com/office/drawing/2014/main" id="{4AF5714D-DDA2-4A96-8D4C-566D1D8DA837}"/>
                  </a:ext>
                </a:extLst>
              </p:cNvPr>
              <p:cNvSpPr/>
              <p:nvPr/>
            </p:nvSpPr>
            <p:spPr>
              <a:xfrm>
                <a:off x="4693658" y="5859721"/>
                <a:ext cx="98196" cy="216024"/>
              </a:xfrm>
              <a:prstGeom prst="flowChartProcess">
                <a:avLst/>
              </a:prstGeom>
              <a:solidFill>
                <a:srgbClr val="00823B"/>
              </a:solidFill>
              <a:ln>
                <a:solidFill>
                  <a:srgbClr val="0082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6B47A76-5ED6-4FD7-AD74-7C55339BF3FC}"/>
                  </a:ext>
                </a:extLst>
              </p:cNvPr>
              <p:cNvSpPr txBox="1"/>
              <p:nvPr/>
            </p:nvSpPr>
            <p:spPr>
              <a:xfrm>
                <a:off x="4794162" y="5657811"/>
                <a:ext cx="805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Bi-level</a:t>
                </a:r>
                <a:r>
                  <a:rPr lang="es-CO" dirty="0"/>
                  <a:t> </a:t>
                </a:r>
                <a:r>
                  <a:rPr lang="es-CO" dirty="0" err="1"/>
                  <a:t>feasible</a:t>
                </a:r>
                <a:r>
                  <a:rPr lang="es-CO" dirty="0"/>
                  <a:t> </a:t>
                </a:r>
                <a:r>
                  <a:rPr lang="es-CO" dirty="0" err="1"/>
                  <a:t>Integer</a:t>
                </a:r>
                <a:r>
                  <a:rPr lang="es-CO" dirty="0"/>
                  <a:t> </a:t>
                </a:r>
                <a:r>
                  <a:rPr lang="es-CO" dirty="0" err="1"/>
                  <a:t>solution</a:t>
                </a:r>
                <a:endParaRPr lang="es-CO" dirty="0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E28178A2-8EF9-46A7-9BDF-78BED54A5048}"/>
                </a:ext>
              </a:extLst>
            </p:cNvPr>
            <p:cNvGrpSpPr/>
            <p:nvPr/>
          </p:nvGrpSpPr>
          <p:grpSpPr>
            <a:xfrm>
              <a:off x="3745096" y="6367718"/>
              <a:ext cx="2088785" cy="646331"/>
              <a:chOff x="3673015" y="5625808"/>
              <a:chExt cx="2088785" cy="646331"/>
            </a:xfrm>
          </p:grpSpPr>
          <p:sp>
            <p:nvSpPr>
              <p:cNvPr id="24" name="Diagrama de flujo: conector 23">
                <a:extLst>
                  <a:ext uri="{FF2B5EF4-FFF2-40B4-BE49-F238E27FC236}">
                    <a16:creationId xmlns:a16="http://schemas.microsoft.com/office/drawing/2014/main" id="{20E1CB6D-3E38-4CE7-B0A4-3BD97D873BC1}"/>
                  </a:ext>
                </a:extLst>
              </p:cNvPr>
              <p:cNvSpPr/>
              <p:nvPr/>
            </p:nvSpPr>
            <p:spPr>
              <a:xfrm>
                <a:off x="3673015" y="5819959"/>
                <a:ext cx="216024" cy="216024"/>
              </a:xfrm>
              <a:prstGeom prst="flowChartConnector">
                <a:avLst/>
              </a:prstGeom>
              <a:solidFill>
                <a:srgbClr val="00823B"/>
              </a:solidFill>
              <a:ln>
                <a:solidFill>
                  <a:srgbClr val="0082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9902E76-30D9-4929-BA2B-1950B1733DB6}"/>
                  </a:ext>
                </a:extLst>
              </p:cNvPr>
              <p:cNvSpPr txBox="1"/>
              <p:nvPr/>
            </p:nvSpPr>
            <p:spPr>
              <a:xfrm>
                <a:off x="3857891" y="5625808"/>
                <a:ext cx="1903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Bi-level</a:t>
                </a:r>
                <a:r>
                  <a:rPr lang="es-CO" dirty="0"/>
                  <a:t> </a:t>
                </a:r>
                <a:r>
                  <a:rPr lang="es-CO" dirty="0" err="1"/>
                  <a:t>infeasible</a:t>
                </a:r>
                <a:r>
                  <a:rPr lang="es-CO" dirty="0"/>
                  <a:t> </a:t>
                </a:r>
                <a:r>
                  <a:rPr lang="es-CO" dirty="0" err="1"/>
                  <a:t>Integer</a:t>
                </a:r>
                <a:r>
                  <a:rPr lang="es-CO" dirty="0"/>
                  <a:t> </a:t>
                </a:r>
                <a:r>
                  <a:rPr lang="es-CO" dirty="0" err="1"/>
                  <a:t>solution</a:t>
                </a:r>
                <a:endParaRPr lang="es-CO" dirty="0"/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E2D4D0E9-72CF-49E0-AED8-63039A1534EF}"/>
                </a:ext>
              </a:extLst>
            </p:cNvPr>
            <p:cNvGrpSpPr/>
            <p:nvPr/>
          </p:nvGrpSpPr>
          <p:grpSpPr>
            <a:xfrm>
              <a:off x="2356763" y="6356350"/>
              <a:ext cx="2111305" cy="646331"/>
              <a:chOff x="2542569" y="5648335"/>
              <a:chExt cx="2111305" cy="646331"/>
            </a:xfrm>
          </p:grpSpPr>
          <p:sp>
            <p:nvSpPr>
              <p:cNvPr id="27" name="Diagrama de flujo: conector 26">
                <a:extLst>
                  <a:ext uri="{FF2B5EF4-FFF2-40B4-BE49-F238E27FC236}">
                    <a16:creationId xmlns:a16="http://schemas.microsoft.com/office/drawing/2014/main" id="{8E09EAE4-1FDC-49A1-8516-5FC555EEDEA6}"/>
                  </a:ext>
                </a:extLst>
              </p:cNvPr>
              <p:cNvSpPr/>
              <p:nvPr/>
            </p:nvSpPr>
            <p:spPr>
              <a:xfrm>
                <a:off x="2542569" y="5831327"/>
                <a:ext cx="216024" cy="216024"/>
              </a:xfrm>
              <a:prstGeom prst="flowChartConnector">
                <a:avLst/>
              </a:prstGeom>
              <a:solidFill>
                <a:srgbClr val="2FC1D5"/>
              </a:solidFill>
              <a:ln>
                <a:solidFill>
                  <a:srgbClr val="2FC1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90580A6-154F-460F-AE94-615BB32EE445}"/>
                  </a:ext>
                </a:extLst>
              </p:cNvPr>
              <p:cNvSpPr txBox="1"/>
              <p:nvPr/>
            </p:nvSpPr>
            <p:spPr>
              <a:xfrm>
                <a:off x="2749965" y="5648335"/>
                <a:ext cx="1903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Fractional</a:t>
                </a:r>
                <a:r>
                  <a:rPr lang="es-CO" dirty="0"/>
                  <a:t> </a:t>
                </a:r>
                <a:r>
                  <a:rPr lang="es-CO" dirty="0" err="1"/>
                  <a:t>solution</a:t>
                </a:r>
                <a:endParaRPr lang="es-CO" dirty="0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BE0BEDA-2A0F-4B8E-9F80-2EF6D9962928}"/>
                </a:ext>
              </a:extLst>
            </p:cNvPr>
            <p:cNvGrpSpPr/>
            <p:nvPr/>
          </p:nvGrpSpPr>
          <p:grpSpPr>
            <a:xfrm>
              <a:off x="979240" y="6356350"/>
              <a:ext cx="1354669" cy="646331"/>
              <a:chOff x="359532" y="5625808"/>
              <a:chExt cx="1354669" cy="646331"/>
            </a:xfrm>
          </p:grpSpPr>
          <p:sp>
            <p:nvSpPr>
              <p:cNvPr id="30" name="Diagrama de flujo: conector 29">
                <a:extLst>
                  <a:ext uri="{FF2B5EF4-FFF2-40B4-BE49-F238E27FC236}">
                    <a16:creationId xmlns:a16="http://schemas.microsoft.com/office/drawing/2014/main" id="{46718506-297C-436E-9CE9-498F2B1A9A5C}"/>
                  </a:ext>
                </a:extLst>
              </p:cNvPr>
              <p:cNvSpPr/>
              <p:nvPr/>
            </p:nvSpPr>
            <p:spPr>
              <a:xfrm>
                <a:off x="359532" y="5808800"/>
                <a:ext cx="216024" cy="21602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3E19034-1014-4A67-B271-6195A59B25F4}"/>
                  </a:ext>
                </a:extLst>
              </p:cNvPr>
              <p:cNvSpPr txBox="1"/>
              <p:nvPr/>
            </p:nvSpPr>
            <p:spPr>
              <a:xfrm>
                <a:off x="575557" y="5625808"/>
                <a:ext cx="11386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HPR </a:t>
                </a:r>
                <a:r>
                  <a:rPr lang="es-CO" dirty="0" err="1"/>
                  <a:t>infeasible</a:t>
                </a:r>
                <a:endParaRPr lang="es-CO" dirty="0"/>
              </a:p>
            </p:txBody>
          </p:sp>
        </p:grp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CAE575C-A5E3-42AA-9228-2007872E27E9}"/>
              </a:ext>
            </a:extLst>
          </p:cNvPr>
          <p:cNvSpPr txBox="1"/>
          <p:nvPr/>
        </p:nvSpPr>
        <p:spPr>
          <a:xfrm>
            <a:off x="283940" y="1412776"/>
            <a:ext cx="82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E.g., Instance 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B8979E-EC0D-4FED-A77F-84AEEDFC5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09" y="1732453"/>
            <a:ext cx="5416923" cy="358541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2D85EE-795E-4B93-A51E-876D59EE7C5C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145168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FEAE-C72B-4867-A5A2-73840FA33E6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Outline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8B41B3-E6CB-467B-8AAF-F87BC52A485F}"/>
              </a:ext>
            </a:extLst>
          </p:cNvPr>
          <p:cNvSpPr/>
          <p:nvPr/>
        </p:nvSpPr>
        <p:spPr>
          <a:xfrm>
            <a:off x="359024" y="1558031"/>
            <a:ext cx="8533456" cy="554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bi-level features to MIP model of PPPs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bi-level alternative formulation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Cut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Cuts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results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8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E8E679D-9E84-443D-BBEA-7906DC3B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7" y="1289539"/>
            <a:ext cx="6342686" cy="499675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07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(2014)</a:t>
            </a:r>
            <a:endParaRPr lang="es-CO" sz="11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51E4DA-6D06-453A-A197-9070A9B3362D}"/>
              </a:ext>
            </a:extLst>
          </p:cNvPr>
          <p:cNvSpPr/>
          <p:nvPr/>
        </p:nvSpPr>
        <p:spPr>
          <a:xfrm>
            <a:off x="5220072" y="436510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E2BA379-B344-491C-8923-D981BC3B87D1}"/>
              </a:ext>
            </a:extLst>
          </p:cNvPr>
          <p:cNvSpPr/>
          <p:nvPr/>
        </p:nvSpPr>
        <p:spPr>
          <a:xfrm>
            <a:off x="1982887" y="4039592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C504F82-3A90-432F-9671-E5A2228A28B2}"/>
              </a:ext>
            </a:extLst>
          </p:cNvPr>
          <p:cNvSpPr/>
          <p:nvPr/>
        </p:nvSpPr>
        <p:spPr>
          <a:xfrm>
            <a:off x="2771800" y="4831680"/>
            <a:ext cx="1224136" cy="901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7D5726E-65C9-44EF-8DF3-9C64930ADCD8}"/>
              </a:ext>
            </a:extLst>
          </p:cNvPr>
          <p:cNvSpPr/>
          <p:nvPr/>
        </p:nvSpPr>
        <p:spPr>
          <a:xfrm>
            <a:off x="3881480" y="4278638"/>
            <a:ext cx="978551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DEEA9C-948B-4858-A047-36328EB60A69}"/>
              </a:ext>
            </a:extLst>
          </p:cNvPr>
          <p:cNvSpPr/>
          <p:nvPr/>
        </p:nvSpPr>
        <p:spPr>
          <a:xfrm>
            <a:off x="4712843" y="396906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7688A0E-3418-49C4-A112-A86C7CE28E56}"/>
              </a:ext>
            </a:extLst>
          </p:cNvPr>
          <p:cNvSpPr/>
          <p:nvPr/>
        </p:nvSpPr>
        <p:spPr>
          <a:xfrm>
            <a:off x="2519772" y="3216520"/>
            <a:ext cx="504056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125E40E-3D9B-4D3B-8E53-45F4469750B3}"/>
              </a:ext>
            </a:extLst>
          </p:cNvPr>
          <p:cNvSpPr/>
          <p:nvPr/>
        </p:nvSpPr>
        <p:spPr>
          <a:xfrm>
            <a:off x="2273228" y="3868632"/>
            <a:ext cx="687252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405B91-2425-433C-BB9E-237497678573}"/>
              </a:ext>
            </a:extLst>
          </p:cNvPr>
          <p:cNvSpPr/>
          <p:nvPr/>
        </p:nvSpPr>
        <p:spPr>
          <a:xfrm>
            <a:off x="2951821" y="4474416"/>
            <a:ext cx="674553" cy="4693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C72D223-D5CC-4523-B139-A73FC8335C45}"/>
              </a:ext>
            </a:extLst>
          </p:cNvPr>
          <p:cNvSpPr/>
          <p:nvPr/>
        </p:nvSpPr>
        <p:spPr>
          <a:xfrm>
            <a:off x="2616854" y="4911644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3BB7EE-EB72-4F88-BC4E-7F7CEF26574E}"/>
              </a:ext>
            </a:extLst>
          </p:cNvPr>
          <p:cNvSpPr/>
          <p:nvPr/>
        </p:nvSpPr>
        <p:spPr>
          <a:xfrm>
            <a:off x="1982886" y="4199717"/>
            <a:ext cx="893695" cy="7440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893F967-8BE7-41DB-AB01-541DE2D7E5A9}"/>
              </a:ext>
            </a:extLst>
          </p:cNvPr>
          <p:cNvSpPr/>
          <p:nvPr/>
        </p:nvSpPr>
        <p:spPr>
          <a:xfrm>
            <a:off x="2832850" y="3390462"/>
            <a:ext cx="255259" cy="4628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3D4C233-8AB0-4EB5-94B1-74C3EF77D8B8}"/>
              </a:ext>
            </a:extLst>
          </p:cNvPr>
          <p:cNvSpPr/>
          <p:nvPr/>
        </p:nvSpPr>
        <p:spPr>
          <a:xfrm rot="20441106">
            <a:off x="3142212" y="2949751"/>
            <a:ext cx="527521" cy="12111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A06B835-8BD6-45AE-A7EC-D02F84A1369A}"/>
              </a:ext>
            </a:extLst>
          </p:cNvPr>
          <p:cNvSpPr/>
          <p:nvPr/>
        </p:nvSpPr>
        <p:spPr>
          <a:xfrm>
            <a:off x="3938390" y="4142126"/>
            <a:ext cx="1182516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CD05479-849A-41C8-AA9C-47D083A9BEBC}"/>
              </a:ext>
            </a:extLst>
          </p:cNvPr>
          <p:cNvSpPr/>
          <p:nvPr/>
        </p:nvSpPr>
        <p:spPr>
          <a:xfrm rot="20830345">
            <a:off x="3530467" y="3917569"/>
            <a:ext cx="992682" cy="2518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5831DD-2E98-468E-988B-3AF849F8E650}"/>
              </a:ext>
            </a:extLst>
          </p:cNvPr>
          <p:cNvSpPr/>
          <p:nvPr/>
        </p:nvSpPr>
        <p:spPr>
          <a:xfrm rot="2288032">
            <a:off x="3456778" y="3861453"/>
            <a:ext cx="519283" cy="175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AAB0B92-D144-42F9-BF26-802CB57285A6}"/>
              </a:ext>
            </a:extLst>
          </p:cNvPr>
          <p:cNvSpPr/>
          <p:nvPr/>
        </p:nvSpPr>
        <p:spPr>
          <a:xfrm>
            <a:off x="3513644" y="3657466"/>
            <a:ext cx="279551" cy="203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690A854-2734-4107-8600-6512F74CB373}"/>
              </a:ext>
            </a:extLst>
          </p:cNvPr>
          <p:cNvSpPr/>
          <p:nvPr/>
        </p:nvSpPr>
        <p:spPr>
          <a:xfrm>
            <a:off x="4205738" y="3939474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3E0E86-7A31-4D95-AC08-DA76BE85A82C}"/>
              </a:ext>
            </a:extLst>
          </p:cNvPr>
          <p:cNvSpPr/>
          <p:nvPr/>
        </p:nvSpPr>
        <p:spPr>
          <a:xfrm>
            <a:off x="4447058" y="3876262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66964C-EE17-4B4C-B2DB-EB1A7BAD17AB}"/>
              </a:ext>
            </a:extLst>
          </p:cNvPr>
          <p:cNvSpPr/>
          <p:nvPr/>
        </p:nvSpPr>
        <p:spPr>
          <a:xfrm>
            <a:off x="4336105" y="390075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52725CE-34F6-426E-B451-E7E48653367E}"/>
              </a:ext>
            </a:extLst>
          </p:cNvPr>
          <p:cNvSpPr/>
          <p:nvPr/>
        </p:nvSpPr>
        <p:spPr>
          <a:xfrm>
            <a:off x="3925836" y="3876262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1BBF65E-9D97-4B2A-A8BE-CCD0247DD8F3}"/>
              </a:ext>
            </a:extLst>
          </p:cNvPr>
          <p:cNvSpPr/>
          <p:nvPr/>
        </p:nvSpPr>
        <p:spPr>
          <a:xfrm>
            <a:off x="6587915" y="3497762"/>
            <a:ext cx="895660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7E1F5DB-B65D-4A3B-B735-44ABF31A76A7}"/>
              </a:ext>
            </a:extLst>
          </p:cNvPr>
          <p:cNvSpPr/>
          <p:nvPr/>
        </p:nvSpPr>
        <p:spPr>
          <a:xfrm>
            <a:off x="2147384" y="1411145"/>
            <a:ext cx="282349" cy="511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5FAFC-480A-42A1-B00B-BE118A953416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Branch &amp; Cut</a:t>
            </a:r>
          </a:p>
        </p:txBody>
      </p:sp>
    </p:spTree>
    <p:extLst>
      <p:ext uri="{BB962C8B-B14F-4D97-AF65-F5344CB8AC3E}">
        <p14:creationId xmlns:p14="http://schemas.microsoft.com/office/powerpoint/2010/main" val="422703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E8E679D-9E84-443D-BBEA-7906DC3B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7" y="1289539"/>
            <a:ext cx="6342686" cy="499675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07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(2014)</a:t>
            </a:r>
            <a:endParaRPr lang="es-CO" sz="11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E2BA379-B344-491C-8923-D981BC3B87D1}"/>
              </a:ext>
            </a:extLst>
          </p:cNvPr>
          <p:cNvSpPr/>
          <p:nvPr/>
        </p:nvSpPr>
        <p:spPr>
          <a:xfrm>
            <a:off x="1982887" y="4039592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C504F82-3A90-432F-9671-E5A2228A28B2}"/>
              </a:ext>
            </a:extLst>
          </p:cNvPr>
          <p:cNvSpPr/>
          <p:nvPr/>
        </p:nvSpPr>
        <p:spPr>
          <a:xfrm>
            <a:off x="2771800" y="4831680"/>
            <a:ext cx="1224136" cy="901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7D5726E-65C9-44EF-8DF3-9C64930ADCD8}"/>
              </a:ext>
            </a:extLst>
          </p:cNvPr>
          <p:cNvSpPr/>
          <p:nvPr/>
        </p:nvSpPr>
        <p:spPr>
          <a:xfrm>
            <a:off x="3881480" y="4278638"/>
            <a:ext cx="978551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7688A0E-3418-49C4-A112-A86C7CE28E56}"/>
              </a:ext>
            </a:extLst>
          </p:cNvPr>
          <p:cNvSpPr/>
          <p:nvPr/>
        </p:nvSpPr>
        <p:spPr>
          <a:xfrm>
            <a:off x="2519772" y="3216520"/>
            <a:ext cx="504056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125E40E-3D9B-4D3B-8E53-45F4469750B3}"/>
              </a:ext>
            </a:extLst>
          </p:cNvPr>
          <p:cNvSpPr/>
          <p:nvPr/>
        </p:nvSpPr>
        <p:spPr>
          <a:xfrm>
            <a:off x="2273228" y="3868632"/>
            <a:ext cx="687252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405B91-2425-433C-BB9E-237497678573}"/>
              </a:ext>
            </a:extLst>
          </p:cNvPr>
          <p:cNvSpPr/>
          <p:nvPr/>
        </p:nvSpPr>
        <p:spPr>
          <a:xfrm>
            <a:off x="2951821" y="4474416"/>
            <a:ext cx="674553" cy="4693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C72D223-D5CC-4523-B139-A73FC8335C45}"/>
              </a:ext>
            </a:extLst>
          </p:cNvPr>
          <p:cNvSpPr/>
          <p:nvPr/>
        </p:nvSpPr>
        <p:spPr>
          <a:xfrm>
            <a:off x="2616854" y="4911644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3BB7EE-EB72-4F88-BC4E-7F7CEF26574E}"/>
              </a:ext>
            </a:extLst>
          </p:cNvPr>
          <p:cNvSpPr/>
          <p:nvPr/>
        </p:nvSpPr>
        <p:spPr>
          <a:xfrm>
            <a:off x="1982886" y="4199717"/>
            <a:ext cx="893695" cy="7440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893F967-8BE7-41DB-AB01-541DE2D7E5A9}"/>
              </a:ext>
            </a:extLst>
          </p:cNvPr>
          <p:cNvSpPr/>
          <p:nvPr/>
        </p:nvSpPr>
        <p:spPr>
          <a:xfrm>
            <a:off x="2832850" y="3390462"/>
            <a:ext cx="255259" cy="4628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3D4C233-8AB0-4EB5-94B1-74C3EF77D8B8}"/>
              </a:ext>
            </a:extLst>
          </p:cNvPr>
          <p:cNvSpPr/>
          <p:nvPr/>
        </p:nvSpPr>
        <p:spPr>
          <a:xfrm rot="20441106">
            <a:off x="3142212" y="2949751"/>
            <a:ext cx="527521" cy="12111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A06B835-8BD6-45AE-A7EC-D02F84A1369A}"/>
              </a:ext>
            </a:extLst>
          </p:cNvPr>
          <p:cNvSpPr/>
          <p:nvPr/>
        </p:nvSpPr>
        <p:spPr>
          <a:xfrm>
            <a:off x="3938390" y="4142126"/>
            <a:ext cx="1182516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CD05479-849A-41C8-AA9C-47D083A9BEBC}"/>
              </a:ext>
            </a:extLst>
          </p:cNvPr>
          <p:cNvSpPr/>
          <p:nvPr/>
        </p:nvSpPr>
        <p:spPr>
          <a:xfrm rot="20830345">
            <a:off x="3530467" y="3917569"/>
            <a:ext cx="992682" cy="2518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5831DD-2E98-468E-988B-3AF849F8E650}"/>
              </a:ext>
            </a:extLst>
          </p:cNvPr>
          <p:cNvSpPr/>
          <p:nvPr/>
        </p:nvSpPr>
        <p:spPr>
          <a:xfrm rot="2288032">
            <a:off x="3456778" y="3861453"/>
            <a:ext cx="519283" cy="175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AAB0B92-D144-42F9-BF26-802CB57285A6}"/>
              </a:ext>
            </a:extLst>
          </p:cNvPr>
          <p:cNvSpPr/>
          <p:nvPr/>
        </p:nvSpPr>
        <p:spPr>
          <a:xfrm>
            <a:off x="3513644" y="3657466"/>
            <a:ext cx="279551" cy="203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690A854-2734-4107-8600-6512F74CB373}"/>
              </a:ext>
            </a:extLst>
          </p:cNvPr>
          <p:cNvSpPr/>
          <p:nvPr/>
        </p:nvSpPr>
        <p:spPr>
          <a:xfrm>
            <a:off x="4205738" y="3939474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3E0E86-7A31-4D95-AC08-DA76BE85A82C}"/>
              </a:ext>
            </a:extLst>
          </p:cNvPr>
          <p:cNvSpPr/>
          <p:nvPr/>
        </p:nvSpPr>
        <p:spPr>
          <a:xfrm>
            <a:off x="4447058" y="3876262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66964C-EE17-4B4C-B2DB-EB1A7BAD17AB}"/>
              </a:ext>
            </a:extLst>
          </p:cNvPr>
          <p:cNvSpPr/>
          <p:nvPr/>
        </p:nvSpPr>
        <p:spPr>
          <a:xfrm>
            <a:off x="4336105" y="390075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52725CE-34F6-426E-B451-E7E48653367E}"/>
              </a:ext>
            </a:extLst>
          </p:cNvPr>
          <p:cNvSpPr/>
          <p:nvPr/>
        </p:nvSpPr>
        <p:spPr>
          <a:xfrm>
            <a:off x="3925836" y="3876262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1BBF65E-9D97-4B2A-A8BE-CCD0247DD8F3}"/>
              </a:ext>
            </a:extLst>
          </p:cNvPr>
          <p:cNvSpPr/>
          <p:nvPr/>
        </p:nvSpPr>
        <p:spPr>
          <a:xfrm>
            <a:off x="6587915" y="3497762"/>
            <a:ext cx="895660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7E1F5DB-B65D-4A3B-B735-44ABF31A76A7}"/>
              </a:ext>
            </a:extLst>
          </p:cNvPr>
          <p:cNvSpPr/>
          <p:nvPr/>
        </p:nvSpPr>
        <p:spPr>
          <a:xfrm>
            <a:off x="2147384" y="1411145"/>
            <a:ext cx="282349" cy="511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DBB5EFA-D2DC-4504-8817-AA04AD88B279}"/>
              </a:ext>
            </a:extLst>
          </p:cNvPr>
          <p:cNvCxnSpPr>
            <a:cxnSpLocks/>
          </p:cNvCxnSpPr>
          <p:nvPr/>
        </p:nvCxnSpPr>
        <p:spPr>
          <a:xfrm flipH="1" flipV="1">
            <a:off x="2520800" y="1406293"/>
            <a:ext cx="781504" cy="28701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E382068-7ED3-4C78-8965-403524004854}"/>
              </a:ext>
            </a:extLst>
          </p:cNvPr>
          <p:cNvCxnSpPr>
            <a:cxnSpLocks/>
          </p:cNvCxnSpPr>
          <p:nvPr/>
        </p:nvCxnSpPr>
        <p:spPr>
          <a:xfrm flipV="1">
            <a:off x="3415479" y="3585547"/>
            <a:ext cx="3153791" cy="76504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6D3D2D5-BED6-47E3-BBC3-2C4B600CDC91}"/>
              </a:ext>
            </a:extLst>
          </p:cNvPr>
          <p:cNvSpPr/>
          <p:nvPr/>
        </p:nvSpPr>
        <p:spPr>
          <a:xfrm>
            <a:off x="6116753" y="1696016"/>
            <a:ext cx="292887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Extreme </a:t>
            </a:r>
            <a:r>
              <a:rPr lang="es-ES" sz="2800" b="0" cap="none" spc="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rays</a:t>
            </a:r>
            <a:r>
              <a:rPr lang="es-ES" sz="2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pPr algn="ctr"/>
            <a:r>
              <a:rPr lang="es-ES" sz="28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Corner</a:t>
            </a:r>
            <a:r>
              <a:rPr lang="es-ES" sz="2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8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Polyhedron</a:t>
            </a:r>
            <a:endParaRPr lang="es-ES" sz="28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4642536-E4F1-4300-87EA-E07C0C5528CC}"/>
              </a:ext>
            </a:extLst>
          </p:cNvPr>
          <p:cNvSpPr/>
          <p:nvPr/>
        </p:nvSpPr>
        <p:spPr>
          <a:xfrm>
            <a:off x="4860031" y="4365103"/>
            <a:ext cx="2736305" cy="366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C795F-996F-468D-9136-443E1A7BD3A3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Branch &amp; Cut</a:t>
            </a:r>
          </a:p>
        </p:txBody>
      </p:sp>
    </p:spTree>
    <p:extLst>
      <p:ext uri="{BB962C8B-B14F-4D97-AF65-F5344CB8AC3E}">
        <p14:creationId xmlns:p14="http://schemas.microsoft.com/office/powerpoint/2010/main" val="3083489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E8E679D-9E84-443D-BBEA-7906DC3B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7" y="1289539"/>
            <a:ext cx="6342686" cy="499675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07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(2014)</a:t>
            </a:r>
            <a:endParaRPr lang="es-CO" sz="11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51E4DA-6D06-453A-A197-9070A9B3362D}"/>
              </a:ext>
            </a:extLst>
          </p:cNvPr>
          <p:cNvSpPr/>
          <p:nvPr/>
        </p:nvSpPr>
        <p:spPr>
          <a:xfrm>
            <a:off x="5220072" y="436510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E2BA379-B344-491C-8923-D981BC3B87D1}"/>
              </a:ext>
            </a:extLst>
          </p:cNvPr>
          <p:cNvSpPr/>
          <p:nvPr/>
        </p:nvSpPr>
        <p:spPr>
          <a:xfrm>
            <a:off x="1982887" y="4039592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C504F82-3A90-432F-9671-E5A2228A28B2}"/>
              </a:ext>
            </a:extLst>
          </p:cNvPr>
          <p:cNvSpPr/>
          <p:nvPr/>
        </p:nvSpPr>
        <p:spPr>
          <a:xfrm>
            <a:off x="2771800" y="4831680"/>
            <a:ext cx="1224136" cy="901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7D5726E-65C9-44EF-8DF3-9C64930ADCD8}"/>
              </a:ext>
            </a:extLst>
          </p:cNvPr>
          <p:cNvSpPr/>
          <p:nvPr/>
        </p:nvSpPr>
        <p:spPr>
          <a:xfrm>
            <a:off x="3881480" y="4278638"/>
            <a:ext cx="978551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DEEA9C-948B-4858-A047-36328EB60A69}"/>
              </a:ext>
            </a:extLst>
          </p:cNvPr>
          <p:cNvSpPr/>
          <p:nvPr/>
        </p:nvSpPr>
        <p:spPr>
          <a:xfrm>
            <a:off x="4712843" y="396906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7688A0E-3418-49C4-A112-A86C7CE28E56}"/>
              </a:ext>
            </a:extLst>
          </p:cNvPr>
          <p:cNvSpPr/>
          <p:nvPr/>
        </p:nvSpPr>
        <p:spPr>
          <a:xfrm>
            <a:off x="2483768" y="3320988"/>
            <a:ext cx="504056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125E40E-3D9B-4D3B-8E53-45F4469750B3}"/>
              </a:ext>
            </a:extLst>
          </p:cNvPr>
          <p:cNvSpPr/>
          <p:nvPr/>
        </p:nvSpPr>
        <p:spPr>
          <a:xfrm>
            <a:off x="2273228" y="3868632"/>
            <a:ext cx="687252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405B91-2425-433C-BB9E-237497678573}"/>
              </a:ext>
            </a:extLst>
          </p:cNvPr>
          <p:cNvSpPr/>
          <p:nvPr/>
        </p:nvSpPr>
        <p:spPr>
          <a:xfrm>
            <a:off x="2951821" y="4474416"/>
            <a:ext cx="674553" cy="4693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C72D223-D5CC-4523-B139-A73FC8335C45}"/>
              </a:ext>
            </a:extLst>
          </p:cNvPr>
          <p:cNvSpPr/>
          <p:nvPr/>
        </p:nvSpPr>
        <p:spPr>
          <a:xfrm>
            <a:off x="2616854" y="4911644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3BB7EE-EB72-4F88-BC4E-7F7CEF26574E}"/>
              </a:ext>
            </a:extLst>
          </p:cNvPr>
          <p:cNvSpPr/>
          <p:nvPr/>
        </p:nvSpPr>
        <p:spPr>
          <a:xfrm>
            <a:off x="1982886" y="4199717"/>
            <a:ext cx="893695" cy="7440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893F967-8BE7-41DB-AB01-541DE2D7E5A9}"/>
              </a:ext>
            </a:extLst>
          </p:cNvPr>
          <p:cNvSpPr/>
          <p:nvPr/>
        </p:nvSpPr>
        <p:spPr>
          <a:xfrm>
            <a:off x="2832850" y="3390462"/>
            <a:ext cx="255259" cy="4628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3D4C233-8AB0-4EB5-94B1-74C3EF77D8B8}"/>
              </a:ext>
            </a:extLst>
          </p:cNvPr>
          <p:cNvSpPr/>
          <p:nvPr/>
        </p:nvSpPr>
        <p:spPr>
          <a:xfrm rot="20441106">
            <a:off x="3142212" y="2949751"/>
            <a:ext cx="527521" cy="12111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A06B835-8BD6-45AE-A7EC-D02F84A1369A}"/>
              </a:ext>
            </a:extLst>
          </p:cNvPr>
          <p:cNvSpPr/>
          <p:nvPr/>
        </p:nvSpPr>
        <p:spPr>
          <a:xfrm>
            <a:off x="3938390" y="4142126"/>
            <a:ext cx="1182516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CD05479-849A-41C8-AA9C-47D083A9BEBC}"/>
              </a:ext>
            </a:extLst>
          </p:cNvPr>
          <p:cNvSpPr/>
          <p:nvPr/>
        </p:nvSpPr>
        <p:spPr>
          <a:xfrm rot="20830345">
            <a:off x="3530467" y="3917569"/>
            <a:ext cx="992682" cy="2518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5831DD-2E98-468E-988B-3AF849F8E650}"/>
              </a:ext>
            </a:extLst>
          </p:cNvPr>
          <p:cNvSpPr/>
          <p:nvPr/>
        </p:nvSpPr>
        <p:spPr>
          <a:xfrm rot="2288032">
            <a:off x="3456778" y="3861453"/>
            <a:ext cx="519283" cy="175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AAB0B92-D144-42F9-BF26-802CB57285A6}"/>
              </a:ext>
            </a:extLst>
          </p:cNvPr>
          <p:cNvSpPr/>
          <p:nvPr/>
        </p:nvSpPr>
        <p:spPr>
          <a:xfrm>
            <a:off x="3513644" y="3657466"/>
            <a:ext cx="279551" cy="203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690A854-2734-4107-8600-6512F74CB373}"/>
              </a:ext>
            </a:extLst>
          </p:cNvPr>
          <p:cNvSpPr/>
          <p:nvPr/>
        </p:nvSpPr>
        <p:spPr>
          <a:xfrm>
            <a:off x="4205738" y="3939474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3E0E86-7A31-4D95-AC08-DA76BE85A82C}"/>
              </a:ext>
            </a:extLst>
          </p:cNvPr>
          <p:cNvSpPr/>
          <p:nvPr/>
        </p:nvSpPr>
        <p:spPr>
          <a:xfrm>
            <a:off x="4447058" y="3876262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66964C-EE17-4B4C-B2DB-EB1A7BAD17AB}"/>
              </a:ext>
            </a:extLst>
          </p:cNvPr>
          <p:cNvSpPr/>
          <p:nvPr/>
        </p:nvSpPr>
        <p:spPr>
          <a:xfrm>
            <a:off x="4336105" y="390075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52725CE-34F6-426E-B451-E7E48653367E}"/>
              </a:ext>
            </a:extLst>
          </p:cNvPr>
          <p:cNvSpPr/>
          <p:nvPr/>
        </p:nvSpPr>
        <p:spPr>
          <a:xfrm>
            <a:off x="3925836" y="3876262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1BBF65E-9D97-4B2A-A8BE-CCD0247DD8F3}"/>
              </a:ext>
            </a:extLst>
          </p:cNvPr>
          <p:cNvSpPr/>
          <p:nvPr/>
        </p:nvSpPr>
        <p:spPr>
          <a:xfrm>
            <a:off x="6587915" y="3497762"/>
            <a:ext cx="895660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7E1F5DB-B65D-4A3B-B735-44ABF31A76A7}"/>
              </a:ext>
            </a:extLst>
          </p:cNvPr>
          <p:cNvSpPr/>
          <p:nvPr/>
        </p:nvSpPr>
        <p:spPr>
          <a:xfrm>
            <a:off x="2147384" y="1411145"/>
            <a:ext cx="282349" cy="511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1C8EE32-1A32-4C74-A4B7-B1C5FBBAAC0F}"/>
                  </a:ext>
                </a:extLst>
              </p:cNvPr>
              <p:cNvSpPr/>
              <p:nvPr/>
            </p:nvSpPr>
            <p:spPr>
              <a:xfrm>
                <a:off x="2445610" y="4107396"/>
                <a:ext cx="432444" cy="47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CO" sz="24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1C8EE32-1A32-4C74-A4B7-B1C5FBBAA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10" y="4107396"/>
                <a:ext cx="432444" cy="473732"/>
              </a:xfrm>
              <a:prstGeom prst="ellipse">
                <a:avLst/>
              </a:prstGeom>
              <a:blipFill>
                <a:blip r:embed="rId4"/>
                <a:stretch>
                  <a:fillRect l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ángulo 46">
            <a:extLst>
              <a:ext uri="{FF2B5EF4-FFF2-40B4-BE49-F238E27FC236}">
                <a16:creationId xmlns:a16="http://schemas.microsoft.com/office/drawing/2014/main" id="{29F899A2-BF69-485F-AE66-F8820A5F34A2}"/>
              </a:ext>
            </a:extLst>
          </p:cNvPr>
          <p:cNvSpPr/>
          <p:nvPr/>
        </p:nvSpPr>
        <p:spPr>
          <a:xfrm>
            <a:off x="5194115" y="4344262"/>
            <a:ext cx="2558438" cy="3807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1">
            <a:extLst>
              <a:ext uri="{FF2B5EF4-FFF2-40B4-BE49-F238E27FC236}">
                <a16:creationId xmlns:a16="http://schemas.microsoft.com/office/drawing/2014/main" id="{220193B2-F0A1-4C43-8D04-6598BAEF0785}"/>
              </a:ext>
            </a:extLst>
          </p:cNvPr>
          <p:cNvSpPr/>
          <p:nvPr/>
        </p:nvSpPr>
        <p:spPr>
          <a:xfrm>
            <a:off x="2848170" y="1709440"/>
            <a:ext cx="3169150" cy="2174886"/>
          </a:xfrm>
          <a:custGeom>
            <a:avLst/>
            <a:gdLst>
              <a:gd name="connsiteX0" fmla="*/ 0 w 1911850"/>
              <a:gd name="connsiteY0" fmla="*/ 0 h 1489086"/>
              <a:gd name="connsiteX1" fmla="*/ 1911850 w 1911850"/>
              <a:gd name="connsiteY1" fmla="*/ 0 h 1489086"/>
              <a:gd name="connsiteX2" fmla="*/ 1911850 w 1911850"/>
              <a:gd name="connsiteY2" fmla="*/ 1489086 h 1489086"/>
              <a:gd name="connsiteX3" fmla="*/ 0 w 1911850"/>
              <a:gd name="connsiteY3" fmla="*/ 1489086 h 1489086"/>
              <a:gd name="connsiteX4" fmla="*/ 0 w 1911850"/>
              <a:gd name="connsiteY4" fmla="*/ 0 h 1489086"/>
              <a:gd name="connsiteX0" fmla="*/ 0 w 5632950"/>
              <a:gd name="connsiteY0" fmla="*/ 0 h 1768486"/>
              <a:gd name="connsiteX1" fmla="*/ 5632950 w 5632950"/>
              <a:gd name="connsiteY1" fmla="*/ 279400 h 1768486"/>
              <a:gd name="connsiteX2" fmla="*/ 5632950 w 5632950"/>
              <a:gd name="connsiteY2" fmla="*/ 1768486 h 1768486"/>
              <a:gd name="connsiteX3" fmla="*/ 3721100 w 5632950"/>
              <a:gd name="connsiteY3" fmla="*/ 1768486 h 1768486"/>
              <a:gd name="connsiteX4" fmla="*/ 0 w 5632950"/>
              <a:gd name="connsiteY4" fmla="*/ 0 h 1768486"/>
              <a:gd name="connsiteX0" fmla="*/ 0 w 5632950"/>
              <a:gd name="connsiteY0" fmla="*/ 0 h 1768486"/>
              <a:gd name="connsiteX1" fmla="*/ 3131050 w 5632950"/>
              <a:gd name="connsiteY1" fmla="*/ 12700 h 1768486"/>
              <a:gd name="connsiteX2" fmla="*/ 5632950 w 5632950"/>
              <a:gd name="connsiteY2" fmla="*/ 1768486 h 1768486"/>
              <a:gd name="connsiteX3" fmla="*/ 3721100 w 5632950"/>
              <a:gd name="connsiteY3" fmla="*/ 1768486 h 1768486"/>
              <a:gd name="connsiteX4" fmla="*/ 0 w 5632950"/>
              <a:gd name="connsiteY4" fmla="*/ 0 h 1768486"/>
              <a:gd name="connsiteX0" fmla="*/ 0 w 5632950"/>
              <a:gd name="connsiteY0" fmla="*/ 0 h 2174886"/>
              <a:gd name="connsiteX1" fmla="*/ 3131050 w 5632950"/>
              <a:gd name="connsiteY1" fmla="*/ 12700 h 2174886"/>
              <a:gd name="connsiteX2" fmla="*/ 5632950 w 5632950"/>
              <a:gd name="connsiteY2" fmla="*/ 1768486 h 2174886"/>
              <a:gd name="connsiteX3" fmla="*/ 1054100 w 5632950"/>
              <a:gd name="connsiteY3" fmla="*/ 2174886 h 2174886"/>
              <a:gd name="connsiteX4" fmla="*/ 0 w 5632950"/>
              <a:gd name="connsiteY4" fmla="*/ 0 h 2174886"/>
              <a:gd name="connsiteX0" fmla="*/ 0 w 3600950"/>
              <a:gd name="connsiteY0" fmla="*/ 0 h 2174886"/>
              <a:gd name="connsiteX1" fmla="*/ 3131050 w 3600950"/>
              <a:gd name="connsiteY1" fmla="*/ 12700 h 2174886"/>
              <a:gd name="connsiteX2" fmla="*/ 3600950 w 3600950"/>
              <a:gd name="connsiteY2" fmla="*/ 1349386 h 2174886"/>
              <a:gd name="connsiteX3" fmla="*/ 1054100 w 3600950"/>
              <a:gd name="connsiteY3" fmla="*/ 2174886 h 2174886"/>
              <a:gd name="connsiteX4" fmla="*/ 0 w 36009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150" h="2174886">
                <a:moveTo>
                  <a:pt x="0" y="0"/>
                </a:moveTo>
                <a:lnTo>
                  <a:pt x="3131050" y="12700"/>
                </a:lnTo>
                <a:lnTo>
                  <a:pt x="3169150" y="1870086"/>
                </a:lnTo>
                <a:cubicBezTo>
                  <a:pt x="2095833" y="2162186"/>
                  <a:pt x="1759117" y="2073286"/>
                  <a:pt x="1054100" y="21748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>
                <a:solidFill>
                  <a:schemeClr val="tx1"/>
                </a:solidFill>
              </a:rPr>
              <a:t>Convex</a:t>
            </a:r>
            <a:r>
              <a:rPr lang="es-CO" b="1" dirty="0">
                <a:solidFill>
                  <a:schemeClr val="tx1"/>
                </a:solidFill>
              </a:rPr>
              <a:t>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B572303-57F2-4701-BDFB-32C0843998C1}"/>
                  </a:ext>
                </a:extLst>
              </p:cNvPr>
              <p:cNvSpPr/>
              <p:nvPr/>
            </p:nvSpPr>
            <p:spPr>
              <a:xfrm>
                <a:off x="2866658" y="4352071"/>
                <a:ext cx="410129" cy="4737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b="0" i="1" smtClean="0">
                              <a:ln w="0"/>
                              <a:solidFill>
                                <a:schemeClr val="tx2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n w="0"/>
                              <a:solidFill>
                                <a:schemeClr val="tx2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s-CO" sz="2400" b="0" i="1" smtClean="0">
                              <a:ln w="0"/>
                              <a:solidFill>
                                <a:schemeClr val="tx2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O" sz="24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B572303-57F2-4701-BDFB-32C084399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58" y="4352071"/>
                <a:ext cx="410129" cy="473731"/>
              </a:xfrm>
              <a:prstGeom prst="ellipse">
                <a:avLst/>
              </a:prstGeom>
              <a:blipFill>
                <a:blip r:embed="rId5"/>
                <a:stretch>
                  <a:fillRect l="-29412" b="-20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0E440F-ED57-4109-B008-26E09EB12554}"/>
              </a:ext>
            </a:extLst>
          </p:cNvPr>
          <p:cNvCxnSpPr>
            <a:cxnSpLocks/>
          </p:cNvCxnSpPr>
          <p:nvPr/>
        </p:nvCxnSpPr>
        <p:spPr>
          <a:xfrm flipH="1" flipV="1">
            <a:off x="2520800" y="1406293"/>
            <a:ext cx="781504" cy="28701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627B547-F891-4FFE-936C-0654D6B127A3}"/>
              </a:ext>
            </a:extLst>
          </p:cNvPr>
          <p:cNvCxnSpPr>
            <a:cxnSpLocks/>
          </p:cNvCxnSpPr>
          <p:nvPr/>
        </p:nvCxnSpPr>
        <p:spPr>
          <a:xfrm flipV="1">
            <a:off x="3415479" y="3585547"/>
            <a:ext cx="3153791" cy="76504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1033C95-AFF0-4272-AB70-C5371C74DA3C}"/>
              </a:ext>
            </a:extLst>
          </p:cNvPr>
          <p:cNvSpPr/>
          <p:nvPr/>
        </p:nvSpPr>
        <p:spPr>
          <a:xfrm rot="2660761">
            <a:off x="2569837" y="3622833"/>
            <a:ext cx="1520625" cy="15220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7AB9C58-DE91-4041-A544-31926A6815C6}"/>
              </a:ext>
            </a:extLst>
          </p:cNvPr>
          <p:cNvSpPr/>
          <p:nvPr/>
        </p:nvSpPr>
        <p:spPr>
          <a:xfrm>
            <a:off x="3203848" y="4233636"/>
            <a:ext cx="288032" cy="30882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6A705F0-00BE-4915-A845-D759DA8263E6}"/>
              </a:ext>
            </a:extLst>
          </p:cNvPr>
          <p:cNvCxnSpPr>
            <a:cxnSpLocks/>
          </p:cNvCxnSpPr>
          <p:nvPr/>
        </p:nvCxnSpPr>
        <p:spPr>
          <a:xfrm flipH="1" flipV="1">
            <a:off x="2608046" y="3231222"/>
            <a:ext cx="2558438" cy="14890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27D099C-BA44-480F-ADEE-08B659DB83C6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Branch &amp; Cut</a:t>
            </a:r>
          </a:p>
        </p:txBody>
      </p:sp>
    </p:spTree>
    <p:extLst>
      <p:ext uri="{BB962C8B-B14F-4D97-AF65-F5344CB8AC3E}">
        <p14:creationId xmlns:p14="http://schemas.microsoft.com/office/powerpoint/2010/main" val="58777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45" grpId="0" animBg="1"/>
      <p:bldP spid="47" grpId="0" animBg="1"/>
      <p:bldP spid="48" grpId="0" animBg="1"/>
      <p:bldP spid="49" grpId="0" animBg="1"/>
      <p:bldP spid="51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29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52DA82-1123-45B5-AD30-1B283823829F}"/>
              </a:ext>
            </a:extLst>
          </p:cNvPr>
          <p:cNvSpPr txBox="1"/>
          <p:nvPr/>
        </p:nvSpPr>
        <p:spPr>
          <a:xfrm>
            <a:off x="283940" y="1412776"/>
            <a:ext cx="82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Instance 3 example (Branch &amp; Cut)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4AF894-C7BD-4C17-95B1-0E9D07F9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4" y="2274233"/>
            <a:ext cx="2565251" cy="31505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63CEE8-1B44-4376-94C7-AB7D7DD2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581269"/>
            <a:ext cx="504056" cy="847731"/>
          </a:xfrm>
          <a:prstGeom prst="rect">
            <a:avLst/>
          </a:prstGeom>
        </p:spPr>
      </p:pic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603CD040-4133-43E7-A233-CC90B16D5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74233"/>
            <a:ext cx="4852506" cy="315031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69AF338-7DDD-4DAF-B0C4-5631352D5FC9}"/>
              </a:ext>
            </a:extLst>
          </p:cNvPr>
          <p:cNvSpPr/>
          <p:nvPr/>
        </p:nvSpPr>
        <p:spPr>
          <a:xfrm>
            <a:off x="3347864" y="3140968"/>
            <a:ext cx="2880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C98DCD2-4C0B-40E6-B9B7-02A07F8A0020}"/>
              </a:ext>
            </a:extLst>
          </p:cNvPr>
          <p:cNvSpPr/>
          <p:nvPr/>
        </p:nvSpPr>
        <p:spPr>
          <a:xfrm>
            <a:off x="4862396" y="4500736"/>
            <a:ext cx="141652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E6C09-1077-4C12-AC5F-33FCC573D4B8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Branch &amp; Cut</a:t>
            </a:r>
          </a:p>
        </p:txBody>
      </p:sp>
    </p:spTree>
    <p:extLst>
      <p:ext uri="{BB962C8B-B14F-4D97-AF65-F5344CB8AC3E}">
        <p14:creationId xmlns:p14="http://schemas.microsoft.com/office/powerpoint/2010/main" val="29350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2AE9F25-1009-425C-9497-689BB754599E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Example: PPPs in infrastructure projects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9490DA-4584-442A-A84C-78912BCE71DA}"/>
              </a:ext>
            </a:extLst>
          </p:cNvPr>
          <p:cNvGrpSpPr/>
          <p:nvPr/>
        </p:nvGrpSpPr>
        <p:grpSpPr>
          <a:xfrm>
            <a:off x="588705" y="2037235"/>
            <a:ext cx="8181597" cy="4082601"/>
            <a:chOff x="521405" y="1916832"/>
            <a:chExt cx="8181597" cy="408260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50DC2A5-98D2-4ADC-A203-0FC604DB9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05" y="1916832"/>
              <a:ext cx="8181597" cy="3725684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73117C3-0FA8-4EB7-BB6A-24EB8F209F43}"/>
                </a:ext>
              </a:extLst>
            </p:cNvPr>
            <p:cNvSpPr/>
            <p:nvPr/>
          </p:nvSpPr>
          <p:spPr>
            <a:xfrm>
              <a:off x="3388576" y="1933814"/>
              <a:ext cx="223224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472E974-AE5C-4B1F-9858-B11E14B85948}"/>
                </a:ext>
              </a:extLst>
            </p:cNvPr>
            <p:cNvSpPr/>
            <p:nvPr/>
          </p:nvSpPr>
          <p:spPr>
            <a:xfrm>
              <a:off x="5940152" y="4487265"/>
              <a:ext cx="223224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A536653E-5DE7-47E5-BAC8-0087E7DC015A}"/>
              </a:ext>
            </a:extLst>
          </p:cNvPr>
          <p:cNvSpPr/>
          <p:nvPr/>
        </p:nvSpPr>
        <p:spPr>
          <a:xfrm>
            <a:off x="251520" y="5938098"/>
            <a:ext cx="26316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Pros: Technical expertise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C93BFB-48A0-4C5A-8541-46377247A438}"/>
              </a:ext>
            </a:extLst>
          </p:cNvPr>
          <p:cNvSpPr/>
          <p:nvPr/>
        </p:nvSpPr>
        <p:spPr>
          <a:xfrm>
            <a:off x="5364088" y="5939988"/>
            <a:ext cx="36965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Cons: Principal-Agent (PA) Problem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8D78DF9-485A-458E-8133-319B22E2EE4E}"/>
              </a:ext>
            </a:extLst>
          </p:cNvPr>
          <p:cNvSpPr/>
          <p:nvPr/>
        </p:nvSpPr>
        <p:spPr>
          <a:xfrm>
            <a:off x="1560900" y="1852569"/>
            <a:ext cx="11560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Principal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585396-348D-414D-8D87-7C17CF722652}"/>
              </a:ext>
            </a:extLst>
          </p:cNvPr>
          <p:cNvSpPr/>
          <p:nvPr/>
        </p:nvSpPr>
        <p:spPr>
          <a:xfrm>
            <a:off x="6722505" y="1852569"/>
            <a:ext cx="8018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Agent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8D0E7A9-F628-4CCD-B68E-9B6F33FCF2C7}"/>
              </a:ext>
            </a:extLst>
          </p:cNvPr>
          <p:cNvGrpSpPr/>
          <p:nvPr/>
        </p:nvGrpSpPr>
        <p:grpSpPr>
          <a:xfrm>
            <a:off x="3223198" y="6381328"/>
            <a:ext cx="2769613" cy="261610"/>
            <a:chOff x="6264703" y="6094740"/>
            <a:chExt cx="2769613" cy="26161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E391701-DDCB-4542-9936-1C1CF7153616}"/>
                </a:ext>
              </a:extLst>
            </p:cNvPr>
            <p:cNvSpPr/>
            <p:nvPr/>
          </p:nvSpPr>
          <p:spPr>
            <a:xfrm>
              <a:off x="7961586" y="6094740"/>
              <a:ext cx="1072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Liu et al. (2017)</a:t>
              </a:r>
              <a:endParaRPr lang="es-CO" sz="11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5F59EFE-80D1-469B-9334-C62FCEB11437}"/>
                </a:ext>
              </a:extLst>
            </p:cNvPr>
            <p:cNvSpPr/>
            <p:nvPr/>
          </p:nvSpPr>
          <p:spPr>
            <a:xfrm>
              <a:off x="6264703" y="6094740"/>
              <a:ext cx="16578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Jensen &amp; </a:t>
              </a:r>
              <a:r>
                <a:rPr lang="es-CO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Meckling</a:t>
              </a:r>
              <a:r>
                <a:rPr lang="es-CO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(1976)</a:t>
              </a:r>
              <a:endParaRPr lang="es-CO" sz="1100" dirty="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29DD86-6447-412C-9585-0170A7924C4F}"/>
              </a:ext>
            </a:extLst>
          </p:cNvPr>
          <p:cNvSpPr/>
          <p:nvPr/>
        </p:nvSpPr>
        <p:spPr>
          <a:xfrm>
            <a:off x="2619350" y="1266040"/>
            <a:ext cx="39053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Public Private Partnerships (PPPs)</a:t>
            </a:r>
          </a:p>
        </p:txBody>
      </p:sp>
    </p:spTree>
    <p:extLst>
      <p:ext uri="{BB962C8B-B14F-4D97-AF65-F5344CB8AC3E}">
        <p14:creationId xmlns:p14="http://schemas.microsoft.com/office/powerpoint/2010/main" val="133414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AA9C7A5A-A518-4C51-ABEE-E5015FD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60" y="2348177"/>
            <a:ext cx="5544616" cy="334721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30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52DA82-1123-45B5-AD30-1B283823829F}"/>
              </a:ext>
            </a:extLst>
          </p:cNvPr>
          <p:cNvSpPr txBox="1"/>
          <p:nvPr/>
        </p:nvSpPr>
        <p:spPr>
          <a:xfrm>
            <a:off x="283940" y="1412776"/>
            <a:ext cx="82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Instance 3 example (Branch &amp; Cut)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4AF894-C7BD-4C17-95B1-0E9D07F9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4" y="2274233"/>
            <a:ext cx="2565251" cy="31505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63CEE8-1B44-4376-94C7-AB7D7DD2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581269"/>
            <a:ext cx="504056" cy="84773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CD120-7F0D-48E7-BF9C-EEEA2BE53946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Branch &amp; Cut</a:t>
            </a:r>
          </a:p>
        </p:txBody>
      </p:sp>
    </p:spTree>
    <p:extLst>
      <p:ext uri="{BB962C8B-B14F-4D97-AF65-F5344CB8AC3E}">
        <p14:creationId xmlns:p14="http://schemas.microsoft.com/office/powerpoint/2010/main" val="947494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31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Testbed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7357A9-D13A-46F1-BE4F-DC1BE11FCAFB}"/>
              </a:ext>
            </a:extLst>
          </p:cNvPr>
          <p:cNvSpPr/>
          <p:nvPr/>
        </p:nvSpPr>
        <p:spPr>
          <a:xfrm rot="5400000">
            <a:off x="5621770" y="2530180"/>
            <a:ext cx="365125" cy="620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AE3F6A-3AC5-472C-8A52-194B545A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2" y="1848524"/>
            <a:ext cx="8803493" cy="37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64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FEAE-C72B-4867-A5A2-73840FA33E6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Outline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8B41B3-E6CB-467B-8AAF-F87BC52A485F}"/>
              </a:ext>
            </a:extLst>
          </p:cNvPr>
          <p:cNvSpPr/>
          <p:nvPr/>
        </p:nvSpPr>
        <p:spPr>
          <a:xfrm>
            <a:off x="359024" y="1558031"/>
            <a:ext cx="8533456" cy="554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bi-level features to MIP model of PPPs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bi-level alternative formulation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Bi-level Branch &amp; Cut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implementation of Branch &amp; Bound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Cuts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results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21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33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90BEE2-FB98-45E9-A8B6-C0BD9BDEADD6}"/>
              </a:ext>
            </a:extLst>
          </p:cNvPr>
          <p:cNvSpPr/>
          <p:nvPr/>
        </p:nvSpPr>
        <p:spPr>
          <a:xfrm>
            <a:off x="472649" y="1240468"/>
            <a:ext cx="81987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 performance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under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principal’s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(HPR)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5C914DFA-AED7-4A02-887A-D7079A65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0" y="1895215"/>
            <a:ext cx="8322794" cy="43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4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34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E2515A-22C5-4777-91E9-2DCE56B6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8" y="2127330"/>
            <a:ext cx="7885864" cy="374507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7A156A-E4C8-47E0-ACEC-8CCC911CD413}"/>
              </a:ext>
            </a:extLst>
          </p:cNvPr>
          <p:cNvSpPr/>
          <p:nvPr/>
        </p:nvSpPr>
        <p:spPr>
          <a:xfrm>
            <a:off x="899592" y="5013176"/>
            <a:ext cx="504056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79F771-F4BA-41DA-B30D-643B0C90CE84}"/>
              </a:ext>
            </a:extLst>
          </p:cNvPr>
          <p:cNvSpPr/>
          <p:nvPr/>
        </p:nvSpPr>
        <p:spPr>
          <a:xfrm>
            <a:off x="1620847" y="1484784"/>
            <a:ext cx="59023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 performance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under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principal’s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(HPR)</a:t>
            </a:r>
          </a:p>
        </p:txBody>
      </p:sp>
    </p:spTree>
    <p:extLst>
      <p:ext uri="{BB962C8B-B14F-4D97-AF65-F5344CB8AC3E}">
        <p14:creationId xmlns:p14="http://schemas.microsoft.com/office/powerpoint/2010/main" val="146078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35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5EE712D-B464-4AD3-85EE-7ED4C7CDC109}"/>
              </a:ext>
            </a:extLst>
          </p:cNvPr>
          <p:cNvSpPr/>
          <p:nvPr/>
        </p:nvSpPr>
        <p:spPr>
          <a:xfrm>
            <a:off x="2492743" y="1416151"/>
            <a:ext cx="41585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Agent’s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performance</a:t>
            </a: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712184A9-35DF-4474-AC5D-BB32E6A1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2" y="2061988"/>
            <a:ext cx="8609789" cy="40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613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36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85E2B5-C6C5-4F62-863A-5BCD84D2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27330"/>
            <a:ext cx="7776864" cy="378141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4BAC1A-439F-497C-B9F7-24ADD776D468}"/>
              </a:ext>
            </a:extLst>
          </p:cNvPr>
          <p:cNvSpPr/>
          <p:nvPr/>
        </p:nvSpPr>
        <p:spPr>
          <a:xfrm>
            <a:off x="2019873" y="1484784"/>
            <a:ext cx="5104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 performance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under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follower’s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413358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25625B-3CDC-4412-9B39-927CB826A6C6}"/>
              </a:ext>
            </a:extLst>
          </p:cNvPr>
          <p:cNvSpPr/>
          <p:nvPr/>
        </p:nvSpPr>
        <p:spPr>
          <a:xfrm>
            <a:off x="1979783" y="1381115"/>
            <a:ext cx="5184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Equilibrium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road’s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performance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7A54FB77-C140-4572-946A-143394CB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3" y="2099438"/>
            <a:ext cx="8367604" cy="3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15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38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961FBC-0293-4F90-92ED-38349E3A33DF}"/>
              </a:ext>
            </a:extLst>
          </p:cNvPr>
          <p:cNvSpPr/>
          <p:nvPr/>
        </p:nvSpPr>
        <p:spPr>
          <a:xfrm>
            <a:off x="1533076" y="1422289"/>
            <a:ext cx="60869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Equilibrium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inspection</a:t>
            </a:r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s-E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maintenance</a:t>
            </a:r>
            <a:endParaRPr lang="es-E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1926" name="Picture 6">
            <a:extLst>
              <a:ext uri="{FF2B5EF4-FFF2-40B4-BE49-F238E27FC236}">
                <a16:creationId xmlns:a16="http://schemas.microsoft.com/office/drawing/2014/main" id="{43079326-3863-485C-BDB6-87B46CB6A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9" y="2128038"/>
            <a:ext cx="8135576" cy="386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03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39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87BD71D6-175B-4019-B057-6A6DA3C6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6" y="2289352"/>
            <a:ext cx="8015307" cy="37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484F882-DFC6-4438-8323-740D86BE409A}"/>
              </a:ext>
            </a:extLst>
          </p:cNvPr>
          <p:cNvSpPr/>
          <p:nvPr/>
        </p:nvSpPr>
        <p:spPr>
          <a:xfrm>
            <a:off x="1620847" y="1588730"/>
            <a:ext cx="59023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 performance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under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principal’s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(HPR)</a:t>
            </a:r>
          </a:p>
        </p:txBody>
      </p:sp>
    </p:spTree>
    <p:extLst>
      <p:ext uri="{BB962C8B-B14F-4D97-AF65-F5344CB8AC3E}">
        <p14:creationId xmlns:p14="http://schemas.microsoft.com/office/powerpoint/2010/main" val="303774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2AE9F25-1009-425C-9497-689BB754599E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M.Sc. research: using OR to support decisions in PPPs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88C8EAB-650B-472F-B925-3C24560F64B3}"/>
              </a:ext>
            </a:extLst>
          </p:cNvPr>
          <p:cNvSpPr/>
          <p:nvPr/>
        </p:nvSpPr>
        <p:spPr>
          <a:xfrm>
            <a:off x="359024" y="1726794"/>
            <a:ext cx="8784976" cy="22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exploit the benefits of PPPs while reducing their drawbacks?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agent respond to the rules of a contract?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contract terms shape the behavior of the agent?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E2D1EB-4236-4D9E-AAEB-A71FA8599252}"/>
              </a:ext>
            </a:extLst>
          </p:cNvPr>
          <p:cNvSpPr txBox="1"/>
          <p:nvPr/>
        </p:nvSpPr>
        <p:spPr>
          <a:xfrm>
            <a:off x="-75964" y="4533694"/>
            <a:ext cx="9036496" cy="90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use OR to analyze actors’ best strategies and</a:t>
            </a:r>
          </a:p>
          <a:p>
            <a:pPr marL="457200" marR="0" lvl="1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conditions that might contribute to a social equilibrium</a:t>
            </a:r>
            <a:endParaRPr kumimoji="0" lang="es-CO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6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40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with B&amp;C</a:t>
            </a:r>
          </a:p>
          <a:p>
            <a:pPr algn="l"/>
            <a:endParaRPr lang="en-US" sz="2400" b="1" dirty="0"/>
          </a:p>
        </p:txBody>
      </p:sp>
      <p:pic>
        <p:nvPicPr>
          <p:cNvPr id="82946" name="Picture 2" descr="Government Icons - Download Free Vector Icons | Noun Project">
            <a:extLst>
              <a:ext uri="{FF2B5EF4-FFF2-40B4-BE49-F238E27FC236}">
                <a16:creationId xmlns:a16="http://schemas.microsoft.com/office/drawing/2014/main" id="{8A5041AA-38A2-46F3-AEAA-E4E2DEF1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16" y="2372936"/>
            <a:ext cx="1233517" cy="12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Contractor Icons - Download Free Vector Icons | Noun Project">
            <a:extLst>
              <a:ext uri="{FF2B5EF4-FFF2-40B4-BE49-F238E27FC236}">
                <a16:creationId xmlns:a16="http://schemas.microsoft.com/office/drawing/2014/main" id="{4C89D317-D3B4-4107-81F5-0FFA2ACF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27" y="2439202"/>
            <a:ext cx="1165545" cy="11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Divergence Icon of Line style - Available in SVG, PNG, EPS, AI ...">
            <a:extLst>
              <a:ext uri="{FF2B5EF4-FFF2-40B4-BE49-F238E27FC236}">
                <a16:creationId xmlns:a16="http://schemas.microsoft.com/office/drawing/2014/main" id="{4EA4C380-BF01-4BBC-9844-47DC4320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4" y="2204864"/>
            <a:ext cx="1375831" cy="13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2" name="Picture 8" descr="Balance Icon of Flat style - Available in SVG, PNG, EPS, AI &amp; Icon ...">
            <a:extLst>
              <a:ext uri="{FF2B5EF4-FFF2-40B4-BE49-F238E27FC236}">
                <a16:creationId xmlns:a16="http://schemas.microsoft.com/office/drawing/2014/main" id="{EAF8D020-8EEE-4D0D-93B4-52174226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34" y="3933774"/>
            <a:ext cx="1545736" cy="15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C2C033C-9451-4ED8-BE83-44729822532A}"/>
              </a:ext>
            </a:extLst>
          </p:cNvPr>
          <p:cNvSpPr/>
          <p:nvPr/>
        </p:nvSpPr>
        <p:spPr>
          <a:xfrm>
            <a:off x="2433516" y="2640729"/>
            <a:ext cx="709200" cy="252051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94F8A3B-342B-4830-8932-AA6A76FB2122}"/>
              </a:ext>
            </a:extLst>
          </p:cNvPr>
          <p:cNvSpPr/>
          <p:nvPr/>
        </p:nvSpPr>
        <p:spPr>
          <a:xfrm>
            <a:off x="5836556" y="3322827"/>
            <a:ext cx="709200" cy="252051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2006A28-F867-405B-8FB4-4E219E89A8F1}"/>
              </a:ext>
            </a:extLst>
          </p:cNvPr>
          <p:cNvSpPr/>
          <p:nvPr/>
        </p:nvSpPr>
        <p:spPr>
          <a:xfrm rot="10800000">
            <a:off x="5836556" y="2640729"/>
            <a:ext cx="709200" cy="252051"/>
          </a:xfrm>
          <a:prstGeom prst="rightArrow">
            <a:avLst/>
          </a:prstGeom>
          <a:solidFill>
            <a:srgbClr val="2FC1D5"/>
          </a:solidFill>
          <a:ln>
            <a:solidFill>
              <a:srgbClr val="2FC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81F3D6A-AA40-45D0-B2BF-FCA24710CCF8}"/>
              </a:ext>
            </a:extLst>
          </p:cNvPr>
          <p:cNvSpPr/>
          <p:nvPr/>
        </p:nvSpPr>
        <p:spPr>
          <a:xfrm rot="10800000">
            <a:off x="2439613" y="3311095"/>
            <a:ext cx="709200" cy="252051"/>
          </a:xfrm>
          <a:prstGeom prst="rightArrow">
            <a:avLst/>
          </a:prstGeom>
          <a:solidFill>
            <a:srgbClr val="2FC1D5"/>
          </a:solidFill>
          <a:ln>
            <a:solidFill>
              <a:srgbClr val="2FC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: doblada 3">
            <a:extLst>
              <a:ext uri="{FF2B5EF4-FFF2-40B4-BE49-F238E27FC236}">
                <a16:creationId xmlns:a16="http://schemas.microsoft.com/office/drawing/2014/main" id="{C7D0D4B9-2115-4286-BA9D-FE462F1202A9}"/>
              </a:ext>
            </a:extLst>
          </p:cNvPr>
          <p:cNvSpPr/>
          <p:nvPr/>
        </p:nvSpPr>
        <p:spPr>
          <a:xfrm rot="10800000">
            <a:off x="5534399" y="3803866"/>
            <a:ext cx="2133600" cy="1296146"/>
          </a:xfrm>
          <a:prstGeom prst="bentArrow">
            <a:avLst>
              <a:gd name="adj1" fmla="val 20850"/>
              <a:gd name="adj2" fmla="val 22925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D3877608-E221-4239-A121-67B07EF1E4AB}"/>
              </a:ext>
            </a:extLst>
          </p:cNvPr>
          <p:cNvSpPr/>
          <p:nvPr/>
        </p:nvSpPr>
        <p:spPr>
          <a:xfrm rot="10800000" flipH="1">
            <a:off x="1528407" y="3805858"/>
            <a:ext cx="2133600" cy="1296146"/>
          </a:xfrm>
          <a:prstGeom prst="bentArrow">
            <a:avLst>
              <a:gd name="adj1" fmla="val 20850"/>
              <a:gd name="adj2" fmla="val 22925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8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41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1D0B779-C8B1-4C6F-A86A-4584585EDF26}"/>
              </a:ext>
            </a:extLst>
          </p:cNvPr>
          <p:cNvSpPr txBox="1">
            <a:spLocks/>
          </p:cNvSpPr>
          <p:nvPr/>
        </p:nvSpPr>
        <p:spPr>
          <a:xfrm>
            <a:off x="251520" y="57170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Intersection cuts generation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2C3B1D-0C8D-4B34-A1E6-B4F53E69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28" y="1340768"/>
            <a:ext cx="6160343" cy="43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42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95F48F-0F8F-40C2-A58A-BA26DD1197D4}"/>
              </a:ext>
            </a:extLst>
          </p:cNvPr>
          <p:cNvSpPr txBox="1"/>
          <p:nvPr/>
        </p:nvSpPr>
        <p:spPr>
          <a:xfrm>
            <a:off x="251520" y="1435998"/>
            <a:ext cx="82599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PPPs</a:t>
            </a:r>
            <a:r>
              <a:rPr lang="es-CO" dirty="0"/>
              <a:t> &amp; </a:t>
            </a:r>
            <a:r>
              <a:rPr lang="es-CO" dirty="0" err="1"/>
              <a:t>game</a:t>
            </a:r>
            <a:r>
              <a:rPr lang="es-CO" dirty="0"/>
              <a:t> </a:t>
            </a:r>
            <a:r>
              <a:rPr lang="es-CO" dirty="0" err="1"/>
              <a:t>theoretic</a:t>
            </a:r>
            <a:r>
              <a:rPr lang="es-CO" dirty="0"/>
              <a:t> </a:t>
            </a:r>
            <a:r>
              <a:rPr lang="es-CO" dirty="0" err="1"/>
              <a:t>context</a:t>
            </a:r>
            <a:r>
              <a:rPr lang="es-CO" dirty="0"/>
              <a:t> </a:t>
            </a:r>
            <a:r>
              <a:rPr lang="es-CO" dirty="0" err="1"/>
              <a:t>context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dirty="0" err="1"/>
              <a:t>Asymmetry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information</a:t>
            </a:r>
            <a:r>
              <a:rPr lang="es-CO" dirty="0"/>
              <a:t>; </a:t>
            </a:r>
            <a:r>
              <a:rPr lang="es-CO" dirty="0" err="1"/>
              <a:t>rationality</a:t>
            </a:r>
            <a:r>
              <a:rPr lang="es-CO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CO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dirty="0" err="1"/>
              <a:t>Realistic</a:t>
            </a:r>
            <a:r>
              <a:rPr lang="es-CO" dirty="0"/>
              <a:t> </a:t>
            </a:r>
            <a:r>
              <a:rPr lang="es-CO" dirty="0" err="1"/>
              <a:t>parameter</a:t>
            </a:r>
            <a:r>
              <a:rPr lang="es-CO" dirty="0"/>
              <a:t> </a:t>
            </a:r>
            <a:r>
              <a:rPr lang="es-CO" dirty="0" err="1"/>
              <a:t>calibration</a:t>
            </a:r>
            <a:r>
              <a:rPr lang="es-CO" dirty="0"/>
              <a:t>.</a:t>
            </a:r>
          </a:p>
          <a:p>
            <a:pPr lvl="1"/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Computational</a:t>
            </a:r>
            <a:r>
              <a:rPr lang="es-CO" dirty="0"/>
              <a:t> </a:t>
            </a:r>
            <a:r>
              <a:rPr lang="es-CO" dirty="0" err="1"/>
              <a:t>aspects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dirty="0" err="1"/>
              <a:t>Pre-processing</a:t>
            </a:r>
            <a:r>
              <a:rPr lang="es-CO" dirty="0"/>
              <a:t> and </a:t>
            </a:r>
            <a:r>
              <a:rPr lang="es-CO" dirty="0" err="1"/>
              <a:t>bound</a:t>
            </a:r>
            <a:r>
              <a:rPr lang="es-CO" dirty="0"/>
              <a:t> </a:t>
            </a:r>
            <a:r>
              <a:rPr lang="es-CO" dirty="0" err="1"/>
              <a:t>generation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CO" dirty="0" err="1"/>
              <a:t>Computational</a:t>
            </a:r>
            <a:r>
              <a:rPr lang="es-CO" dirty="0"/>
              <a:t> running times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Uncertainty 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Uncertainty over model’s parameters (stochastic deterioration)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Risk averse approach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30DB2-9F33-4BB4-80A1-EDA75C2047A7}"/>
              </a:ext>
            </a:extLst>
          </p:cNvPr>
          <p:cNvSpPr txBox="1">
            <a:spLocks/>
          </p:cNvSpPr>
          <p:nvPr/>
        </p:nvSpPr>
        <p:spPr>
          <a:xfrm>
            <a:off x="251520" y="57170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Ongoing research based on M.Sc. project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6024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43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87E73B-690C-4EA0-94B2-0A00AE6D8656}"/>
              </a:ext>
            </a:extLst>
          </p:cNvPr>
          <p:cNvSpPr/>
          <p:nvPr/>
        </p:nvSpPr>
        <p:spPr>
          <a:xfrm>
            <a:off x="2908735" y="2967335"/>
            <a:ext cx="3326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PhD. </a:t>
            </a:r>
            <a:r>
              <a:rPr lang="es-ES" sz="5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Goals</a:t>
            </a:r>
            <a:endParaRPr lang="es-E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15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44</a:t>
            </a:fld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6BBA19-B4D3-41E7-BE9D-9CCB04C61752}"/>
              </a:ext>
            </a:extLst>
          </p:cNvPr>
          <p:cNvSpPr/>
          <p:nvPr/>
        </p:nvSpPr>
        <p:spPr>
          <a:xfrm>
            <a:off x="1526134" y="5373216"/>
            <a:ext cx="60917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Realistic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decision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problems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affected</a:t>
            </a:r>
            <a:endParaRPr lang="es-E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uncertainty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actions</a:t>
            </a:r>
            <a:r>
              <a:rPr lang="es-E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others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CF8EBDA-26B2-49CE-9F56-746EC4DD2DB7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Motivation</a:t>
            </a: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3973E206-33BC-4FD1-8233-329BB904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27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45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FD8B36-3F9C-4CF6-AF77-2F3989BA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0" y="1268760"/>
            <a:ext cx="7020780" cy="481273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3E46BFA-8EBB-44E7-A330-0BB678DC1187}"/>
              </a:ext>
            </a:extLst>
          </p:cNvPr>
          <p:cNvSpPr/>
          <p:nvPr/>
        </p:nvSpPr>
        <p:spPr>
          <a:xfrm>
            <a:off x="4196190" y="6341848"/>
            <a:ext cx="3886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Powell, W. B. (2019). </a:t>
            </a:r>
            <a:r>
              <a:rPr lang="en-US" sz="1050" b="1" dirty="0"/>
              <a:t>A unified framework for stochastic optimization</a:t>
            </a:r>
            <a:r>
              <a:rPr lang="en-US" sz="1050" dirty="0"/>
              <a:t>. European Journal of Operational Research, 275(3), 795-821.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0568A1A-566C-4D8D-8741-749F3B13B828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Future path</a:t>
            </a:r>
          </a:p>
        </p:txBody>
      </p:sp>
    </p:spTree>
    <p:extLst>
      <p:ext uri="{BB962C8B-B14F-4D97-AF65-F5344CB8AC3E}">
        <p14:creationId xmlns:p14="http://schemas.microsoft.com/office/powerpoint/2010/main" val="1861504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46</a:t>
            </a:fld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7893B022-6896-4C5B-B015-BFC8CE3D7A47}"/>
              </a:ext>
            </a:extLst>
          </p:cNvPr>
          <p:cNvSpPr txBox="1">
            <a:spLocks/>
          </p:cNvSpPr>
          <p:nvPr/>
        </p:nvSpPr>
        <p:spPr>
          <a:xfrm>
            <a:off x="571505" y="1408113"/>
            <a:ext cx="8115295" cy="4913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Decision trees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Stochastic search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Optimal stopping 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Optimal control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Markov decision processes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Approximate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/adaptive/neuro-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dynamic programming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Reinforcement learning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Online algorithms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 predictive control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Stochastic programming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Robust optimization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Ranking and selection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Simulation optimization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Multiarmed bandit problems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Partially observable Markov decision processes.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ECD5B1-1B44-4157-8FA9-F1B7EB7A99BB}"/>
              </a:ext>
            </a:extLst>
          </p:cNvPr>
          <p:cNvSpPr/>
          <p:nvPr/>
        </p:nvSpPr>
        <p:spPr>
          <a:xfrm>
            <a:off x="6516216" y="6335742"/>
            <a:ext cx="13099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Gómez et al. (2020)</a:t>
            </a:r>
            <a:endParaRPr lang="es-CO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9290B7-797C-421D-BB0A-54DAB768B924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Research areas dealing with this problem</a:t>
            </a:r>
          </a:p>
        </p:txBody>
      </p:sp>
    </p:spTree>
    <p:extLst>
      <p:ext uri="{BB962C8B-B14F-4D97-AF65-F5344CB8AC3E}">
        <p14:creationId xmlns:p14="http://schemas.microsoft.com/office/powerpoint/2010/main" val="645806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47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ECD5B1-1B44-4157-8FA9-F1B7EB7A99BB}"/>
              </a:ext>
            </a:extLst>
          </p:cNvPr>
          <p:cNvSpPr/>
          <p:nvPr/>
        </p:nvSpPr>
        <p:spPr>
          <a:xfrm>
            <a:off x="6516216" y="6335742"/>
            <a:ext cx="13099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Gómez et al. (2020)</a:t>
            </a:r>
            <a:endParaRPr lang="es-CO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9290B7-797C-421D-BB0A-54DAB768B924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The components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3">
                <a:extLst>
                  <a:ext uri="{FF2B5EF4-FFF2-40B4-BE49-F238E27FC236}">
                    <a16:creationId xmlns:a16="http://schemas.microsoft.com/office/drawing/2014/main" id="{47D375AD-0F1D-4CCA-B3F7-9A79126CE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824634"/>
                <a:ext cx="11089217" cy="4913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State variables: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Decision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variables: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Exogenous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info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Transition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function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Objective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s-CO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function</a:t>
                </a:r>
                <a:r>
                  <a:rPr kumimoji="0" lang="es-CO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kumimoji="0" lang="es-CO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Marcador de contenido 3">
                <a:extLst>
                  <a:ext uri="{FF2B5EF4-FFF2-40B4-BE49-F238E27FC236}">
                    <a16:creationId xmlns:a16="http://schemas.microsoft.com/office/drawing/2014/main" id="{47D375AD-0F1D-4CCA-B3F7-9A79126C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24634"/>
                <a:ext cx="11089217" cy="4913312"/>
              </a:xfrm>
              <a:prstGeom prst="rect">
                <a:avLst/>
              </a:prstGeom>
              <a:blipFill>
                <a:blip r:embed="rId3"/>
                <a:stretch>
                  <a:fillRect l="-495" t="-6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39B34841-4DDA-4220-8B86-BB530678C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9" r="11764"/>
          <a:stretch/>
        </p:blipFill>
        <p:spPr>
          <a:xfrm>
            <a:off x="5580112" y="3163707"/>
            <a:ext cx="3631233" cy="690322"/>
          </a:xfrm>
          <a:prstGeom prst="rect">
            <a:avLst/>
          </a:prstGeom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73ACD23F-3213-43F0-9AF4-29941F52A5B9}"/>
              </a:ext>
            </a:extLst>
          </p:cNvPr>
          <p:cNvSpPr/>
          <p:nvPr/>
        </p:nvSpPr>
        <p:spPr>
          <a:xfrm>
            <a:off x="5245807" y="1700808"/>
            <a:ext cx="262297" cy="35213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D658939-6A1B-495B-9008-ACD18748ED68}"/>
                  </a:ext>
                </a:extLst>
              </p:cNvPr>
              <p:cNvSpPr/>
              <p:nvPr/>
            </p:nvSpPr>
            <p:spPr>
              <a:xfrm>
                <a:off x="2257460" y="5640499"/>
                <a:ext cx="435746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Curse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of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dimensionality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600" b="0" i="1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600" b="0" i="0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x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600" b="0" i="1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600" b="0" i="0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x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600" b="0" i="1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600" b="0" i="0" cap="none" spc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x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T</m:t>
                      </m:r>
                      <m:r>
                        <a:rPr lang="es-CO" sz="1600" b="0" i="0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sz="160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D658939-6A1B-495B-9008-ACD18748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60" y="5640499"/>
                <a:ext cx="4357464" cy="338554"/>
              </a:xfrm>
              <a:prstGeom prst="rect">
                <a:avLst/>
              </a:prstGeom>
              <a:blipFill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0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892B8-B69F-4DDB-8EEB-C4A5EA3189C7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s-ES">
              <a:solidFill>
                <a:prstClr val="black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0895" t="55724" r="29590" b="27949"/>
          <a:stretch/>
        </p:blipFill>
        <p:spPr>
          <a:xfrm>
            <a:off x="1421033" y="2341443"/>
            <a:ext cx="6051117" cy="14056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31903" t="55923" r="30709" b="29144"/>
          <a:stretch/>
        </p:blipFill>
        <p:spPr>
          <a:xfrm>
            <a:off x="1686456" y="3866584"/>
            <a:ext cx="5561190" cy="12487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960F17-1C8F-4D00-A124-6C46C16B83A0}"/>
              </a:ext>
            </a:extLst>
          </p:cNvPr>
          <p:cNvSpPr txBox="1"/>
          <p:nvPr/>
        </p:nvSpPr>
        <p:spPr>
          <a:xfrm>
            <a:off x="2277036" y="3257781"/>
            <a:ext cx="4589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AE621A1-C983-4313-8800-8D0B3AFB370F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Basic idea of approximate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2767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49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987E73B-690C-4EA0-94B2-0A00AE6D8656}"/>
                  </a:ext>
                </a:extLst>
              </p:cNvPr>
              <p:cNvSpPr/>
              <p:nvPr/>
            </p:nvSpPr>
            <p:spPr>
              <a:xfrm>
                <a:off x="-612576" y="2572741"/>
                <a:ext cx="2976403" cy="9282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s-CO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b="0" i="0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CO" b="0" i="0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CO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x</m:t>
                          </m:r>
                        </m:e>
                      </m:func>
                    </m:oMath>
                  </m:oMathPara>
                </a14:m>
                <a:endParaRPr lang="es-CO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s-ES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s.t</a:t>
                </a:r>
                <a:r>
                  <a:rPr lang="es-ES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.,</a:t>
                </a:r>
              </a:p>
              <a:p>
                <a:pPr algn="ctr"/>
                <a:r>
                  <a:rPr lang="es-ES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Ax</a:t>
                </a:r>
                <a:r>
                  <a:rPr lang="es-E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 = b</a:t>
                </a:r>
                <a:endParaRPr lang="es-ES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987E73B-690C-4EA0-94B2-0A00AE6D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2572741"/>
                <a:ext cx="2976403" cy="928267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2D34C73-B624-43CA-90A1-F2F791F4EB5C}"/>
                  </a:ext>
                </a:extLst>
              </p:cNvPr>
              <p:cNvSpPr/>
              <p:nvPr/>
            </p:nvSpPr>
            <p:spPr>
              <a:xfrm>
                <a:off x="-612576" y="1342509"/>
                <a:ext cx="2976403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From</m:t>
                      </m:r>
                      <m:r>
                        <a:rPr lang="es-CO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s-ES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MIPS</a:t>
                </a: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2D34C73-B624-43CA-90A1-F2F791F4E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1342509"/>
                <a:ext cx="2976403" cy="646331"/>
              </a:xfrm>
              <a:prstGeom prst="rect">
                <a:avLst/>
              </a:prstGeom>
              <a:blipFill>
                <a:blip r:embed="rId4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0428C52-36B0-42FF-BCD2-F5112395BF9C}"/>
                  </a:ext>
                </a:extLst>
              </p:cNvPr>
              <p:cNvSpPr/>
              <p:nvPr/>
            </p:nvSpPr>
            <p:spPr>
              <a:xfrm>
                <a:off x="2257460" y="5640499"/>
                <a:ext cx="435746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Curse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of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dimensionality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6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x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6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x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6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x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</m:t>
                      </m:r>
                      <m:r>
                        <m:rPr>
                          <m:sty m:val="p"/>
                        </m:rP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T</m:t>
                      </m:r>
                      <m:r>
                        <a:rPr lang="es-CO" sz="16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sz="1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0428C52-36B0-42FF-BCD2-F5112395B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60" y="5640499"/>
                <a:ext cx="4357464" cy="338554"/>
              </a:xfrm>
              <a:prstGeom prst="rect">
                <a:avLst/>
              </a:prstGeom>
              <a:blipFill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1003CC5-5204-467D-B419-C50B4DD2E523}"/>
                  </a:ext>
                </a:extLst>
              </p:cNvPr>
              <p:cNvSpPr txBox="1"/>
              <p:nvPr/>
            </p:nvSpPr>
            <p:spPr>
              <a:xfrm>
                <a:off x="3324877" y="2731004"/>
                <a:ext cx="6456646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6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0" lang="es-CO" sz="1600" b="0" i="1" u="none" strike="noStrike" kern="1200" cap="none" spc="0" normalizeH="0" baseline="0" noProof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CO" sz="1600" b="0" i="1" u="none" strike="noStrike" kern="1200" cap="none" spc="0" normalizeH="0" baseline="0" noProof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s-CO" sz="16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s-CO" sz="1600" b="0" i="1" u="none" strike="noStrike" kern="1200" cap="none" spc="0" normalizeH="0" baseline="0" noProof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s-CO" sz="1600" b="0" i="1" u="none" strike="noStrike" kern="1200" cap="none" spc="0" normalizeH="0" baseline="0" noProof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kumimoji="0" lang="es-CO" sz="1600" b="0" i="1" u="none" strike="noStrike" kern="1200" cap="none" spc="0" normalizeH="0" baseline="0" noProof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kumimoji="0" lang="es-CO" sz="1600" b="0" i="1" u="none" strike="noStrike" kern="1200" cap="none" spc="0" normalizeH="0" baseline="0" noProof="0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s-CO" sz="1600" b="0" i="1" u="none" strike="noStrike" kern="1200" cap="none" spc="0" normalizeH="0" baseline="0" noProof="0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0" lang="es-CO" sz="1600" b="0" i="1" u="none" strike="noStrike" kern="1200" cap="none" spc="0" normalizeH="0" baseline="0" noProof="0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s-CO" sz="1600" b="0" i="1" u="none" strike="noStrike" kern="1200" cap="none" spc="0" normalizeH="0" baseline="0" noProof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⋅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s-CO" sz="1600" i="1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CO" sz="1600" b="0" i="1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s-CO" sz="1600" b="0" i="1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  <m:r>
                            <a:rPr lang="es-CO" sz="1600" b="0" i="1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s-CO" sz="1600" b="0" i="1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1600" b="0" i="1" smtClean="0">
                                      <a:ln w="0"/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1905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0" i="1" smtClean="0">
                                      <a:ln w="0"/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1905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O" sz="1600" b="0" i="1" smtClean="0">
                                      <a:ln w="0"/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1905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|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𝑠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CO" sz="1600" i="1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𝛾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⋅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sz="1600" b="0" i="1" smtClean="0">
                                      <a:ln w="0"/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1905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0" i="1" smtClean="0">
                                      <a:ln w="0"/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1905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O" sz="1600" b="0" i="1" smtClean="0">
                                      <a:ln w="0"/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1905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CO" sz="1600" b="0" i="1" smtClean="0">
                                  <a:ln w="0"/>
                                  <a:solidFill>
                                    <a:prstClr val="black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s-CO" sz="1600" b="0" i="1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∀ </m:t>
                      </m:r>
                      <m:r>
                        <a:rPr lang="es-CO" sz="1600" b="0" i="1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𝑠</m:t>
                      </m:r>
                      <m:r>
                        <a:rPr lang="es-CO" sz="1600" b="0" i="1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r>
                        <a:rPr lang="es-CO" sz="1600" b="0" i="1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0" lang="es-CO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1003CC5-5204-467D-B419-C50B4DD2E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77" y="2731004"/>
                <a:ext cx="6456646" cy="716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42A1FD1C-28CE-4247-830D-775D2529513A}"/>
              </a:ext>
            </a:extLst>
          </p:cNvPr>
          <p:cNvSpPr/>
          <p:nvPr/>
        </p:nvSpPr>
        <p:spPr>
          <a:xfrm rot="16200000" flipH="1">
            <a:off x="2800964" y="2235638"/>
            <a:ext cx="124366" cy="15454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D62733A-D8EF-4D71-85CE-82513DF6164C}"/>
                  </a:ext>
                </a:extLst>
              </p:cNvPr>
              <p:cNvSpPr/>
              <p:nvPr/>
            </p:nvSpPr>
            <p:spPr>
              <a:xfrm>
                <a:off x="6348125" y="1364575"/>
                <a:ext cx="2976403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To</m:t>
                      </m:r>
                      <m:r>
                        <a:rPr lang="es-CO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s-ES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Approximate</a:t>
                </a:r>
                <a:endPara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s-ES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Dynamic</a:t>
                </a:r>
              </a:p>
              <a:p>
                <a:pPr algn="ctr"/>
                <a:r>
                  <a:rPr lang="es-ES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Programming</a:t>
                </a:r>
                <a:endParaRPr lang="es-ES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D62733A-D8EF-4D71-85CE-82513DF61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25" y="1364575"/>
                <a:ext cx="2976403" cy="1200329"/>
              </a:xfrm>
              <a:prstGeom prst="rect">
                <a:avLst/>
              </a:prstGeom>
              <a:blipFill>
                <a:blip r:embed="rId7"/>
                <a:stretch>
                  <a:fillRect b="-8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9678680B-73D7-4F63-BAEA-A344E7FB7B4D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Our transition</a:t>
            </a:r>
          </a:p>
        </p:txBody>
      </p:sp>
    </p:spTree>
    <p:extLst>
      <p:ext uri="{BB962C8B-B14F-4D97-AF65-F5344CB8AC3E}">
        <p14:creationId xmlns:p14="http://schemas.microsoft.com/office/powerpoint/2010/main" val="4930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2AE9F25-1009-425C-9497-689BB754599E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An MIP of infrastructure maintenance projects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31263" y="1340768"/>
            <a:ext cx="8155537" cy="4699035"/>
            <a:chOff x="325583" y="62345"/>
            <a:chExt cx="11637817" cy="6710928"/>
          </a:xfrm>
        </p:grpSpPr>
        <p:sp>
          <p:nvSpPr>
            <p:cNvPr id="7" name="Rectángulo redondeado 6"/>
            <p:cNvSpPr/>
            <p:nvPr/>
          </p:nvSpPr>
          <p:spPr>
            <a:xfrm>
              <a:off x="325583" y="62345"/>
              <a:ext cx="3866443" cy="669014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</a:t>
              </a:r>
              <a:endParaRPr lang="en-US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68036" y="1172668"/>
              <a:ext cx="3339261" cy="11914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Constraints describing performance over time based on deterioration models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68037" y="2551847"/>
              <a:ext cx="3339261" cy="11914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Constraints describing service level as a function of performance</a:t>
              </a: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568036" y="3934718"/>
              <a:ext cx="3339261" cy="11914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Constraints describing cash-flows as a function of service levels and performance</a:t>
              </a: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549291" y="5317589"/>
              <a:ext cx="3339261" cy="11914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Constraints describing possible regulatory, contractual, and organizational conditions</a:t>
              </a: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1176495" y="300151"/>
              <a:ext cx="2122340" cy="4891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</a:t>
              </a:r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621455" y="827094"/>
              <a:ext cx="97654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to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1400" b="1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075904" y="293313"/>
              <a:ext cx="6535729" cy="483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for the principal   &amp;   Utility for the agent     </a:t>
              </a:r>
              <a:endPara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recto de flecha 15"/>
            <p:cNvCxnSpPr>
              <a:stCxn id="13" idx="3"/>
              <a:endCxn id="15" idx="1"/>
            </p:cNvCxnSpPr>
            <p:nvPr/>
          </p:nvCxnSpPr>
          <p:spPr>
            <a:xfrm flipV="1">
              <a:off x="3298834" y="535066"/>
              <a:ext cx="1777070" cy="96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4433263" y="969817"/>
              <a:ext cx="7530137" cy="5803456"/>
              <a:chOff x="4433263" y="969817"/>
              <a:chExt cx="7530137" cy="5803456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4433263" y="969817"/>
                <a:ext cx="7530137" cy="5803456"/>
                <a:chOff x="4433263" y="969817"/>
                <a:chExt cx="7530137" cy="5803456"/>
              </a:xfrm>
            </p:grpSpPr>
            <p:sp>
              <p:nvSpPr>
                <p:cNvPr id="20" name="Rectángulo redondeado 19"/>
                <p:cNvSpPr/>
                <p:nvPr/>
              </p:nvSpPr>
              <p:spPr>
                <a:xfrm>
                  <a:off x="4433263" y="969817"/>
                  <a:ext cx="7530137" cy="580345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Conector recto 20"/>
                <p:cNvCxnSpPr/>
                <p:nvPr/>
              </p:nvCxnSpPr>
              <p:spPr>
                <a:xfrm>
                  <a:off x="5202257" y="2301479"/>
                  <a:ext cx="648997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>
                  <a:off x="5208745" y="1861863"/>
                  <a:ext cx="648997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/>
                <p:cNvCxnSpPr/>
                <p:nvPr/>
              </p:nvCxnSpPr>
              <p:spPr>
                <a:xfrm flipV="1">
                  <a:off x="7364664" y="1145360"/>
                  <a:ext cx="0" cy="3899704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flipV="1">
                  <a:off x="8645770" y="1150685"/>
                  <a:ext cx="0" cy="38761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de flecha 24"/>
                <p:cNvCxnSpPr/>
                <p:nvPr/>
              </p:nvCxnSpPr>
              <p:spPr>
                <a:xfrm>
                  <a:off x="5195179" y="4041056"/>
                  <a:ext cx="649705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5195179" y="2582825"/>
                  <a:ext cx="649705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H="1" flipV="1">
                  <a:off x="5199190" y="2619325"/>
                  <a:ext cx="4011" cy="14217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de flecha 27"/>
                <p:cNvCxnSpPr/>
                <p:nvPr/>
              </p:nvCxnSpPr>
              <p:spPr>
                <a:xfrm flipH="1" flipV="1">
                  <a:off x="5204734" y="1170647"/>
                  <a:ext cx="4011" cy="14217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orma libre 28"/>
                <p:cNvSpPr/>
                <p:nvPr/>
              </p:nvSpPr>
              <p:spPr>
                <a:xfrm>
                  <a:off x="5205052" y="1347743"/>
                  <a:ext cx="6477000" cy="1065134"/>
                </a:xfrm>
                <a:custGeom>
                  <a:avLst/>
                  <a:gdLst>
                    <a:gd name="connsiteX0" fmla="*/ 0 w 6477000"/>
                    <a:gd name="connsiteY0" fmla="*/ 38152 h 899838"/>
                    <a:gd name="connsiteX1" fmla="*/ 2878015 w 6477000"/>
                    <a:gd name="connsiteY1" fmla="*/ 899798 h 899838"/>
                    <a:gd name="connsiteX2" fmla="*/ 3698630 w 6477000"/>
                    <a:gd name="connsiteY2" fmla="*/ 8844 h 899838"/>
                    <a:gd name="connsiteX3" fmla="*/ 6477000 w 6477000"/>
                    <a:gd name="connsiteY3" fmla="*/ 419152 h 899838"/>
                    <a:gd name="connsiteX4" fmla="*/ 6477000 w 6477000"/>
                    <a:gd name="connsiteY4" fmla="*/ 419152 h 899838"/>
                    <a:gd name="connsiteX0" fmla="*/ 0 w 6477000"/>
                    <a:gd name="connsiteY0" fmla="*/ 43537 h 1057613"/>
                    <a:gd name="connsiteX1" fmla="*/ 2889738 w 6477000"/>
                    <a:gd name="connsiteY1" fmla="*/ 1057583 h 1057613"/>
                    <a:gd name="connsiteX2" fmla="*/ 3698630 w 6477000"/>
                    <a:gd name="connsiteY2" fmla="*/ 14229 h 1057613"/>
                    <a:gd name="connsiteX3" fmla="*/ 6477000 w 6477000"/>
                    <a:gd name="connsiteY3" fmla="*/ 424537 h 1057613"/>
                    <a:gd name="connsiteX4" fmla="*/ 6477000 w 6477000"/>
                    <a:gd name="connsiteY4" fmla="*/ 424537 h 1057613"/>
                    <a:gd name="connsiteX0" fmla="*/ 0 w 6477000"/>
                    <a:gd name="connsiteY0" fmla="*/ 51045 h 1065134"/>
                    <a:gd name="connsiteX1" fmla="*/ 2889738 w 6477000"/>
                    <a:gd name="connsiteY1" fmla="*/ 1065091 h 1065134"/>
                    <a:gd name="connsiteX2" fmla="*/ 3851030 w 6477000"/>
                    <a:gd name="connsiteY2" fmla="*/ 15876 h 1065134"/>
                    <a:gd name="connsiteX3" fmla="*/ 6477000 w 6477000"/>
                    <a:gd name="connsiteY3" fmla="*/ 432045 h 1065134"/>
                    <a:gd name="connsiteX4" fmla="*/ 6477000 w 6477000"/>
                    <a:gd name="connsiteY4" fmla="*/ 432045 h 106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77000" h="1065134">
                      <a:moveTo>
                        <a:pt x="0" y="51045"/>
                      </a:moveTo>
                      <a:cubicBezTo>
                        <a:pt x="1130788" y="484310"/>
                        <a:pt x="2247900" y="1070953"/>
                        <a:pt x="2889738" y="1065091"/>
                      </a:cubicBezTo>
                      <a:cubicBezTo>
                        <a:pt x="3531576" y="1059230"/>
                        <a:pt x="3253153" y="121384"/>
                        <a:pt x="3851030" y="15876"/>
                      </a:cubicBezTo>
                      <a:cubicBezTo>
                        <a:pt x="4448907" y="-89632"/>
                        <a:pt x="6039338" y="362684"/>
                        <a:pt x="6477000" y="432045"/>
                      </a:cubicBezTo>
                      <a:lnTo>
                        <a:pt x="6477000" y="432045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Conector recto 29"/>
                <p:cNvCxnSpPr/>
                <p:nvPr/>
              </p:nvCxnSpPr>
              <p:spPr>
                <a:xfrm>
                  <a:off x="5202257" y="2891885"/>
                  <a:ext cx="109889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30"/>
                <p:cNvCxnSpPr/>
                <p:nvPr/>
              </p:nvCxnSpPr>
              <p:spPr>
                <a:xfrm>
                  <a:off x="6301152" y="3318466"/>
                  <a:ext cx="1055084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>
                  <a:off x="7373822" y="3781536"/>
                  <a:ext cx="126608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>
                  <a:off x="8639908" y="2886023"/>
                  <a:ext cx="3052324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flipV="1">
                  <a:off x="6301152" y="2886023"/>
                  <a:ext cx="0" cy="43244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34"/>
                <p:cNvCxnSpPr/>
                <p:nvPr/>
              </p:nvCxnSpPr>
              <p:spPr>
                <a:xfrm flipV="1">
                  <a:off x="7356236" y="3330190"/>
                  <a:ext cx="0" cy="43244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8639908" y="2886023"/>
                  <a:ext cx="0" cy="894197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5205052" y="4049219"/>
                  <a:ext cx="0" cy="15943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8449414" y="5026785"/>
                  <a:ext cx="0" cy="61676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H="1" flipV="1">
                  <a:off x="5911501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H="1" flipV="1">
                  <a:off x="6646990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7348909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H="1" flipV="1">
                  <a:off x="8077273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de flecha 42"/>
                <p:cNvCxnSpPr/>
                <p:nvPr/>
              </p:nvCxnSpPr>
              <p:spPr>
                <a:xfrm flipH="1" flipV="1">
                  <a:off x="8820922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de flecha 43"/>
                <p:cNvCxnSpPr/>
                <p:nvPr/>
              </p:nvCxnSpPr>
              <p:spPr>
                <a:xfrm flipH="1" flipV="1">
                  <a:off x="9556411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 flipH="1" flipV="1">
                  <a:off x="10258330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/>
                <p:nvPr/>
              </p:nvCxnSpPr>
              <p:spPr>
                <a:xfrm flipH="1" flipV="1">
                  <a:off x="10986694" y="4609303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flipH="1" flipV="1">
                  <a:off x="5904174" y="4178711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 flipH="1" flipV="1">
                  <a:off x="6645159" y="4403665"/>
                  <a:ext cx="1832" cy="19908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 flipH="1" flipV="1">
                  <a:off x="9549084" y="4178711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 flipH="1" flipV="1">
                  <a:off x="10251003" y="4178711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10979367" y="4178711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de flecha 51"/>
                <p:cNvCxnSpPr/>
                <p:nvPr/>
              </p:nvCxnSpPr>
              <p:spPr>
                <a:xfrm>
                  <a:off x="8084600" y="5033340"/>
                  <a:ext cx="0" cy="402453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CuadroTexto 52"/>
                <p:cNvSpPr txBox="1"/>
                <p:nvPr/>
              </p:nvSpPr>
              <p:spPr>
                <a:xfrm rot="16200000">
                  <a:off x="4172726" y="1687938"/>
                  <a:ext cx="1481777" cy="395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Performance</a:t>
                  </a:r>
                </a:p>
              </p:txBody>
            </p:sp>
            <p:sp>
              <p:nvSpPr>
                <p:cNvPr id="54" name="CuadroTexto 53"/>
                <p:cNvSpPr txBox="1"/>
                <p:nvPr/>
              </p:nvSpPr>
              <p:spPr>
                <a:xfrm rot="16200000">
                  <a:off x="4116448" y="4626788"/>
                  <a:ext cx="1594331" cy="439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Cash-flow</a:t>
                  </a:r>
                </a:p>
              </p:txBody>
            </p:sp>
            <p:sp>
              <p:nvSpPr>
                <p:cNvPr id="55" name="CuadroTexto 54"/>
                <p:cNvSpPr txBox="1"/>
                <p:nvPr/>
              </p:nvSpPr>
              <p:spPr>
                <a:xfrm rot="16200000">
                  <a:off x="4190953" y="3144349"/>
                  <a:ext cx="1445322" cy="395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Service level</a:t>
                  </a:r>
                </a:p>
              </p:txBody>
            </p:sp>
            <p:cxnSp>
              <p:nvCxnSpPr>
                <p:cNvPr id="56" name="Conector recto de flecha 55"/>
                <p:cNvCxnSpPr/>
                <p:nvPr/>
              </p:nvCxnSpPr>
              <p:spPr>
                <a:xfrm flipH="1" flipV="1">
                  <a:off x="8816514" y="4178711"/>
                  <a:ext cx="7327" cy="424037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Elipse 56"/>
                <p:cNvSpPr/>
                <p:nvPr/>
              </p:nvSpPr>
              <p:spPr>
                <a:xfrm>
                  <a:off x="6232401" y="1802844"/>
                  <a:ext cx="129398" cy="9949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7299965" y="2222923"/>
                  <a:ext cx="129398" cy="9949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8573863" y="1802844"/>
                  <a:ext cx="129398" cy="9949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Conector recto de flecha 59"/>
                <p:cNvCxnSpPr/>
                <p:nvPr/>
              </p:nvCxnSpPr>
              <p:spPr>
                <a:xfrm flipH="1" flipV="1">
                  <a:off x="7348904" y="4408925"/>
                  <a:ext cx="1832" cy="19908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5201041" y="5033340"/>
                  <a:ext cx="649705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6803" y="5928669"/>
                  <a:ext cx="685495" cy="685495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9136" y="5883711"/>
                  <a:ext cx="699536" cy="699536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0429" y="5962817"/>
                  <a:ext cx="673772" cy="673772"/>
                </a:xfrm>
                <a:prstGeom prst="rect">
                  <a:avLst/>
                </a:prstGeom>
              </p:spPr>
            </p:pic>
          </p:grpSp>
          <p:sp>
            <p:nvSpPr>
              <p:cNvPr id="19" name="Rectángulo 18"/>
              <p:cNvSpPr/>
              <p:nvPr/>
            </p:nvSpPr>
            <p:spPr>
              <a:xfrm>
                <a:off x="11156596" y="5128746"/>
                <a:ext cx="595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/>
              </a:p>
            </p:txBody>
          </p:sp>
        </p:grpSp>
      </p:grp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E7AF8B6-44D4-4028-A32F-3BA1BF4ABC97}"/>
              </a:ext>
            </a:extLst>
          </p:cNvPr>
          <p:cNvSpPr/>
          <p:nvPr/>
        </p:nvSpPr>
        <p:spPr>
          <a:xfrm>
            <a:off x="6588224" y="6335742"/>
            <a:ext cx="13099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Gómez et al. (2020)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456422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50</a:t>
            </a:fld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7893B022-6896-4C5B-B015-BFC8CE3D7A47}"/>
              </a:ext>
            </a:extLst>
          </p:cNvPr>
          <p:cNvSpPr txBox="1">
            <a:spLocks/>
          </p:cNvSpPr>
          <p:nvPr/>
        </p:nvSpPr>
        <p:spPr>
          <a:xfrm>
            <a:off x="571505" y="1540024"/>
            <a:ext cx="8115295" cy="491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Cost approximation and limited lookahead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 approximation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Parametric cost approximation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On-line Approximation and control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Simulation-based cost-to-go approximation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Approximation in policy space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Adaptive control</a:t>
            </a:r>
          </a:p>
          <a:p>
            <a:pPr marL="342882" marR="0" lvl="0" indent="-34288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ECD5B1-1B44-4157-8FA9-F1B7EB7A99BB}"/>
              </a:ext>
            </a:extLst>
          </p:cNvPr>
          <p:cNvSpPr/>
          <p:nvPr/>
        </p:nvSpPr>
        <p:spPr>
          <a:xfrm>
            <a:off x="6516216" y="6335742"/>
            <a:ext cx="11817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Bertsekas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(1995)</a:t>
            </a:r>
            <a:endParaRPr lang="es-CO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9290B7-797C-421D-BB0A-54DAB768B924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Approximate dynamic programming: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2778862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51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493A4D-B4CC-4B24-AA89-930333F9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15" y="1556792"/>
            <a:ext cx="4418969" cy="444247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A466CCC-4025-4723-8531-6FEE3511ED1C}"/>
              </a:ext>
            </a:extLst>
          </p:cNvPr>
          <p:cNvSpPr/>
          <p:nvPr/>
        </p:nvSpPr>
        <p:spPr>
          <a:xfrm>
            <a:off x="827584" y="2708920"/>
            <a:ext cx="26789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Ingeniar</a:t>
            </a:r>
          </a:p>
          <a:p>
            <a:pPr algn="ctr"/>
            <a:r>
              <a:rPr lang="es-E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S.A.S.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333CF-C10B-4D8D-B33E-D7DB410EE03B}"/>
              </a:ext>
            </a:extLst>
          </p:cNvPr>
          <p:cNvSpPr txBox="1">
            <a:spLocks/>
          </p:cNvSpPr>
          <p:nvPr/>
        </p:nvSpPr>
        <p:spPr>
          <a:xfrm>
            <a:off x="251520" y="54897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Opportunity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92314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52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95F48F-0F8F-40C2-A58A-BA26DD1197D4}"/>
              </a:ext>
            </a:extLst>
          </p:cNvPr>
          <p:cNvSpPr txBox="1"/>
          <p:nvPr/>
        </p:nvSpPr>
        <p:spPr>
          <a:xfrm>
            <a:off x="442003" y="1479334"/>
            <a:ext cx="82599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Camilo Gómez, “An Exact Optimization Approach to the Principal-Agent Problem in Infrastructure Projects via PPPs” (2020)</a:t>
            </a:r>
          </a:p>
          <a:p>
            <a:endParaRPr lang="en-US" sz="1400" dirty="0"/>
          </a:p>
          <a:p>
            <a:r>
              <a:rPr lang="en-US" sz="1400" dirty="0"/>
              <a:t>Egon </a:t>
            </a:r>
            <a:r>
              <a:rPr lang="en-US" sz="1400" dirty="0" err="1"/>
              <a:t>Balas</a:t>
            </a:r>
            <a:r>
              <a:rPr lang="en-US" sz="1400" dirty="0"/>
              <a:t>. “Intersection Cuts-A New Type of Cutting Planes for Integer Programming”.</a:t>
            </a:r>
            <a:r>
              <a:rPr lang="en-US" sz="1400" dirty="0" err="1"/>
              <a:t>In:Operations</a:t>
            </a:r>
            <a:r>
              <a:rPr lang="en-US" sz="1400" dirty="0"/>
              <a:t> Research19.1 (1971), pp. 19–39.issn: 0030364X, 15265463.url:http://www.jstor.org/stable/168861</a:t>
            </a:r>
          </a:p>
          <a:p>
            <a:endParaRPr lang="en-US" sz="1400" dirty="0"/>
          </a:p>
          <a:p>
            <a:r>
              <a:rPr lang="es-CO" sz="1400" dirty="0"/>
              <a:t>Michele </a:t>
            </a:r>
            <a:r>
              <a:rPr lang="es-CO" sz="1400" dirty="0" err="1"/>
              <a:t>Conforti</a:t>
            </a:r>
            <a:r>
              <a:rPr lang="es-CO" sz="1400" dirty="0"/>
              <a:t>, G ́</a:t>
            </a:r>
            <a:r>
              <a:rPr lang="es-CO" sz="1400" dirty="0" err="1"/>
              <a:t>erard</a:t>
            </a:r>
            <a:r>
              <a:rPr lang="es-CO" sz="1400" dirty="0"/>
              <a:t> </a:t>
            </a:r>
            <a:r>
              <a:rPr lang="es-CO" sz="1400" dirty="0" err="1"/>
              <a:t>Cornu</a:t>
            </a:r>
            <a:r>
              <a:rPr lang="es-CO" sz="1400" dirty="0"/>
              <a:t> ́</a:t>
            </a:r>
            <a:r>
              <a:rPr lang="es-CO" sz="1400" dirty="0" err="1"/>
              <a:t>ejols</a:t>
            </a:r>
            <a:r>
              <a:rPr lang="es-CO" sz="1400" dirty="0"/>
              <a:t>, and Giacomo </a:t>
            </a:r>
            <a:r>
              <a:rPr lang="es-CO" sz="1400" dirty="0" err="1"/>
              <a:t>Zambelli</a:t>
            </a:r>
            <a:r>
              <a:rPr lang="es-CO" sz="1400" dirty="0"/>
              <a:t>. “</a:t>
            </a:r>
            <a:r>
              <a:rPr lang="es-CO" sz="1400" dirty="0" err="1"/>
              <a:t>Equivalence</a:t>
            </a:r>
            <a:r>
              <a:rPr lang="es-CO" sz="1400" dirty="0"/>
              <a:t> </a:t>
            </a:r>
            <a:r>
              <a:rPr lang="es-CO" sz="1400" dirty="0" err="1"/>
              <a:t>between</a:t>
            </a:r>
            <a:r>
              <a:rPr lang="es-CO" sz="1400" dirty="0"/>
              <a:t> </a:t>
            </a:r>
            <a:r>
              <a:rPr lang="es-CO" sz="1400" dirty="0" err="1"/>
              <a:t>in-tersection</a:t>
            </a:r>
            <a:r>
              <a:rPr lang="es-CO" sz="1400" dirty="0"/>
              <a:t> </a:t>
            </a:r>
            <a:r>
              <a:rPr lang="es-CO" sz="1400" dirty="0" err="1"/>
              <a:t>cuts</a:t>
            </a:r>
            <a:r>
              <a:rPr lang="es-CO" sz="1400" dirty="0"/>
              <a:t> and </a:t>
            </a:r>
            <a:r>
              <a:rPr lang="es-CO" sz="1400" dirty="0" err="1"/>
              <a:t>the</a:t>
            </a:r>
            <a:r>
              <a:rPr lang="es-CO" sz="1400" dirty="0"/>
              <a:t> </a:t>
            </a:r>
            <a:r>
              <a:rPr lang="es-CO" sz="1400" dirty="0" err="1"/>
              <a:t>corner</a:t>
            </a:r>
            <a:r>
              <a:rPr lang="es-CO" sz="1400" dirty="0"/>
              <a:t> </a:t>
            </a:r>
            <a:r>
              <a:rPr lang="es-CO" sz="1400" dirty="0" err="1"/>
              <a:t>polyhedron</a:t>
            </a:r>
            <a:r>
              <a:rPr lang="es-CO" sz="1400" dirty="0"/>
              <a:t>”. </a:t>
            </a:r>
            <a:r>
              <a:rPr lang="es-CO" sz="1400" dirty="0" err="1"/>
              <a:t>In:Oper</a:t>
            </a:r>
            <a:r>
              <a:rPr lang="es-CO" sz="1400" dirty="0"/>
              <a:t>. Res. Lett.38.3 (2010), pp. 153–155.issn: 01676377.doi:10.1016/j.orl.2010.02.006.url:www.elsevier.com/</a:t>
            </a:r>
            <a:r>
              <a:rPr lang="es-CO" sz="1400" dirty="0" err="1"/>
              <a:t>locate</a:t>
            </a:r>
            <a:r>
              <a:rPr lang="es-CO" sz="1400" dirty="0"/>
              <a:t>/</a:t>
            </a:r>
            <a:r>
              <a:rPr lang="es-CO" sz="1400" dirty="0" err="1"/>
              <a:t>orl</a:t>
            </a:r>
            <a:r>
              <a:rPr lang="es-CO" sz="1400" dirty="0"/>
              <a:t>.</a:t>
            </a:r>
          </a:p>
          <a:p>
            <a:endParaRPr lang="es-CO" dirty="0"/>
          </a:p>
          <a:p>
            <a:r>
              <a:rPr lang="en-US" sz="1400" dirty="0"/>
              <a:t>Matteo </a:t>
            </a:r>
            <a:r>
              <a:rPr lang="en-US" sz="1400" dirty="0" err="1"/>
              <a:t>Fischetti</a:t>
            </a:r>
            <a:r>
              <a:rPr lang="en-US" sz="1400" dirty="0"/>
              <a:t> et al. “A New General-Purpose Algorithm for Mixed-Integer </a:t>
            </a:r>
            <a:r>
              <a:rPr lang="en-US" sz="1400" dirty="0" err="1"/>
              <a:t>BilevelLinear</a:t>
            </a:r>
            <a:r>
              <a:rPr lang="en-US" sz="1400" dirty="0"/>
              <a:t> Programs”. </a:t>
            </a:r>
            <a:r>
              <a:rPr lang="en-US" sz="1400" dirty="0" err="1"/>
              <a:t>In:Oper</a:t>
            </a:r>
            <a:r>
              <a:rPr lang="en-US" sz="1400" dirty="0"/>
              <a:t>. Res.65.6 (Dec. 2017), pp. 1615–1637.issn: 0030-364X.doi:10.1287/opre.2017.1650.url:https://doi.org/10.1287/opre.2017.1650.</a:t>
            </a:r>
          </a:p>
          <a:p>
            <a:endParaRPr lang="en-US" dirty="0"/>
          </a:p>
          <a:p>
            <a:r>
              <a:rPr lang="en-US" sz="1400" dirty="0"/>
              <a:t>J. V. </a:t>
            </a:r>
            <a:r>
              <a:rPr lang="en-US" sz="1400" dirty="0" err="1"/>
              <a:t>Outrata</a:t>
            </a:r>
            <a:r>
              <a:rPr lang="en-US" sz="1400" dirty="0"/>
              <a:t>. “On the numerical solution of a class of </a:t>
            </a:r>
            <a:r>
              <a:rPr lang="en-US" sz="1400" dirty="0" err="1"/>
              <a:t>Stackelberg</a:t>
            </a:r>
            <a:r>
              <a:rPr lang="en-US" sz="1400" dirty="0"/>
              <a:t> problems”. </a:t>
            </a:r>
            <a:r>
              <a:rPr lang="en-US" sz="1400" dirty="0" err="1"/>
              <a:t>In:Zeitschrift</a:t>
            </a:r>
            <a:r>
              <a:rPr lang="en-US" sz="1400" dirty="0"/>
              <a:t> f ̈</a:t>
            </a:r>
            <a:r>
              <a:rPr lang="en-US" sz="1400" dirty="0" err="1"/>
              <a:t>ur</a:t>
            </a:r>
            <a:r>
              <a:rPr lang="en-US" sz="1400" dirty="0"/>
              <a:t> Operations Research34.4 (July 1990), pp. 255–277.issn: 1432-5217.doi:10.1007/BF01416737.url:https://doi.org/10.1007/BF01416737.</a:t>
            </a:r>
          </a:p>
          <a:p>
            <a:endParaRPr lang="en-US" sz="1400" dirty="0"/>
          </a:p>
          <a:p>
            <a:r>
              <a:rPr lang="en-US" sz="1400" dirty="0"/>
              <a:t>Ankur Sinha, </a:t>
            </a:r>
            <a:r>
              <a:rPr lang="en-US" sz="1400" dirty="0" err="1"/>
              <a:t>Pekka</a:t>
            </a:r>
            <a:r>
              <a:rPr lang="en-US" sz="1400" dirty="0"/>
              <a:t> Malo, and </a:t>
            </a:r>
            <a:r>
              <a:rPr lang="en-US" sz="1400" dirty="0" err="1"/>
              <a:t>Kalyanmoy</a:t>
            </a:r>
            <a:r>
              <a:rPr lang="en-US" sz="1400" dirty="0"/>
              <a:t> Deb. “A Review on Bilevel </a:t>
            </a:r>
            <a:r>
              <a:rPr lang="en-US" sz="1400" dirty="0" err="1"/>
              <a:t>Optimization:From</a:t>
            </a:r>
            <a:r>
              <a:rPr lang="en-US" sz="1400" dirty="0"/>
              <a:t> Classical to Evolutionary Approaches and Applications”. </a:t>
            </a:r>
            <a:r>
              <a:rPr lang="en-US" sz="1400" dirty="0" err="1"/>
              <a:t>In:IEEE</a:t>
            </a:r>
            <a:r>
              <a:rPr lang="en-US" sz="1400" dirty="0"/>
              <a:t> </a:t>
            </a:r>
            <a:r>
              <a:rPr lang="en-US" sz="1400" dirty="0" err="1"/>
              <a:t>Transactionson</a:t>
            </a:r>
            <a:r>
              <a:rPr lang="en-US" sz="1400" dirty="0"/>
              <a:t> Evolutionary Computation22 (2017), pp. 276–295.</a:t>
            </a:r>
            <a:br>
              <a:rPr lang="en-US" dirty="0"/>
            </a:br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87519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1F4893B-74EC-4228-921E-5AD6A65F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53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D3C88B8-A0C2-4B02-994D-012CDC65073C}"/>
              </a:ext>
            </a:extLst>
          </p:cNvPr>
          <p:cNvSpPr/>
          <p:nvPr/>
        </p:nvSpPr>
        <p:spPr>
          <a:xfrm>
            <a:off x="3027413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551FDF-7105-488D-9636-21D18BD53362}"/>
              </a:ext>
            </a:extLst>
          </p:cNvPr>
          <p:cNvSpPr/>
          <p:nvPr/>
        </p:nvSpPr>
        <p:spPr>
          <a:xfrm>
            <a:off x="3809612" y="4365104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3560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54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8D60FE-363D-4103-886D-B0CFAECB285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Solution strategy: Branch and Bound (</a:t>
            </a:r>
            <a:r>
              <a:rPr lang="en-US" sz="2400" b="1" dirty="0" err="1"/>
              <a:t>Fischetti</a:t>
            </a:r>
            <a:r>
              <a:rPr lang="en-US" sz="2400" b="1" dirty="0"/>
              <a:t> et al., 2016)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redondeado 6"/>
              <p:cNvSpPr/>
              <p:nvPr/>
            </p:nvSpPr>
            <p:spPr>
              <a:xfrm>
                <a:off x="755576" y="2017951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Solve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𝐇𝐏𝐑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Branch as customary on integer constrained </a:t>
                </a:r>
                <a14:m>
                  <m:oMath xmlns:m="http://schemas.openxmlformats.org/officeDocument/2006/math">
                    <m:r>
                      <a:rPr lang="es-CO" sz="16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CO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sz="16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ángulo redondead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17951"/>
                <a:ext cx="2340084" cy="834290"/>
              </a:xfrm>
              <a:prstGeom prst="roundRect">
                <a:avLst/>
              </a:prstGeom>
              <a:blipFill>
                <a:blip r:embed="rId3"/>
                <a:stretch>
                  <a:fillRect r="-515" b="-70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redondeado 7"/>
              <p:cNvSpPr/>
              <p:nvPr/>
            </p:nvSpPr>
            <p:spPr>
              <a:xfrm>
                <a:off x="6141036" y="2017951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Solve Follower MILP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compute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𝛟</m:t>
                        </m:r>
                        <m: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O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ángulo redondead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36" y="2017951"/>
                <a:ext cx="2340084" cy="8342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angular 13"/>
          <p:cNvCxnSpPr>
            <a:cxnSpLocks/>
            <a:stCxn id="8" idx="2"/>
            <a:endCxn id="67" idx="0"/>
          </p:cNvCxnSpPr>
          <p:nvPr/>
        </p:nvCxnSpPr>
        <p:spPr>
          <a:xfrm rot="5400000">
            <a:off x="4504463" y="299888"/>
            <a:ext cx="254263" cy="5358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4618348" y="-674779"/>
            <a:ext cx="12700" cy="53854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cxnSpLocks/>
            <a:stCxn id="67" idx="3"/>
            <a:endCxn id="16" idx="1"/>
          </p:cNvCxnSpPr>
          <p:nvPr/>
        </p:nvCxnSpPr>
        <p:spPr>
          <a:xfrm flipV="1">
            <a:off x="3148643" y="3728403"/>
            <a:ext cx="3122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/>
              <p:cNvSpPr/>
              <p:nvPr/>
            </p:nvSpPr>
            <p:spPr>
              <a:xfrm>
                <a:off x="4156540" y="2579633"/>
                <a:ext cx="847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Rectá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40" y="2579633"/>
                <a:ext cx="847508" cy="369332"/>
              </a:xfrm>
              <a:prstGeom prst="rect">
                <a:avLst/>
              </a:prstGeom>
              <a:blipFill>
                <a:blip r:embed="rId5"/>
                <a:stretch>
                  <a:fillRect t="-6557" r="-20144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/>
              <p:cNvSpPr/>
              <p:nvPr/>
            </p:nvSpPr>
            <p:spPr>
              <a:xfrm>
                <a:off x="4156540" y="1361711"/>
                <a:ext cx="847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40" y="1361711"/>
                <a:ext cx="847508" cy="369332"/>
              </a:xfrm>
              <a:prstGeom prst="rect">
                <a:avLst/>
              </a:prstGeom>
              <a:blipFill>
                <a:blip r:embed="rId8"/>
                <a:stretch>
                  <a:fillRect l="-2158" r="-9353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674715F7-0930-4C0C-80ED-CC5B5B693F54}"/>
              </a:ext>
            </a:extLst>
          </p:cNvPr>
          <p:cNvSpPr/>
          <p:nvPr/>
        </p:nvSpPr>
        <p:spPr>
          <a:xfrm>
            <a:off x="6270791" y="3311258"/>
            <a:ext cx="2340084" cy="8342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CO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</a:t>
            </a:r>
            <a:r>
              <a:rPr lang="es-CO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CO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incumbent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F60B7A9-C285-42CF-BED7-21F616F84582}"/>
                  </a:ext>
                </a:extLst>
              </p:cNvPr>
              <p:cNvSpPr/>
              <p:nvPr/>
            </p:nvSpPr>
            <p:spPr>
              <a:xfrm>
                <a:off x="338132" y="4635948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No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F60B7A9-C285-42CF-BED7-21F616F84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2" y="4635948"/>
                <a:ext cx="5325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angular 28">
            <a:extLst>
              <a:ext uri="{FF2B5EF4-FFF2-40B4-BE49-F238E27FC236}">
                <a16:creationId xmlns:a16="http://schemas.microsoft.com/office/drawing/2014/main" id="{A4A18057-FD51-448A-BE6C-28E1D9B4BE74}"/>
              </a:ext>
            </a:extLst>
          </p:cNvPr>
          <p:cNvCxnSpPr>
            <a:cxnSpLocks/>
            <a:stCxn id="67" idx="1"/>
            <a:endCxn id="75" idx="1"/>
          </p:cNvCxnSpPr>
          <p:nvPr/>
        </p:nvCxnSpPr>
        <p:spPr>
          <a:xfrm rot="10800000" flipV="1">
            <a:off x="703437" y="3728404"/>
            <a:ext cx="52140" cy="1367870"/>
          </a:xfrm>
          <a:prstGeom prst="bentConnector3">
            <a:avLst>
              <a:gd name="adj1" fmla="val 5384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403310CD-1D23-41A0-A3B6-42CB3A9D14D3}"/>
                  </a:ext>
                </a:extLst>
              </p:cNvPr>
              <p:cNvSpPr/>
              <p:nvPr/>
            </p:nvSpPr>
            <p:spPr>
              <a:xfrm>
                <a:off x="4297948" y="3370338"/>
                <a:ext cx="580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Yes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403310CD-1D23-41A0-A3B6-42CB3A9D1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48" y="3370338"/>
                <a:ext cx="58060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ángulo redondeado 27">
            <a:extLst>
              <a:ext uri="{FF2B5EF4-FFF2-40B4-BE49-F238E27FC236}">
                <a16:creationId xmlns:a16="http://schemas.microsoft.com/office/drawing/2014/main" id="{946EF613-5CEC-4821-A667-075C3BAFC160}"/>
              </a:ext>
            </a:extLst>
          </p:cNvPr>
          <p:cNvSpPr/>
          <p:nvPr/>
        </p:nvSpPr>
        <p:spPr>
          <a:xfrm>
            <a:off x="6181594" y="4572891"/>
            <a:ext cx="2457062" cy="9534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 variables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appearing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MILP (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 variables are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problema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s-CO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unfeasible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F7F7A628-1791-4342-B81F-BCC32250FC9E}"/>
                  </a:ext>
                </a:extLst>
              </p:cNvPr>
              <p:cNvSpPr/>
              <p:nvPr/>
            </p:nvSpPr>
            <p:spPr>
              <a:xfrm>
                <a:off x="3510706" y="1758936"/>
                <a:ext cx="2139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</a:t>
                </a:r>
                <a:r>
                  <a:rPr lang="es-CO" sz="1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s-CO" sz="1400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O" sz="1400" b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CO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400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s-CO" sz="1400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CO" sz="1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CO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4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CO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s-CO" sz="1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O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CO" sz="1400" i="1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F7F7A628-1791-4342-B81F-BCC32250F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06" y="1758936"/>
                <a:ext cx="2139175" cy="307777"/>
              </a:xfrm>
              <a:prstGeom prst="rect">
                <a:avLst/>
              </a:prstGeom>
              <a:blipFill>
                <a:blip r:embed="rId11"/>
                <a:stretch>
                  <a:fillRect l="-855" t="-6000" b="-1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mbo 66">
                <a:extLst>
                  <a:ext uri="{FF2B5EF4-FFF2-40B4-BE49-F238E27FC236}">
                    <a16:creationId xmlns:a16="http://schemas.microsoft.com/office/drawing/2014/main" id="{7058E743-BEFB-4898-A791-3A0D64ACD1FA}"/>
                  </a:ext>
                </a:extLst>
              </p:cNvPr>
              <p:cNvSpPr/>
              <p:nvPr/>
            </p:nvSpPr>
            <p:spPr>
              <a:xfrm>
                <a:off x="755577" y="3106504"/>
                <a:ext cx="2393066" cy="124379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p>
                        <m:r>
                          <a:rPr lang="es-CO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p>
                      <m:sSupPr>
                        <m:ctrlPr>
                          <a:rPr lang="es-CO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s-CO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O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O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𝛟</m:t>
                    </m:r>
                    <m:r>
                      <a:rPr lang="es-CO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O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1200" b="1" dirty="0"/>
              </a:p>
            </p:txBody>
          </p:sp>
        </mc:Choice>
        <mc:Fallback xmlns="">
          <p:sp>
            <p:nvSpPr>
              <p:cNvPr id="67" name="Rombo 66">
                <a:extLst>
                  <a:ext uri="{FF2B5EF4-FFF2-40B4-BE49-F238E27FC236}">
                    <a16:creationId xmlns:a16="http://schemas.microsoft.com/office/drawing/2014/main" id="{7058E743-BEFB-4898-A791-3A0D64ACD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3106504"/>
                <a:ext cx="2393066" cy="1243799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mbo 74">
            <a:extLst>
              <a:ext uri="{FF2B5EF4-FFF2-40B4-BE49-F238E27FC236}">
                <a16:creationId xmlns:a16="http://schemas.microsoft.com/office/drawing/2014/main" id="{2B50F566-0E3E-4879-BBEF-AC330BFFDE87}"/>
              </a:ext>
            </a:extLst>
          </p:cNvPr>
          <p:cNvSpPr/>
          <p:nvPr/>
        </p:nvSpPr>
        <p:spPr>
          <a:xfrm>
            <a:off x="703437" y="4431311"/>
            <a:ext cx="2521429" cy="132992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 variables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CO" sz="1200" dirty="0"/>
          </a:p>
          <a:p>
            <a:pPr algn="ctr"/>
            <a:endParaRPr lang="es-CO" sz="1200" b="1" dirty="0"/>
          </a:p>
        </p:txBody>
      </p:sp>
      <p:cxnSp>
        <p:nvCxnSpPr>
          <p:cNvPr id="78" name="Conector angular 28">
            <a:extLst>
              <a:ext uri="{FF2B5EF4-FFF2-40B4-BE49-F238E27FC236}">
                <a16:creationId xmlns:a16="http://schemas.microsoft.com/office/drawing/2014/main" id="{4CA339ED-5F75-44C0-BC24-11BD650EFA4D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3224866" y="4346602"/>
            <a:ext cx="487438" cy="749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75E5584-9AFD-4E26-906F-4ABF65A7EE04}"/>
                  </a:ext>
                </a:extLst>
              </p:cNvPr>
              <p:cNvSpPr/>
              <p:nvPr/>
            </p:nvSpPr>
            <p:spPr>
              <a:xfrm>
                <a:off x="2841353" y="4635947"/>
                <a:ext cx="580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Yes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75E5584-9AFD-4E26-906F-4ABF65A7E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3" y="4635947"/>
                <a:ext cx="5806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redondeado 27">
                <a:extLst>
                  <a:ext uri="{FF2B5EF4-FFF2-40B4-BE49-F238E27FC236}">
                    <a16:creationId xmlns:a16="http://schemas.microsoft.com/office/drawing/2014/main" id="{CCC007FD-8D5D-426D-997E-E4F78CF6439F}"/>
                  </a:ext>
                </a:extLst>
              </p:cNvPr>
              <p:cNvSpPr/>
              <p:nvPr/>
            </p:nvSpPr>
            <p:spPr>
              <a:xfrm>
                <a:off x="3712304" y="3954064"/>
                <a:ext cx="1751897" cy="7850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s-CO" sz="1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O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CO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1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best bi-level solution at the current node </a:t>
                </a:r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Rectángulo redondeado 27">
                <a:extLst>
                  <a:ext uri="{FF2B5EF4-FFF2-40B4-BE49-F238E27FC236}">
                    <a16:creationId xmlns:a16="http://schemas.microsoft.com/office/drawing/2014/main" id="{CCC007FD-8D5D-426D-997E-E4F78CF64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04" y="3954064"/>
                <a:ext cx="1751897" cy="785075"/>
              </a:xfrm>
              <a:prstGeom prst="roundRect">
                <a:avLst/>
              </a:prstGeom>
              <a:blipFill>
                <a:blip r:embed="rId14"/>
                <a:stretch>
                  <a:fillRect r="-1031" b="-37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ángulo redondeado 27">
            <a:extLst>
              <a:ext uri="{FF2B5EF4-FFF2-40B4-BE49-F238E27FC236}">
                <a16:creationId xmlns:a16="http://schemas.microsoft.com/office/drawing/2014/main" id="{100E6650-F3A0-4A35-9601-D0BA9A6B35EF}"/>
              </a:ext>
            </a:extLst>
          </p:cNvPr>
          <p:cNvSpPr/>
          <p:nvPr/>
        </p:nvSpPr>
        <p:spPr>
          <a:xfrm>
            <a:off x="3712305" y="4852405"/>
            <a:ext cx="1852646" cy="9534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 variable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 variable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s-CO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Conector angular 28">
            <a:extLst>
              <a:ext uri="{FF2B5EF4-FFF2-40B4-BE49-F238E27FC236}">
                <a16:creationId xmlns:a16="http://schemas.microsoft.com/office/drawing/2014/main" id="{FF7DA45E-4B62-4C4E-A333-FE6253E1C0B0}"/>
              </a:ext>
            </a:extLst>
          </p:cNvPr>
          <p:cNvCxnSpPr>
            <a:cxnSpLocks/>
            <a:stCxn id="84" idx="3"/>
            <a:endCxn id="16" idx="2"/>
          </p:cNvCxnSpPr>
          <p:nvPr/>
        </p:nvCxnSpPr>
        <p:spPr>
          <a:xfrm flipV="1">
            <a:off x="5464201" y="4145548"/>
            <a:ext cx="1976632" cy="2010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angular 28">
            <a:extLst>
              <a:ext uri="{FF2B5EF4-FFF2-40B4-BE49-F238E27FC236}">
                <a16:creationId xmlns:a16="http://schemas.microsoft.com/office/drawing/2014/main" id="{F25C2506-4CB2-4DE1-8385-A9E810F20C0F}"/>
              </a:ext>
            </a:extLst>
          </p:cNvPr>
          <p:cNvCxnSpPr>
            <a:cxnSpLocks/>
            <a:stCxn id="16" idx="3"/>
            <a:endCxn id="42" idx="3"/>
          </p:cNvCxnSpPr>
          <p:nvPr/>
        </p:nvCxnSpPr>
        <p:spPr>
          <a:xfrm>
            <a:off x="8610875" y="3728403"/>
            <a:ext cx="27781" cy="1321236"/>
          </a:xfrm>
          <a:prstGeom prst="bentConnector3">
            <a:avLst>
              <a:gd name="adj1" fmla="val 9228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angular 28">
            <a:extLst>
              <a:ext uri="{FF2B5EF4-FFF2-40B4-BE49-F238E27FC236}">
                <a16:creationId xmlns:a16="http://schemas.microsoft.com/office/drawing/2014/main" id="{C891FC7B-6261-4E36-B90C-3A62626ACFDE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 flipH="1" flipV="1">
            <a:off x="2663084" y="4712015"/>
            <a:ext cx="350290" cy="1748154"/>
          </a:xfrm>
          <a:prstGeom prst="bentConnector4">
            <a:avLst>
              <a:gd name="adj1" fmla="val -7251"/>
              <a:gd name="adj2" fmla="val 860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5761D3DA-5761-4390-84F1-B99EAFC4BF24}"/>
                  </a:ext>
                </a:extLst>
              </p:cNvPr>
              <p:cNvSpPr/>
              <p:nvPr/>
            </p:nvSpPr>
            <p:spPr>
              <a:xfrm>
                <a:off x="2978188" y="5454738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No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5761D3DA-5761-4390-84F1-B99EAFC4B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88" y="5454738"/>
                <a:ext cx="5325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angular 13">
            <a:extLst>
              <a:ext uri="{FF2B5EF4-FFF2-40B4-BE49-F238E27FC236}">
                <a16:creationId xmlns:a16="http://schemas.microsoft.com/office/drawing/2014/main" id="{24CECD68-B60F-4416-827B-93972AE7E44D}"/>
              </a:ext>
            </a:extLst>
          </p:cNvPr>
          <p:cNvCxnSpPr>
            <a:cxnSpLocks/>
            <a:stCxn id="85" idx="2"/>
            <a:endCxn id="7" idx="1"/>
          </p:cNvCxnSpPr>
          <p:nvPr/>
        </p:nvCxnSpPr>
        <p:spPr>
          <a:xfrm rot="5400000" flipH="1">
            <a:off x="1011699" y="2178973"/>
            <a:ext cx="3370805" cy="3883052"/>
          </a:xfrm>
          <a:prstGeom prst="bentConnector4">
            <a:avLst>
              <a:gd name="adj1" fmla="val -12057"/>
              <a:gd name="adj2" fmla="val 1130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79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55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8D60FE-363D-4103-886D-B0CFAECB285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Solution strategy: Branch and Cut (</a:t>
            </a:r>
            <a:r>
              <a:rPr lang="en-US" sz="2400" b="1" dirty="0" err="1"/>
              <a:t>Fischetti</a:t>
            </a:r>
            <a:r>
              <a:rPr lang="en-US" sz="2400" b="1" dirty="0"/>
              <a:t> et al., 2017)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redondeado 6"/>
              <p:cNvSpPr/>
              <p:nvPr/>
            </p:nvSpPr>
            <p:spPr>
              <a:xfrm>
                <a:off x="755576" y="1988840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Solve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𝐇𝐏𝐑</m:t>
                        </m:r>
                      </m:e>
                    </m:acc>
                    <m:r>
                      <a:rPr lang="es-CO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standard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form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redondead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88840"/>
                <a:ext cx="2340084" cy="8342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redondeado 7"/>
              <p:cNvSpPr/>
              <p:nvPr/>
            </p:nvSpPr>
            <p:spPr>
              <a:xfrm>
                <a:off x="6141036" y="1988840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Solve Follower MILP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ángulo redondead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36" y="1988840"/>
                <a:ext cx="2340084" cy="8342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redondeado 14"/>
              <p:cNvSpPr/>
              <p:nvPr/>
            </p:nvSpPr>
            <p:spPr>
              <a:xfrm>
                <a:off x="755576" y="3933056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Retrieve a feasible Bi-level solution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s-CO" sz="1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5" name="Rectángulo redondead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33056"/>
                <a:ext cx="2340084" cy="834290"/>
              </a:xfrm>
              <a:prstGeom prst="roundRect">
                <a:avLst/>
              </a:prstGeom>
              <a:blipFill>
                <a:blip r:embed="rId5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angular 13"/>
          <p:cNvCxnSpPr>
            <a:stCxn id="8" idx="2"/>
            <a:endCxn id="15" idx="0"/>
          </p:cNvCxnSpPr>
          <p:nvPr/>
        </p:nvCxnSpPr>
        <p:spPr>
          <a:xfrm rot="5400000">
            <a:off x="4063385" y="685363"/>
            <a:ext cx="1109926" cy="5385460"/>
          </a:xfrm>
          <a:prstGeom prst="bentConnector3">
            <a:avLst>
              <a:gd name="adj1" fmla="val 59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7" idx="0"/>
            <a:endCxn id="8" idx="0"/>
          </p:cNvCxnSpPr>
          <p:nvPr/>
        </p:nvCxnSpPr>
        <p:spPr>
          <a:xfrm rot="5400000" flipH="1" flipV="1">
            <a:off x="4618348" y="-703890"/>
            <a:ext cx="12700" cy="53854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cxnSpLocks/>
            <a:stCxn id="15" idx="2"/>
            <a:endCxn id="16" idx="2"/>
          </p:cNvCxnSpPr>
          <p:nvPr/>
        </p:nvCxnSpPr>
        <p:spPr>
          <a:xfrm rot="5400000" flipH="1" flipV="1">
            <a:off x="4600041" y="2049960"/>
            <a:ext cx="42963" cy="5391810"/>
          </a:xfrm>
          <a:prstGeom prst="bentConnector3">
            <a:avLst>
              <a:gd name="adj1" fmla="val -5320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/>
              <p:cNvSpPr/>
              <p:nvPr/>
            </p:nvSpPr>
            <p:spPr>
              <a:xfrm>
                <a:off x="4194594" y="3008761"/>
                <a:ext cx="847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Rectá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594" y="3008761"/>
                <a:ext cx="847508" cy="369332"/>
              </a:xfrm>
              <a:prstGeom prst="rect">
                <a:avLst/>
              </a:prstGeom>
              <a:blipFill>
                <a:blip r:embed="rId6"/>
                <a:stretch>
                  <a:fillRect t="-6667" r="-20863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/>
              <p:cNvSpPr/>
              <p:nvPr/>
            </p:nvSpPr>
            <p:spPr>
              <a:xfrm>
                <a:off x="4156540" y="1361711"/>
                <a:ext cx="847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40" y="1361711"/>
                <a:ext cx="847508" cy="369332"/>
              </a:xfrm>
              <a:prstGeom prst="rect">
                <a:avLst/>
              </a:prstGeom>
              <a:blipFill>
                <a:blip r:embed="rId8"/>
                <a:stretch>
                  <a:fillRect l="-2158" r="-9353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redondeado 27">
                <a:extLst>
                  <a:ext uri="{FF2B5EF4-FFF2-40B4-BE49-F238E27FC236}">
                    <a16:creationId xmlns:a16="http://schemas.microsoft.com/office/drawing/2014/main" id="{674715F7-0930-4C0C-80ED-CC5B5B693F54}"/>
                  </a:ext>
                </a:extLst>
              </p:cNvPr>
              <p:cNvSpPr/>
              <p:nvPr/>
            </p:nvSpPr>
            <p:spPr>
              <a:xfrm>
                <a:off x="6147386" y="3890093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Derive cutting planes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Cutting off 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MX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s-MX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redondeado 27">
                <a:extLst>
                  <a:ext uri="{FF2B5EF4-FFF2-40B4-BE49-F238E27FC236}">
                    <a16:creationId xmlns:a16="http://schemas.microsoft.com/office/drawing/2014/main" id="{674715F7-0930-4C0C-80ED-CC5B5B693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6" y="3890093"/>
                <a:ext cx="2340084" cy="83429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2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56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8D60FE-363D-4103-886D-B0CFAECB285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Solution strategy: Branch and Cut (</a:t>
            </a:r>
            <a:r>
              <a:rPr lang="en-US" sz="2400" b="1" dirty="0" err="1"/>
              <a:t>Fischetti</a:t>
            </a:r>
            <a:r>
              <a:rPr lang="en-US" sz="2400" b="1" dirty="0"/>
              <a:t> et al., 2017)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redondeado 7"/>
              <p:cNvSpPr/>
              <p:nvPr/>
            </p:nvSpPr>
            <p:spPr>
              <a:xfrm>
                <a:off x="6141036" y="1988840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Solve Follower MILP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ángulo redondead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36" y="1988840"/>
                <a:ext cx="2340084" cy="8342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redondeado 14"/>
              <p:cNvSpPr/>
              <p:nvPr/>
            </p:nvSpPr>
            <p:spPr>
              <a:xfrm>
                <a:off x="755576" y="3933056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Retrieve a feasible Bi-level solution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s-CO" sz="1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5" name="Rectángulo redondead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33056"/>
                <a:ext cx="2340084" cy="834290"/>
              </a:xfrm>
              <a:prstGeom prst="roundRect">
                <a:avLst/>
              </a:prstGeom>
              <a:blipFill>
                <a:blip r:embed="rId4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angular 13"/>
          <p:cNvCxnSpPr>
            <a:stCxn id="8" idx="2"/>
            <a:endCxn id="15" idx="0"/>
          </p:cNvCxnSpPr>
          <p:nvPr/>
        </p:nvCxnSpPr>
        <p:spPr>
          <a:xfrm rot="5400000">
            <a:off x="4063385" y="685363"/>
            <a:ext cx="1109926" cy="5385460"/>
          </a:xfrm>
          <a:prstGeom prst="bentConnector3">
            <a:avLst>
              <a:gd name="adj1" fmla="val 59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cxnSpLocks/>
            <a:endCxn id="8" idx="0"/>
          </p:cNvCxnSpPr>
          <p:nvPr/>
        </p:nvCxnSpPr>
        <p:spPr>
          <a:xfrm rot="5400000" flipH="1" flipV="1">
            <a:off x="4618348" y="-703890"/>
            <a:ext cx="12700" cy="53854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6147386" y="3890093"/>
                <a:ext cx="2340084" cy="83429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Derive cutting planes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Cutting off </a:t>
                </a:r>
                <a14:m>
                  <m:oMath xmlns:m="http://schemas.openxmlformats.org/officeDocument/2006/math">
                    <m: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MX" sz="1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s-MX" sz="1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6" y="3890093"/>
                <a:ext cx="2340084" cy="83429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angular 28"/>
          <p:cNvCxnSpPr>
            <a:stCxn id="15" idx="2"/>
            <a:endCxn id="28" idx="2"/>
          </p:cNvCxnSpPr>
          <p:nvPr/>
        </p:nvCxnSpPr>
        <p:spPr>
          <a:xfrm rot="5400000" flipH="1" flipV="1">
            <a:off x="4600041" y="2049960"/>
            <a:ext cx="42963" cy="5391810"/>
          </a:xfrm>
          <a:prstGeom prst="bentConnector3">
            <a:avLst>
              <a:gd name="adj1" fmla="val -5320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/>
              <p:cNvSpPr/>
              <p:nvPr/>
            </p:nvSpPr>
            <p:spPr>
              <a:xfrm>
                <a:off x="4194594" y="3008761"/>
                <a:ext cx="847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Rectá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594" y="3008761"/>
                <a:ext cx="847508" cy="369332"/>
              </a:xfrm>
              <a:prstGeom prst="rect">
                <a:avLst/>
              </a:prstGeom>
              <a:blipFill>
                <a:blip r:embed="rId7"/>
                <a:stretch>
                  <a:fillRect t="-6667" r="-20863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/>
              <p:cNvSpPr/>
              <p:nvPr/>
            </p:nvSpPr>
            <p:spPr>
              <a:xfrm>
                <a:off x="4156540" y="1361711"/>
                <a:ext cx="8475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s-CO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40" y="1361711"/>
                <a:ext cx="847508" cy="369332"/>
              </a:xfrm>
              <a:prstGeom prst="rect">
                <a:avLst/>
              </a:prstGeom>
              <a:blipFill>
                <a:blip r:embed="rId8"/>
                <a:stretch>
                  <a:fillRect l="-2158" r="-9353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redondeado 6">
                <a:extLst>
                  <a:ext uri="{FF2B5EF4-FFF2-40B4-BE49-F238E27FC236}">
                    <a16:creationId xmlns:a16="http://schemas.microsoft.com/office/drawing/2014/main" id="{5689AC7A-7023-424D-8D66-2AD4CE3CDAD4}"/>
                  </a:ext>
                </a:extLst>
              </p:cNvPr>
              <p:cNvSpPr/>
              <p:nvPr/>
            </p:nvSpPr>
            <p:spPr>
              <a:xfrm>
                <a:off x="755576" y="1988840"/>
                <a:ext cx="2340084" cy="8342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Solve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𝐇𝐏𝐑</m:t>
                        </m:r>
                      </m:e>
                    </m:acc>
                    <m:r>
                      <a:rPr lang="es-CO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standard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form</m:t>
                    </m:r>
                    <m:r>
                      <a:rPr lang="es-C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redondeado 6">
                <a:extLst>
                  <a:ext uri="{FF2B5EF4-FFF2-40B4-BE49-F238E27FC236}">
                    <a16:creationId xmlns:a16="http://schemas.microsoft.com/office/drawing/2014/main" id="{5689AC7A-7023-424D-8D66-2AD4CE3C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88840"/>
                <a:ext cx="2340084" cy="83429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316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57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E9F75A8-DA31-479C-A32A-0744587A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1" y="1988840"/>
            <a:ext cx="7450289" cy="35193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F1AA2CD-9EE4-44D8-B169-E1CB45099E72}"/>
              </a:ext>
            </a:extLst>
          </p:cNvPr>
          <p:cNvSpPr/>
          <p:nvPr/>
        </p:nvSpPr>
        <p:spPr>
          <a:xfrm>
            <a:off x="2287335" y="1192188"/>
            <a:ext cx="45693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Road’s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performance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07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58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20970B-AA9B-409E-BA3B-11F1B2C5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8" y="1988840"/>
            <a:ext cx="7289002" cy="353752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D04C1B-DBAB-4710-9E74-55433F63AE56}"/>
              </a:ext>
            </a:extLst>
          </p:cNvPr>
          <p:cNvSpPr/>
          <p:nvPr/>
        </p:nvSpPr>
        <p:spPr>
          <a:xfrm>
            <a:off x="2287335" y="1192188"/>
            <a:ext cx="45693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Road’s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performance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7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59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1203F1-2B10-485C-9C58-F700C61F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10" y="1900074"/>
            <a:ext cx="7837580" cy="368128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265829-4E34-4318-BEAF-C10E97EC8113}"/>
              </a:ext>
            </a:extLst>
          </p:cNvPr>
          <p:cNvSpPr/>
          <p:nvPr/>
        </p:nvSpPr>
        <p:spPr>
          <a:xfrm>
            <a:off x="1624722" y="1192188"/>
            <a:ext cx="58945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Inspection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Maintenance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1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2AE9F25-1009-425C-9497-689BB754599E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An example of the effect of divergent objectives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70" y="1412776"/>
            <a:ext cx="5676900" cy="4838700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0262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Gómez (2020)</a:t>
            </a:r>
            <a:endParaRPr lang="es-CO" sz="11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9DBBC62-551A-4C50-B558-737354624A9F}"/>
              </a:ext>
            </a:extLst>
          </p:cNvPr>
          <p:cNvCxnSpPr/>
          <p:nvPr/>
        </p:nvCxnSpPr>
        <p:spPr>
          <a:xfrm>
            <a:off x="6963630" y="236171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364A9-F0FF-4F67-961A-9F4E2E4EF13C}"/>
              </a:ext>
            </a:extLst>
          </p:cNvPr>
          <p:cNvSpPr txBox="1"/>
          <p:nvPr/>
        </p:nvSpPr>
        <p:spPr>
          <a:xfrm>
            <a:off x="7487816" y="1900048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Nice</a:t>
            </a:r>
            <a:r>
              <a:rPr lang="es-CO" dirty="0"/>
              <a:t>! </a:t>
            </a:r>
            <a:r>
              <a:rPr lang="es-CO" dirty="0" err="1"/>
              <a:t>But</a:t>
            </a:r>
            <a:r>
              <a:rPr lang="es-CO" dirty="0"/>
              <a:t> </a:t>
            </a:r>
            <a:r>
              <a:rPr lang="es-CO" dirty="0" err="1"/>
              <a:t>how</a:t>
            </a:r>
            <a:r>
              <a:rPr lang="es-CO" dirty="0"/>
              <a:t> can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enforce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9240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60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ABFCE27-21B8-4F56-B3A9-AB0EF62C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22" y="1922150"/>
            <a:ext cx="7818674" cy="36724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3E59467-C44F-4938-A93B-5BED786105AB}"/>
              </a:ext>
            </a:extLst>
          </p:cNvPr>
          <p:cNvSpPr/>
          <p:nvPr/>
        </p:nvSpPr>
        <p:spPr>
          <a:xfrm>
            <a:off x="1624722" y="1192188"/>
            <a:ext cx="58945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Inspection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Maintenance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85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61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085C67AE-AE6F-456D-8031-60E864EC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1" y="2086688"/>
            <a:ext cx="8367975" cy="33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1F90B2F-D410-45D9-8A45-3B7487DB1E65}"/>
              </a:ext>
            </a:extLst>
          </p:cNvPr>
          <p:cNvSpPr/>
          <p:nvPr/>
        </p:nvSpPr>
        <p:spPr>
          <a:xfrm>
            <a:off x="2287335" y="1192188"/>
            <a:ext cx="45693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Road’s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performance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659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62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3970" name="Picture 2">
            <a:extLst>
              <a:ext uri="{FF2B5EF4-FFF2-40B4-BE49-F238E27FC236}">
                <a16:creationId xmlns:a16="http://schemas.microsoft.com/office/drawing/2014/main" id="{FA6704BD-EC59-4E70-929B-2BD01B0C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" y="1988840"/>
            <a:ext cx="8992250" cy="35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62D04F-8A9E-4CD3-8222-A72A9CE41D64}"/>
              </a:ext>
            </a:extLst>
          </p:cNvPr>
          <p:cNvSpPr/>
          <p:nvPr/>
        </p:nvSpPr>
        <p:spPr>
          <a:xfrm>
            <a:off x="2287335" y="1192188"/>
            <a:ext cx="45693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Road’s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performance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41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63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4994" name="Picture 2">
            <a:extLst>
              <a:ext uri="{FF2B5EF4-FFF2-40B4-BE49-F238E27FC236}">
                <a16:creationId xmlns:a16="http://schemas.microsoft.com/office/drawing/2014/main" id="{937FF243-EB4C-4D54-8764-2BEC74FA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8" y="2113413"/>
            <a:ext cx="894409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C520E1D-A10E-47DF-BF37-2B40D93967C3}"/>
              </a:ext>
            </a:extLst>
          </p:cNvPr>
          <p:cNvSpPr/>
          <p:nvPr/>
        </p:nvSpPr>
        <p:spPr>
          <a:xfrm>
            <a:off x="1624722" y="1192188"/>
            <a:ext cx="58945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Inspection</a:t>
            </a:r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s-E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Maintenance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35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1079-BB15-4209-B424-3A06039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64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48FEF-F5BC-4B1D-891E-94CC964ECE5F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Results: PPP instance B&amp;B*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7882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CDCE0C-A535-413F-868D-40A71E4F7708}"/>
                  </a:ext>
                </a:extLst>
              </p:cNvPr>
              <p:cNvSpPr txBox="1"/>
              <p:nvPr/>
            </p:nvSpPr>
            <p:spPr>
              <a:xfrm>
                <a:off x="251520" y="2276872"/>
                <a:ext cx="8259994" cy="2026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/>
                  <a:t>B&amp;B*:</a:t>
                </a:r>
              </a:p>
              <a:p>
                <a:r>
                  <a:rPr lang="es-CO" sz="2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2400" dirty="0" err="1"/>
                  <a:t>Had</a:t>
                </a:r>
                <a:r>
                  <a:rPr lang="es-CO" sz="2400" dirty="0"/>
                  <a:t> </a:t>
                </a:r>
                <a:r>
                  <a:rPr lang="es-CO" sz="2400" dirty="0" err="1"/>
                  <a:t>to</a:t>
                </a:r>
                <a:r>
                  <a:rPr lang="es-CO" sz="2400" dirty="0"/>
                  <a:t> </a:t>
                </a:r>
                <a:r>
                  <a:rPr lang="es-CO" sz="2400" dirty="0" err="1"/>
                  <a:t>decrease</a:t>
                </a:r>
                <a:r>
                  <a:rPr lang="es-CO" sz="2400" dirty="0"/>
                  <a:t> </a:t>
                </a:r>
                <a:r>
                  <a:rPr lang="es-CO" sz="2400" dirty="0" err="1"/>
                  <a:t>planning</a:t>
                </a:r>
                <a:r>
                  <a:rPr lang="es-CO" sz="2400" dirty="0"/>
                  <a:t> </a:t>
                </a:r>
                <a:r>
                  <a:rPr lang="es-CO" sz="2400" dirty="0" err="1"/>
                  <a:t>horizon</a:t>
                </a:r>
                <a:r>
                  <a:rPr lang="es-CO" sz="2400" dirty="0"/>
                  <a:t> </a:t>
                </a:r>
                <a:r>
                  <a:rPr lang="es-CO" sz="2400" dirty="0" err="1"/>
                  <a:t>span</a:t>
                </a:r>
                <a:r>
                  <a:rPr lang="es-CO" sz="2400" dirty="0"/>
                  <a:t> </a:t>
                </a:r>
                <a:r>
                  <a:rPr lang="es-CO" sz="2400" dirty="0" err="1"/>
                  <a:t>to</a:t>
                </a:r>
                <a:r>
                  <a:rPr lang="es-CO" sz="2400" dirty="0"/>
                  <a:t>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CO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Had to turn-off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sup>
                    </m:sSubSup>
                    <m:r>
                      <a:rPr lang="es-CO" sz="20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sup>
                    </m:sSubSup>
                    <m:r>
                      <a:rPr lang="es-CO" sz="2000" i="1">
                        <a:latin typeface="Cambria Math" panose="02040503050406030204" pitchFamily="18" charset="0"/>
                      </a:rPr>
                      <m:t> ∀ </m:t>
                    </m:r>
                    <m:r>
                      <m:rPr>
                        <m:sty m:val="p"/>
                      </m:rPr>
                      <a:rPr lang="es-CO" sz="2000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CDCE0C-A535-413F-868D-40A71E4F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76872"/>
                <a:ext cx="8259994" cy="2026132"/>
              </a:xfrm>
              <a:prstGeom prst="rect">
                <a:avLst/>
              </a:prstGeom>
              <a:blipFill>
                <a:blip r:embed="rId2"/>
                <a:stretch>
                  <a:fillRect l="-1107" t="-2410" b="-24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93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65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3 CuadroTexto">
                <a:extLst>
                  <a:ext uri="{FF2B5EF4-FFF2-40B4-BE49-F238E27FC236}">
                    <a16:creationId xmlns:a16="http://schemas.microsoft.com/office/drawing/2014/main" id="{95CD3EFD-F09F-4BCE-AB48-7BD674146516}"/>
                  </a:ext>
                </a:extLst>
              </p:cNvPr>
              <p:cNvSpPr txBox="1"/>
              <p:nvPr/>
            </p:nvSpPr>
            <p:spPr>
              <a:xfrm>
                <a:off x="549591" y="1714702"/>
                <a:ext cx="8342889" cy="335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Given an optimal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MX" sz="2400" dirty="0">
                            <a:latin typeface="Cambria Math" panose="02040503050406030204" pitchFamily="18" charset="0"/>
                          </a:rPr>
                          <m:t>HPR</m:t>
                        </m:r>
                      </m:e>
                    </m:acc>
                    <m:r>
                      <a:rPr lang="es-MX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every B&amp;B node: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cone pointed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that contains all feasible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convex set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but no other feasible </a:t>
                </a:r>
                <a14:m>
                  <m:oMath xmlns:m="http://schemas.openxmlformats.org/officeDocument/2006/math">
                    <m:r>
                      <a:rPr lang="es-CO" sz="24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its interior.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O" sz="2400" dirty="0"/>
                  <a:t>Derive a </a:t>
                </a:r>
                <a:r>
                  <a:rPr lang="es-CO" sz="2400" dirty="0" err="1"/>
                  <a:t>cutting</a:t>
                </a:r>
                <a:r>
                  <a:rPr lang="es-CO" sz="2400" dirty="0"/>
                  <a:t> </a:t>
                </a:r>
                <a:r>
                  <a:rPr lang="es-CO" sz="2400" dirty="0" err="1"/>
                  <a:t>plane</a:t>
                </a:r>
                <a:r>
                  <a:rPr lang="es-CO" sz="2400" dirty="0"/>
                  <a:t> </a:t>
                </a:r>
                <a:r>
                  <a:rPr lang="es-CO" sz="2400" dirty="0" err="1"/>
                  <a:t>that</a:t>
                </a:r>
                <a:r>
                  <a:rPr lang="es-CO" sz="2400" dirty="0"/>
                  <a:t> </a:t>
                </a:r>
                <a:r>
                  <a:rPr lang="es-CO" sz="2400" dirty="0" err="1"/>
                  <a:t>cuts</a:t>
                </a:r>
                <a:r>
                  <a:rPr lang="es-CO" sz="2400" dirty="0"/>
                  <a:t> off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CO" sz="2400" dirty="0"/>
                  <a:t> </a:t>
                </a:r>
                <a:r>
                  <a:rPr lang="es-CO" sz="2400" dirty="0" err="1"/>
                  <a:t>while</a:t>
                </a:r>
                <a:r>
                  <a:rPr lang="es-CO" sz="2400" dirty="0"/>
                  <a:t> </a:t>
                </a:r>
                <a:r>
                  <a:rPr lang="es-CO" sz="2400" dirty="0" err="1"/>
                  <a:t>keeping</a:t>
                </a:r>
                <a:r>
                  <a:rPr lang="es-CO" sz="2400" dirty="0"/>
                  <a:t> </a:t>
                </a:r>
                <a:r>
                  <a:rPr lang="es-CO" sz="2400" dirty="0" err="1"/>
                  <a:t>all</a:t>
                </a:r>
                <a:r>
                  <a:rPr lang="es-CO" sz="2400" dirty="0"/>
                  <a:t> </a:t>
                </a:r>
                <a:r>
                  <a:rPr lang="es-CO" sz="2400" dirty="0" err="1"/>
                  <a:t>other</a:t>
                </a:r>
                <a:r>
                  <a:rPr lang="es-CO" sz="2400" dirty="0"/>
                  <a:t> </a:t>
                </a:r>
                <a14:m>
                  <m:oMath xmlns:m="http://schemas.openxmlformats.org/officeDocument/2006/math">
                    <m:r>
                      <a:rPr lang="es-CO" sz="2400" i="1" dirty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s-CO" sz="2400" dirty="0"/>
                  <a:t> intact. </a:t>
                </a:r>
              </a:p>
            </p:txBody>
          </p:sp>
        </mc:Choice>
        <mc:Fallback xmlns="">
          <p:sp>
            <p:nvSpPr>
              <p:cNvPr id="5" name="3 CuadroTexto">
                <a:extLst>
                  <a:ext uri="{FF2B5EF4-FFF2-40B4-BE49-F238E27FC236}">
                    <a16:creationId xmlns:a16="http://schemas.microsoft.com/office/drawing/2014/main" id="{95CD3EFD-F09F-4BCE-AB48-7BD67414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1" y="1714702"/>
                <a:ext cx="8342889" cy="3359061"/>
              </a:xfrm>
              <a:prstGeom prst="rect">
                <a:avLst/>
              </a:prstGeom>
              <a:blipFill>
                <a:blip r:embed="rId3"/>
                <a:stretch>
                  <a:fillRect l="-1096" b="-32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A1D0B779-C8B1-4C6F-A86A-4584585EDF26}"/>
              </a:ext>
            </a:extLst>
          </p:cNvPr>
          <p:cNvSpPr txBox="1">
            <a:spLocks/>
          </p:cNvSpPr>
          <p:nvPr/>
        </p:nvSpPr>
        <p:spPr>
          <a:xfrm>
            <a:off x="251520" y="57170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We focus on Branch &amp; Cuts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4520859-7A2F-4B09-A97C-FE0EFE9C8DD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 flipV="1">
            <a:off x="483761" y="4512517"/>
            <a:ext cx="1862681" cy="852643"/>
          </a:xfrm>
          <a:prstGeom prst="bentConnector3">
            <a:avLst>
              <a:gd name="adj1" fmla="val -8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C2E44EC-25B4-4D17-8F36-AF36BCB6C2DE}"/>
              </a:ext>
            </a:extLst>
          </p:cNvPr>
          <p:cNvSpPr txBox="1"/>
          <p:nvPr/>
        </p:nvSpPr>
        <p:spPr>
          <a:xfrm>
            <a:off x="2346443" y="513432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Intersection</a:t>
            </a:r>
            <a:r>
              <a:rPr lang="es-MX" sz="2400" dirty="0"/>
              <a:t> </a:t>
            </a:r>
            <a:r>
              <a:rPr lang="es-MX" sz="2400" dirty="0" err="1"/>
              <a:t>Cuts</a:t>
            </a:r>
            <a:r>
              <a:rPr lang="es-MX" sz="2400" dirty="0"/>
              <a:t> (IC) Balas (1969)</a:t>
            </a:r>
            <a:endParaRPr lang="es-CO" sz="2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557687-7EC4-4381-A923-224187B06C02}"/>
              </a:ext>
            </a:extLst>
          </p:cNvPr>
          <p:cNvSpPr/>
          <p:nvPr/>
        </p:nvSpPr>
        <p:spPr>
          <a:xfrm>
            <a:off x="483762" y="4044466"/>
            <a:ext cx="7983361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4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66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3 CuadroTexto">
                <a:extLst>
                  <a:ext uri="{FF2B5EF4-FFF2-40B4-BE49-F238E27FC236}">
                    <a16:creationId xmlns:a16="http://schemas.microsoft.com/office/drawing/2014/main" id="{95CD3EFD-F09F-4BCE-AB48-7BD674146516}"/>
                  </a:ext>
                </a:extLst>
              </p:cNvPr>
              <p:cNvSpPr txBox="1"/>
              <p:nvPr/>
            </p:nvSpPr>
            <p:spPr>
              <a:xfrm>
                <a:off x="549591" y="1714702"/>
                <a:ext cx="8342889" cy="225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Given an optimal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MX" sz="2400" dirty="0">
                            <a:latin typeface="Cambria Math" panose="02040503050406030204" pitchFamily="18" charset="0"/>
                          </a:rPr>
                          <m:t>HPR</m:t>
                        </m:r>
                      </m:e>
                    </m:acc>
                    <m:r>
                      <a:rPr lang="es-MX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every B&amp;B node: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cone pointed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that contains all feasible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A convex set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 but no other feasible </a:t>
                </a:r>
                <a14:m>
                  <m:oMath xmlns:m="http://schemas.openxmlformats.org/officeDocument/2006/math">
                    <m:r>
                      <a:rPr lang="es-CO" sz="24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CO" sz="24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in its interior.</a:t>
                </a:r>
              </a:p>
            </p:txBody>
          </p:sp>
        </mc:Choice>
        <mc:Fallback xmlns="">
          <p:sp>
            <p:nvSpPr>
              <p:cNvPr id="5" name="3 CuadroTexto">
                <a:extLst>
                  <a:ext uri="{FF2B5EF4-FFF2-40B4-BE49-F238E27FC236}">
                    <a16:creationId xmlns:a16="http://schemas.microsoft.com/office/drawing/2014/main" id="{95CD3EFD-F09F-4BCE-AB48-7BD67414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1" y="1714702"/>
                <a:ext cx="8342889" cy="2251065"/>
              </a:xfrm>
              <a:prstGeom prst="rect">
                <a:avLst/>
              </a:prstGeom>
              <a:blipFill>
                <a:blip r:embed="rId3"/>
                <a:stretch>
                  <a:fillRect l="-1096" b="-51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A1D0B779-C8B1-4C6F-A86A-4584585EDF26}"/>
              </a:ext>
            </a:extLst>
          </p:cNvPr>
          <p:cNvSpPr txBox="1">
            <a:spLocks/>
          </p:cNvSpPr>
          <p:nvPr/>
        </p:nvSpPr>
        <p:spPr>
          <a:xfrm>
            <a:off x="251520" y="57170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Intersection cuts generation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0957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67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3 CuadroTexto">
                <a:extLst>
                  <a:ext uri="{FF2B5EF4-FFF2-40B4-BE49-F238E27FC236}">
                    <a16:creationId xmlns:a16="http://schemas.microsoft.com/office/drawing/2014/main" id="{95CD3EFD-F09F-4BCE-AB48-7BD674146516}"/>
                  </a:ext>
                </a:extLst>
              </p:cNvPr>
              <p:cNvSpPr txBox="1"/>
              <p:nvPr/>
            </p:nvSpPr>
            <p:spPr>
              <a:xfrm>
                <a:off x="549591" y="1714702"/>
                <a:ext cx="8342889" cy="225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Given an optimal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MX" sz="2400" dirty="0">
                            <a:latin typeface="Cambria Math" panose="02040503050406030204" pitchFamily="18" charset="0"/>
                          </a:rPr>
                          <m:t>HPR</m:t>
                        </m:r>
                      </m:e>
                    </m:acc>
                    <m:r>
                      <a:rPr lang="es-MX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every B&amp;B node: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A cone pointed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 that contains all feasible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 convex set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MX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no other feasible </a:t>
                </a:r>
                <a14:m>
                  <m:oMath xmlns:m="http://schemas.openxmlformats.org/officeDocument/2006/math">
                    <m:r>
                      <a:rPr lang="es-CO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CO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in its interior.</a:t>
                </a:r>
              </a:p>
            </p:txBody>
          </p:sp>
        </mc:Choice>
        <mc:Fallback xmlns="">
          <p:sp>
            <p:nvSpPr>
              <p:cNvPr id="5" name="3 CuadroTexto">
                <a:extLst>
                  <a:ext uri="{FF2B5EF4-FFF2-40B4-BE49-F238E27FC236}">
                    <a16:creationId xmlns:a16="http://schemas.microsoft.com/office/drawing/2014/main" id="{95CD3EFD-F09F-4BCE-AB48-7BD67414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1" y="1714702"/>
                <a:ext cx="8342889" cy="2251065"/>
              </a:xfrm>
              <a:prstGeom prst="rect">
                <a:avLst/>
              </a:prstGeom>
              <a:blipFill>
                <a:blip r:embed="rId3"/>
                <a:stretch>
                  <a:fillRect l="-1096" b="-51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141AD5A7-32E7-45A5-8F1E-ACD7267C3D18}"/>
              </a:ext>
            </a:extLst>
          </p:cNvPr>
          <p:cNvSpPr txBox="1">
            <a:spLocks/>
          </p:cNvSpPr>
          <p:nvPr/>
        </p:nvSpPr>
        <p:spPr>
          <a:xfrm>
            <a:off x="251520" y="57170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Intersection cuts generation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0344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68</a:t>
            </a:fld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7422054" y="6093296"/>
            <a:ext cx="1418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Fischetti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</a:t>
            </a:r>
            <a:endParaRPr lang="es-CO" sz="11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1D0B779-C8B1-4C6F-A86A-4584585EDF26}"/>
              </a:ext>
            </a:extLst>
          </p:cNvPr>
          <p:cNvSpPr txBox="1">
            <a:spLocks/>
          </p:cNvSpPr>
          <p:nvPr/>
        </p:nvSpPr>
        <p:spPr>
          <a:xfrm>
            <a:off x="251520" y="57170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Intersection cuts generation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AD05120-DD6B-4586-929C-D6618707718F}"/>
                  </a:ext>
                </a:extLst>
              </p:cNvPr>
              <p:cNvSpPr txBox="1"/>
              <p:nvPr/>
            </p:nvSpPr>
            <p:spPr>
              <a:xfrm>
                <a:off x="272356" y="1401218"/>
                <a:ext cx="5144806" cy="2108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/>
                  <a:t>L</a:t>
                </a:r>
                <a:r>
                  <a:rPr lang="es-CO" dirty="0" err="1"/>
                  <a:t>et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s-CO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endParaRPr lang="es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 err="1"/>
                  <a:t>Solve</a:t>
                </a:r>
                <a:r>
                  <a:rPr lang="es-CO" dirty="0"/>
                  <a:t> </a:t>
                </a:r>
                <a:r>
                  <a:rPr lang="es-CO" dirty="0" err="1"/>
                  <a:t>follower</a:t>
                </a:r>
                <a:r>
                  <a:rPr lang="es-CO" dirty="0"/>
                  <a:t> MILP </a:t>
                </a:r>
                <a:r>
                  <a:rPr lang="es-CO" dirty="0" err="1"/>
                  <a:t>with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s-CO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CO" dirty="0"/>
                  <a:t> </a:t>
                </a:r>
                <a:r>
                  <a:rPr lang="es-CO" dirty="0" err="1"/>
                  <a:t>to</a:t>
                </a:r>
                <a:r>
                  <a:rPr lang="es-CO" dirty="0"/>
                  <a:t>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 err="1"/>
                  <a:t>Solve</a:t>
                </a:r>
                <a:r>
                  <a:rPr lang="es-CO" dirty="0"/>
                  <a:t> HPR </a:t>
                </a:r>
                <a:r>
                  <a:rPr lang="es-CO" dirty="0" err="1"/>
                  <a:t>by</a:t>
                </a:r>
                <a:r>
                  <a:rPr lang="es-CO" dirty="0"/>
                  <a:t> </a:t>
                </a:r>
                <a:r>
                  <a:rPr lang="es-CO" dirty="0" err="1"/>
                  <a:t>adding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s-CO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CO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s-CO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CO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s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 err="1"/>
                  <a:t>Let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s-CO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r>
                  <a:rPr lang="es-CO" dirty="0"/>
                  <a:t> be </a:t>
                </a:r>
                <a:r>
                  <a:rPr lang="es-CO" dirty="0" err="1"/>
                  <a:t>the</a:t>
                </a:r>
                <a:r>
                  <a:rPr lang="es-CO" dirty="0"/>
                  <a:t> </a:t>
                </a:r>
                <a:r>
                  <a:rPr lang="es-CO" dirty="0" err="1"/>
                  <a:t>best</a:t>
                </a:r>
                <a:r>
                  <a:rPr lang="es-CO" dirty="0"/>
                  <a:t> </a:t>
                </a:r>
                <a:r>
                  <a:rPr lang="es-CO" dirty="0" err="1"/>
                  <a:t>bi-level</a:t>
                </a:r>
                <a:r>
                  <a:rPr lang="es-CO" dirty="0"/>
                  <a:t> </a:t>
                </a:r>
                <a:r>
                  <a:rPr lang="es-CO" dirty="0" err="1"/>
                  <a:t>solution</a:t>
                </a:r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AD05120-DD6B-4586-929C-D6618707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6" y="1401218"/>
                <a:ext cx="5144806" cy="2108526"/>
              </a:xfrm>
              <a:prstGeom prst="rect">
                <a:avLst/>
              </a:prstGeom>
              <a:blipFill>
                <a:blip r:embed="rId3"/>
                <a:stretch>
                  <a:fillRect l="-2607" t="-2601" b="-31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F088E84-0BFF-4733-A046-6C614FC3AE12}"/>
                  </a:ext>
                </a:extLst>
              </p:cNvPr>
              <p:cNvSpPr txBox="1"/>
              <p:nvPr/>
            </p:nvSpPr>
            <p:spPr>
              <a:xfrm>
                <a:off x="1054338" y="4221088"/>
                <a:ext cx="6899773" cy="515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s-CO" sz="2800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F088E84-0BFF-4733-A046-6C614FC3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8" y="4221088"/>
                <a:ext cx="6899773" cy="515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3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8E7C8C-D8AD-4323-A63B-B37D92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/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FC7A020-53B4-4A50-AA1E-958AE3BB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5" y="1579260"/>
                <a:ext cx="8723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s-MX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s-CO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" y="1983667"/>
                <a:ext cx="60087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/>
              <p:nvPr/>
            </p:nvSpPr>
            <p:spPr>
              <a:xfrm>
                <a:off x="1155106" y="2453311"/>
                <a:ext cx="1827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MX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CO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MX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05CBB55-E632-45DA-BA3C-81014D001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2453311"/>
                <a:ext cx="182780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/>
              <p:nvPr/>
            </p:nvSpPr>
            <p:spPr>
              <a:xfrm>
                <a:off x="1499303" y="3412888"/>
                <a:ext cx="5519331" cy="40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𝐚𝐫𝐠𝐦𝐢𝐧</m:t>
                    </m:r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s-MX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s-CO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  <m:sup>
                        <m:r>
                          <a:rPr lang="es-MX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r>
                      <a:rPr lang="es-MX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´ : 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´+</m:t>
                    </m:r>
                    <m:sSub>
                      <m:sSubPr>
                        <m:ctrlP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s-CO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CO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CO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es-CO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O" dirty="0">
                    <a:solidFill>
                      <a:srgbClr val="00B050"/>
                    </a:solidFill>
                  </a:rPr>
                  <a:t>}</a:t>
                </a:r>
                <a:endParaRPr lang="es-CO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DDEA1F6-497F-4D91-A638-EB6677FE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03" y="3412888"/>
                <a:ext cx="5519331" cy="406522"/>
              </a:xfrm>
              <a:prstGeom prst="rect">
                <a:avLst/>
              </a:prstGeom>
              <a:blipFill>
                <a:blip r:embed="rId6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7EBC365-AF6F-4D30-8A2C-BF4028C44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537" y="1579261"/>
            <a:ext cx="376529" cy="404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/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s-CO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CO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O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CE45D15-84F5-4722-9227-5BF8B45A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96" y="4471843"/>
                <a:ext cx="1593770" cy="395236"/>
              </a:xfrm>
              <a:prstGeom prst="rect">
                <a:avLst/>
              </a:prstGeom>
              <a:blipFill>
                <a:blip r:embed="rId9"/>
                <a:stretch>
                  <a:fillRect t="-7813" r="-1908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/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CO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39AB9C0-1C09-4176-9F43-A8FFECD1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6" y="1553152"/>
                <a:ext cx="1240275" cy="400431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A6C7BE3-6062-471F-819F-4616597B73E9}"/>
                  </a:ext>
                </a:extLst>
              </p:cNvPr>
              <p:cNvSpPr/>
              <p:nvPr/>
            </p:nvSpPr>
            <p:spPr>
              <a:xfrm>
                <a:off x="7297165" y="1988605"/>
                <a:ext cx="1163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𝐏𝐫𝐢𝐧𝐜𝐢𝐩𝐚𝐥</m:t>
                      </m:r>
                    </m:oMath>
                  </m:oMathPara>
                </a14:m>
                <a:endParaRPr lang="es-CO" sz="1600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s-CO" sz="1600" b="1" dirty="0">
                    <a:solidFill>
                      <a:srgbClr val="0070C0"/>
                    </a:solidFill>
                  </a:rPr>
                  <a:t>(leader)</a:t>
                </a: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A6C7BE3-6062-471F-819F-4616597B7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165" y="1988605"/>
                <a:ext cx="1163267" cy="584775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753F130-125F-4032-8FCE-8B4E1C8BE7BB}"/>
                  </a:ext>
                </a:extLst>
              </p:cNvPr>
              <p:cNvSpPr/>
              <p:nvPr/>
            </p:nvSpPr>
            <p:spPr>
              <a:xfrm>
                <a:off x="7437652" y="3359615"/>
                <a:ext cx="10227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𝐀𝐠𝐞𝐧𝐭</m:t>
                      </m:r>
                    </m:oMath>
                  </m:oMathPara>
                </a14:m>
                <a:endParaRPr lang="es-CO" sz="1600" b="1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s-CO" sz="1600" b="1" dirty="0">
                    <a:solidFill>
                      <a:srgbClr val="00B050"/>
                    </a:solidFill>
                  </a:rPr>
                  <a:t>(</a:t>
                </a:r>
                <a:r>
                  <a:rPr lang="es-CO" sz="1600" b="1" dirty="0" err="1">
                    <a:solidFill>
                      <a:srgbClr val="00B050"/>
                    </a:solidFill>
                  </a:rPr>
                  <a:t>follower</a:t>
                </a:r>
                <a:r>
                  <a:rPr lang="es-CO" sz="1600" b="1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753F130-125F-4032-8FCE-8B4E1C8BE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52" y="3359615"/>
                <a:ext cx="1022780" cy="584775"/>
              </a:xfrm>
              <a:prstGeom prst="rect">
                <a:avLst/>
              </a:prstGeom>
              <a:blipFill>
                <a:blip r:embed="rId12"/>
                <a:stretch>
                  <a:fillRect l="-2381" r="-2976" b="-125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36E3C48F-431C-46D3-8315-220B3D32C641}"/>
              </a:ext>
            </a:extLst>
          </p:cNvPr>
          <p:cNvSpPr/>
          <p:nvPr/>
        </p:nvSpPr>
        <p:spPr>
          <a:xfrm>
            <a:off x="6293667" y="6335742"/>
            <a:ext cx="17219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Sinha, Malo, &amp; Deb (2017)</a:t>
            </a:r>
            <a:endParaRPr lang="es-CO" sz="11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8D60FE-363D-4103-886D-B0CFAECB285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Proposal: model PPPs as bi-level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/>
              <p:nvPr/>
            </p:nvSpPr>
            <p:spPr>
              <a:xfrm>
                <a:off x="1604575" y="5012925"/>
                <a:ext cx="1527213" cy="3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s-CO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A14C7F-9BE6-4915-8D1D-3CFAC1E6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75" y="5012925"/>
                <a:ext cx="1527213" cy="395236"/>
              </a:xfrm>
              <a:prstGeom prst="rect">
                <a:avLst/>
              </a:prstGeom>
              <a:blipFill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826" name="Picture 2">
            <a:extLst>
              <a:ext uri="{FF2B5EF4-FFF2-40B4-BE49-F238E27FC236}">
                <a16:creationId xmlns:a16="http://schemas.microsoft.com/office/drawing/2014/main" id="{A72F9D2C-5AE8-4CC1-B003-720C05F7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3" y="5554007"/>
            <a:ext cx="37617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A1E669F-F7F4-49AF-8CE7-28BA31EC9890}"/>
              </a:ext>
            </a:extLst>
          </p:cNvPr>
          <p:cNvSpPr/>
          <p:nvPr/>
        </p:nvSpPr>
        <p:spPr>
          <a:xfrm>
            <a:off x="1598496" y="4509120"/>
            <a:ext cx="796391" cy="875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61C8C3D-6B5E-4AC9-980E-7E219882DFD6}"/>
              </a:ext>
            </a:extLst>
          </p:cNvPr>
          <p:cNvSpPr/>
          <p:nvPr/>
        </p:nvSpPr>
        <p:spPr>
          <a:xfrm>
            <a:off x="5076056" y="6335742"/>
            <a:ext cx="12442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 et al.(1993)</a:t>
            </a:r>
            <a:endParaRPr lang="es-CO" sz="11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5D9C6AE-E0A2-4134-8F32-4A4339FE783D}"/>
              </a:ext>
            </a:extLst>
          </p:cNvPr>
          <p:cNvCxnSpPr/>
          <p:nvPr/>
        </p:nvCxnSpPr>
        <p:spPr>
          <a:xfrm>
            <a:off x="4644008" y="3068960"/>
            <a:ext cx="0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3DE42B9-AD36-4154-8948-C1D5C5492D1B}"/>
              </a:ext>
            </a:extLst>
          </p:cNvPr>
          <p:cNvCxnSpPr>
            <a:cxnSpLocks/>
          </p:cNvCxnSpPr>
          <p:nvPr/>
        </p:nvCxnSpPr>
        <p:spPr>
          <a:xfrm flipH="1">
            <a:off x="2348719" y="1743020"/>
            <a:ext cx="576064" cy="3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6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9C92DA-FD69-4036-9858-879B69C7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C1BEC6-BAC8-4DC4-B8AE-1C3C3E063AB3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Literature review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433FB35-EE75-4B97-9E7B-D1DB84A3A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92014"/>
              </p:ext>
            </p:extLst>
          </p:nvPr>
        </p:nvGraphicFramePr>
        <p:xfrm>
          <a:off x="2480370" y="1644788"/>
          <a:ext cx="3771900" cy="4171950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132951299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9328628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46469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Author(s)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7126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Fischetti, Matteo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Ljubić, Ivana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Monaci, Michele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Sinnl, Markus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 new general-purpose algorithm for mixed-integer bilevel linear programs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76235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Tang, Yen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Richard, Jean Philippe P.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Smith, J. Cole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 class of algorithms for mixed-integer bilevel min–max optimization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31372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Sinha, Ankur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Malo, Pekka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Deb, Kalyanmoy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 Review on Bilevel Optimization: From Classical to Evolutionary Approaches and Applications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7454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Bard, J.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Moore, J.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 Branch and Bound Algorithm for the Bilevel Programming Problem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17607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49C5E531-7E1C-49BF-8991-8997CA9A11D1}"/>
              </a:ext>
            </a:extLst>
          </p:cNvPr>
          <p:cNvSpPr/>
          <p:nvPr/>
        </p:nvSpPr>
        <p:spPr>
          <a:xfrm>
            <a:off x="2480370" y="1916832"/>
            <a:ext cx="3771900" cy="870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75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FEAE-C72B-4867-A5A2-73840FA33E6D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dirty="0"/>
              <a:t>M.Sc. thesis overview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8B41B3-E6CB-467B-8AAF-F87BC52A485F}"/>
              </a:ext>
            </a:extLst>
          </p:cNvPr>
          <p:cNvSpPr/>
          <p:nvPr/>
        </p:nvSpPr>
        <p:spPr>
          <a:xfrm>
            <a:off x="359024" y="1446909"/>
            <a:ext cx="8533456" cy="564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problems with </a:t>
            </a:r>
            <a:r>
              <a:rPr lang="en-US" sz="2000" strike="sngStrik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uncertainty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decisions of others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 OR to address the PA problem in PPPs</a:t>
            </a: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mixed-integer bi-level optimization</a:t>
            </a: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bi-level features to MIP model of PPPs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bi-level alternative formulation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bi-level Branch &amp; Bound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customized Branch &amp; Bound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bi-level Branch &amp; Cut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customized Branch &amp; Bound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Intersection Cuts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results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FB8403-FF37-4B9B-B61F-E698B1F02AB6}"/>
              </a:ext>
            </a:extLst>
          </p:cNvPr>
          <p:cNvSpPr/>
          <p:nvPr/>
        </p:nvSpPr>
        <p:spPr>
          <a:xfrm>
            <a:off x="6170048" y="6346046"/>
            <a:ext cx="18710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latin typeface="Calibri" panose="020F0502020204030204" pitchFamily="34" charset="0"/>
                <a:cs typeface="Times New Roman" panose="02020603050405020304" pitchFamily="18" charset="0"/>
              </a:rPr>
              <a:t>(Fischetti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et al., 2016 &amp; 2017)</a:t>
            </a:r>
            <a:endParaRPr lang="es-CO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F49BFC-D954-4816-8A65-C57DFBBCC0EF}"/>
              </a:ext>
            </a:extLst>
          </p:cNvPr>
          <p:cNvSpPr/>
          <p:nvPr/>
        </p:nvSpPr>
        <p:spPr>
          <a:xfrm>
            <a:off x="4788024" y="6346046"/>
            <a:ext cx="13099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Gómez et al. (2020)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811625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p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 Afiliación 3_más de una afiliación en la parte inferior derech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>
          <a:defRPr dirty="0">
            <a:noFill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29011</TotalTime>
  <Words>3838</Words>
  <Application>Microsoft Office PowerPoint</Application>
  <PresentationFormat>On-screen Show (4:3)</PresentationFormat>
  <Paragraphs>669</Paragraphs>
  <Slides>68</Slides>
  <Notes>52</Notes>
  <HiddenSlides>20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Wingdings</vt:lpstr>
      <vt:lpstr>CopaTheme</vt:lpstr>
      <vt:lpstr>Con Afiliación 3_más de una afiliación en la parte inferior derecha</vt:lpstr>
      <vt:lpstr>3_Tema de Office</vt:lpstr>
      <vt:lpstr>think-cell Slide</vt:lpstr>
      <vt:lpstr>Addressing the Principal-Agent Problem  in Public Private Partnerships via  Mixed-Integer Bi-level Linear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Talisman Energy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Pardo Salazar, Andres Felipe</dc:creator>
  <cp:lastModifiedBy>Juan Jose Beltran Ruiz</cp:lastModifiedBy>
  <cp:revision>1906</cp:revision>
  <dcterms:created xsi:type="dcterms:W3CDTF">2014-04-24T12:04:20Z</dcterms:created>
  <dcterms:modified xsi:type="dcterms:W3CDTF">2022-09-03T15:26:55Z</dcterms:modified>
</cp:coreProperties>
</file>