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1" r:id="rId4"/>
    <p:sldId id="262" r:id="rId5"/>
    <p:sldId id="258" r:id="rId6"/>
    <p:sldId id="260" r:id="rId7"/>
    <p:sldId id="263" r:id="rId8"/>
    <p:sldId id="259" r:id="rId9"/>
    <p:sldId id="264" r:id="rId1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ECB3CE-BF22-49EB-BC0D-A70026FC3A63}" type="datetimeFigureOut">
              <a:rPr lang="es-MX" smtClean="0"/>
              <a:t>20/01/2023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01D073-B3A0-4AFC-83A6-26EF30CC8001}" type="slidenum">
              <a:rPr lang="es-MX" smtClean="0"/>
              <a:t>‹Nº›</a:t>
            </a:fld>
            <a:endParaRPr lang="es-MX"/>
          </a:p>
        </p:txBody>
      </p:sp>
    </p:spTree>
    <p:extLst>
      <p:ext uri="{BB962C8B-B14F-4D97-AF65-F5344CB8AC3E}">
        <p14:creationId xmlns:p14="http://schemas.microsoft.com/office/powerpoint/2010/main" val="150088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501D073-B3A0-4AFC-83A6-26EF30CC8001}" type="slidenum">
              <a:rPr lang="es-MX" smtClean="0"/>
              <a:t>9</a:t>
            </a:fld>
            <a:endParaRPr lang="es-MX"/>
          </a:p>
        </p:txBody>
      </p:sp>
    </p:spTree>
    <p:extLst>
      <p:ext uri="{BB962C8B-B14F-4D97-AF65-F5344CB8AC3E}">
        <p14:creationId xmlns:p14="http://schemas.microsoft.com/office/powerpoint/2010/main" val="1992515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02E032-A3F8-F499-9A5A-6B7676B6576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592B74EE-E43F-1EF8-69A6-CDDA03E4AC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7A592116-1692-049B-493B-0F10556D6A7D}"/>
              </a:ext>
            </a:extLst>
          </p:cNvPr>
          <p:cNvSpPr>
            <a:spLocks noGrp="1"/>
          </p:cNvSpPr>
          <p:nvPr>
            <p:ph type="dt" sz="half" idx="10"/>
          </p:nvPr>
        </p:nvSpPr>
        <p:spPr/>
        <p:txBody>
          <a:bodyPr/>
          <a:lstStyle/>
          <a:p>
            <a:fld id="{647E4FBE-E438-4C07-B613-1F9630E3616D}" type="datetimeFigureOut">
              <a:rPr lang="es-MX" smtClean="0"/>
              <a:t>20/01/2023</a:t>
            </a:fld>
            <a:endParaRPr lang="es-MX"/>
          </a:p>
        </p:txBody>
      </p:sp>
      <p:sp>
        <p:nvSpPr>
          <p:cNvPr id="5" name="Marcador de pie de página 4">
            <a:extLst>
              <a:ext uri="{FF2B5EF4-FFF2-40B4-BE49-F238E27FC236}">
                <a16:creationId xmlns:a16="http://schemas.microsoft.com/office/drawing/2014/main" id="{8918C0F0-7583-3F2D-A0DC-C9565099CD2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57D1CA3-9236-922F-B527-DC6433D3683B}"/>
              </a:ext>
            </a:extLst>
          </p:cNvPr>
          <p:cNvSpPr>
            <a:spLocks noGrp="1"/>
          </p:cNvSpPr>
          <p:nvPr>
            <p:ph type="sldNum" sz="quarter" idx="12"/>
          </p:nvPr>
        </p:nvSpPr>
        <p:spPr/>
        <p:txBody>
          <a:bodyPr/>
          <a:lstStyle/>
          <a:p>
            <a:fld id="{AB85921E-86BF-430B-A164-8E51E041154D}" type="slidenum">
              <a:rPr lang="es-MX" smtClean="0"/>
              <a:t>‹Nº›</a:t>
            </a:fld>
            <a:endParaRPr lang="es-MX"/>
          </a:p>
        </p:txBody>
      </p:sp>
    </p:spTree>
    <p:extLst>
      <p:ext uri="{BB962C8B-B14F-4D97-AF65-F5344CB8AC3E}">
        <p14:creationId xmlns:p14="http://schemas.microsoft.com/office/powerpoint/2010/main" val="1149143669"/>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3CE3DF-236D-9222-CAD9-095E61CCB1D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549D4720-5225-E231-3763-96796E84242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25A9FE7-9F97-E11A-DE1D-BC3DF4BF1F78}"/>
              </a:ext>
            </a:extLst>
          </p:cNvPr>
          <p:cNvSpPr>
            <a:spLocks noGrp="1"/>
          </p:cNvSpPr>
          <p:nvPr>
            <p:ph type="dt" sz="half" idx="10"/>
          </p:nvPr>
        </p:nvSpPr>
        <p:spPr/>
        <p:txBody>
          <a:bodyPr/>
          <a:lstStyle/>
          <a:p>
            <a:fld id="{647E4FBE-E438-4C07-B613-1F9630E3616D}" type="datetimeFigureOut">
              <a:rPr lang="es-MX" smtClean="0"/>
              <a:t>20/01/2023</a:t>
            </a:fld>
            <a:endParaRPr lang="es-MX"/>
          </a:p>
        </p:txBody>
      </p:sp>
      <p:sp>
        <p:nvSpPr>
          <p:cNvPr id="5" name="Marcador de pie de página 4">
            <a:extLst>
              <a:ext uri="{FF2B5EF4-FFF2-40B4-BE49-F238E27FC236}">
                <a16:creationId xmlns:a16="http://schemas.microsoft.com/office/drawing/2014/main" id="{99A43D19-F311-3DF9-EDFE-2362D4AFA1F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79E32B7-3618-52AC-B0C8-AAECFC240948}"/>
              </a:ext>
            </a:extLst>
          </p:cNvPr>
          <p:cNvSpPr>
            <a:spLocks noGrp="1"/>
          </p:cNvSpPr>
          <p:nvPr>
            <p:ph type="sldNum" sz="quarter" idx="12"/>
          </p:nvPr>
        </p:nvSpPr>
        <p:spPr/>
        <p:txBody>
          <a:bodyPr/>
          <a:lstStyle/>
          <a:p>
            <a:fld id="{AB85921E-86BF-430B-A164-8E51E041154D}" type="slidenum">
              <a:rPr lang="es-MX" smtClean="0"/>
              <a:t>‹Nº›</a:t>
            </a:fld>
            <a:endParaRPr lang="es-MX"/>
          </a:p>
        </p:txBody>
      </p:sp>
    </p:spTree>
    <p:extLst>
      <p:ext uri="{BB962C8B-B14F-4D97-AF65-F5344CB8AC3E}">
        <p14:creationId xmlns:p14="http://schemas.microsoft.com/office/powerpoint/2010/main" val="2754820247"/>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592D445-96EC-2E46-8AFA-EBF48CAD441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EABC089-9F2F-8D1F-8D05-350C1F89D92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8C9EDB0-4E03-0289-6FE6-B1A87F693DAC}"/>
              </a:ext>
            </a:extLst>
          </p:cNvPr>
          <p:cNvSpPr>
            <a:spLocks noGrp="1"/>
          </p:cNvSpPr>
          <p:nvPr>
            <p:ph type="dt" sz="half" idx="10"/>
          </p:nvPr>
        </p:nvSpPr>
        <p:spPr/>
        <p:txBody>
          <a:bodyPr/>
          <a:lstStyle/>
          <a:p>
            <a:fld id="{647E4FBE-E438-4C07-B613-1F9630E3616D}" type="datetimeFigureOut">
              <a:rPr lang="es-MX" smtClean="0"/>
              <a:t>20/01/2023</a:t>
            </a:fld>
            <a:endParaRPr lang="es-MX"/>
          </a:p>
        </p:txBody>
      </p:sp>
      <p:sp>
        <p:nvSpPr>
          <p:cNvPr id="5" name="Marcador de pie de página 4">
            <a:extLst>
              <a:ext uri="{FF2B5EF4-FFF2-40B4-BE49-F238E27FC236}">
                <a16:creationId xmlns:a16="http://schemas.microsoft.com/office/drawing/2014/main" id="{A2257A1B-DE05-4ED5-CF62-3854BB55DBA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E33145F-E974-4032-BE69-24CE79EF019F}"/>
              </a:ext>
            </a:extLst>
          </p:cNvPr>
          <p:cNvSpPr>
            <a:spLocks noGrp="1"/>
          </p:cNvSpPr>
          <p:nvPr>
            <p:ph type="sldNum" sz="quarter" idx="12"/>
          </p:nvPr>
        </p:nvSpPr>
        <p:spPr/>
        <p:txBody>
          <a:bodyPr/>
          <a:lstStyle/>
          <a:p>
            <a:fld id="{AB85921E-86BF-430B-A164-8E51E041154D}" type="slidenum">
              <a:rPr lang="es-MX" smtClean="0"/>
              <a:t>‹Nº›</a:t>
            </a:fld>
            <a:endParaRPr lang="es-MX"/>
          </a:p>
        </p:txBody>
      </p:sp>
    </p:spTree>
    <p:extLst>
      <p:ext uri="{BB962C8B-B14F-4D97-AF65-F5344CB8AC3E}">
        <p14:creationId xmlns:p14="http://schemas.microsoft.com/office/powerpoint/2010/main" val="2437638591"/>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9DB2B-4DFD-88C8-902A-CEF48B3139E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E6E68062-101E-D786-855E-DE2F8DECE53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29442BB-6B7B-2216-C4E6-F7ADD71C8D56}"/>
              </a:ext>
            </a:extLst>
          </p:cNvPr>
          <p:cNvSpPr>
            <a:spLocks noGrp="1"/>
          </p:cNvSpPr>
          <p:nvPr>
            <p:ph type="dt" sz="half" idx="10"/>
          </p:nvPr>
        </p:nvSpPr>
        <p:spPr/>
        <p:txBody>
          <a:bodyPr/>
          <a:lstStyle/>
          <a:p>
            <a:fld id="{647E4FBE-E438-4C07-B613-1F9630E3616D}" type="datetimeFigureOut">
              <a:rPr lang="es-MX" smtClean="0"/>
              <a:t>20/01/2023</a:t>
            </a:fld>
            <a:endParaRPr lang="es-MX"/>
          </a:p>
        </p:txBody>
      </p:sp>
      <p:sp>
        <p:nvSpPr>
          <p:cNvPr id="5" name="Marcador de pie de página 4">
            <a:extLst>
              <a:ext uri="{FF2B5EF4-FFF2-40B4-BE49-F238E27FC236}">
                <a16:creationId xmlns:a16="http://schemas.microsoft.com/office/drawing/2014/main" id="{78029901-2F08-790E-1FDA-B09C1EB06D2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16381F0-D417-ABFD-D167-6A009D26C339}"/>
              </a:ext>
            </a:extLst>
          </p:cNvPr>
          <p:cNvSpPr>
            <a:spLocks noGrp="1"/>
          </p:cNvSpPr>
          <p:nvPr>
            <p:ph type="sldNum" sz="quarter" idx="12"/>
          </p:nvPr>
        </p:nvSpPr>
        <p:spPr/>
        <p:txBody>
          <a:bodyPr/>
          <a:lstStyle/>
          <a:p>
            <a:fld id="{AB85921E-86BF-430B-A164-8E51E041154D}" type="slidenum">
              <a:rPr lang="es-MX" smtClean="0"/>
              <a:t>‹Nº›</a:t>
            </a:fld>
            <a:endParaRPr lang="es-MX"/>
          </a:p>
        </p:txBody>
      </p:sp>
    </p:spTree>
    <p:extLst>
      <p:ext uri="{BB962C8B-B14F-4D97-AF65-F5344CB8AC3E}">
        <p14:creationId xmlns:p14="http://schemas.microsoft.com/office/powerpoint/2010/main" val="2922115757"/>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D98C83-5732-A20A-E9CE-F0021B11EEA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8A0C52E-FC97-4A92-A4E2-EDE1576DED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403A2C9-7DB7-4145-A26A-88BBA45B438E}"/>
              </a:ext>
            </a:extLst>
          </p:cNvPr>
          <p:cNvSpPr>
            <a:spLocks noGrp="1"/>
          </p:cNvSpPr>
          <p:nvPr>
            <p:ph type="dt" sz="half" idx="10"/>
          </p:nvPr>
        </p:nvSpPr>
        <p:spPr/>
        <p:txBody>
          <a:bodyPr/>
          <a:lstStyle/>
          <a:p>
            <a:fld id="{647E4FBE-E438-4C07-B613-1F9630E3616D}" type="datetimeFigureOut">
              <a:rPr lang="es-MX" smtClean="0"/>
              <a:t>20/01/2023</a:t>
            </a:fld>
            <a:endParaRPr lang="es-MX"/>
          </a:p>
        </p:txBody>
      </p:sp>
      <p:sp>
        <p:nvSpPr>
          <p:cNvPr id="5" name="Marcador de pie de página 4">
            <a:extLst>
              <a:ext uri="{FF2B5EF4-FFF2-40B4-BE49-F238E27FC236}">
                <a16:creationId xmlns:a16="http://schemas.microsoft.com/office/drawing/2014/main" id="{766B6C67-15D0-F9B2-B10C-8DB1F9F5D76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D628CF4-F78B-E2F9-CD17-BC3CF0B12A0A}"/>
              </a:ext>
            </a:extLst>
          </p:cNvPr>
          <p:cNvSpPr>
            <a:spLocks noGrp="1"/>
          </p:cNvSpPr>
          <p:nvPr>
            <p:ph type="sldNum" sz="quarter" idx="12"/>
          </p:nvPr>
        </p:nvSpPr>
        <p:spPr/>
        <p:txBody>
          <a:bodyPr/>
          <a:lstStyle/>
          <a:p>
            <a:fld id="{AB85921E-86BF-430B-A164-8E51E041154D}" type="slidenum">
              <a:rPr lang="es-MX" smtClean="0"/>
              <a:t>‹Nº›</a:t>
            </a:fld>
            <a:endParaRPr lang="es-MX"/>
          </a:p>
        </p:txBody>
      </p:sp>
    </p:spTree>
    <p:extLst>
      <p:ext uri="{BB962C8B-B14F-4D97-AF65-F5344CB8AC3E}">
        <p14:creationId xmlns:p14="http://schemas.microsoft.com/office/powerpoint/2010/main" val="2298753701"/>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2D46E4-805E-C16B-BF29-2EA4A469E32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1B58C85-D8BE-8144-213C-74DF91AEF0C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FCDE0F04-8460-423D-D4E0-971B264A978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8F325388-D1F3-33D1-3BB8-03C3A170DAF4}"/>
              </a:ext>
            </a:extLst>
          </p:cNvPr>
          <p:cNvSpPr>
            <a:spLocks noGrp="1"/>
          </p:cNvSpPr>
          <p:nvPr>
            <p:ph type="dt" sz="half" idx="10"/>
          </p:nvPr>
        </p:nvSpPr>
        <p:spPr/>
        <p:txBody>
          <a:bodyPr/>
          <a:lstStyle/>
          <a:p>
            <a:fld id="{647E4FBE-E438-4C07-B613-1F9630E3616D}" type="datetimeFigureOut">
              <a:rPr lang="es-MX" smtClean="0"/>
              <a:t>20/01/2023</a:t>
            </a:fld>
            <a:endParaRPr lang="es-MX"/>
          </a:p>
        </p:txBody>
      </p:sp>
      <p:sp>
        <p:nvSpPr>
          <p:cNvPr id="6" name="Marcador de pie de página 5">
            <a:extLst>
              <a:ext uri="{FF2B5EF4-FFF2-40B4-BE49-F238E27FC236}">
                <a16:creationId xmlns:a16="http://schemas.microsoft.com/office/drawing/2014/main" id="{8F30F7DE-FC89-3661-BBE8-C82813D4698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A114C1FE-AF35-6DED-4F54-07D27F981092}"/>
              </a:ext>
            </a:extLst>
          </p:cNvPr>
          <p:cNvSpPr>
            <a:spLocks noGrp="1"/>
          </p:cNvSpPr>
          <p:nvPr>
            <p:ph type="sldNum" sz="quarter" idx="12"/>
          </p:nvPr>
        </p:nvSpPr>
        <p:spPr/>
        <p:txBody>
          <a:bodyPr/>
          <a:lstStyle/>
          <a:p>
            <a:fld id="{AB85921E-86BF-430B-A164-8E51E041154D}" type="slidenum">
              <a:rPr lang="es-MX" smtClean="0"/>
              <a:t>‹Nº›</a:t>
            </a:fld>
            <a:endParaRPr lang="es-MX"/>
          </a:p>
        </p:txBody>
      </p:sp>
    </p:spTree>
    <p:extLst>
      <p:ext uri="{BB962C8B-B14F-4D97-AF65-F5344CB8AC3E}">
        <p14:creationId xmlns:p14="http://schemas.microsoft.com/office/powerpoint/2010/main" val="3371020086"/>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496291-3C71-0C74-5485-9390E65296E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FA3AA14-EB77-BBB7-08A0-A479C68523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6C07A60-3F29-1E9D-47E9-6196A978175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A1F607C3-71FA-F275-DFCA-4306BA79B7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AAE1371-3750-A968-5784-97018F98D66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791BB4C6-6B83-4F6D-9F14-BB55898DBF48}"/>
              </a:ext>
            </a:extLst>
          </p:cNvPr>
          <p:cNvSpPr>
            <a:spLocks noGrp="1"/>
          </p:cNvSpPr>
          <p:nvPr>
            <p:ph type="dt" sz="half" idx="10"/>
          </p:nvPr>
        </p:nvSpPr>
        <p:spPr/>
        <p:txBody>
          <a:bodyPr/>
          <a:lstStyle/>
          <a:p>
            <a:fld id="{647E4FBE-E438-4C07-B613-1F9630E3616D}" type="datetimeFigureOut">
              <a:rPr lang="es-MX" smtClean="0"/>
              <a:t>20/01/2023</a:t>
            </a:fld>
            <a:endParaRPr lang="es-MX"/>
          </a:p>
        </p:txBody>
      </p:sp>
      <p:sp>
        <p:nvSpPr>
          <p:cNvPr id="8" name="Marcador de pie de página 7">
            <a:extLst>
              <a:ext uri="{FF2B5EF4-FFF2-40B4-BE49-F238E27FC236}">
                <a16:creationId xmlns:a16="http://schemas.microsoft.com/office/drawing/2014/main" id="{BE853D66-5065-0E7D-92A6-B1B6045C99CF}"/>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63FDC98E-13FD-4A40-F54D-AB1413B5C5B4}"/>
              </a:ext>
            </a:extLst>
          </p:cNvPr>
          <p:cNvSpPr>
            <a:spLocks noGrp="1"/>
          </p:cNvSpPr>
          <p:nvPr>
            <p:ph type="sldNum" sz="quarter" idx="12"/>
          </p:nvPr>
        </p:nvSpPr>
        <p:spPr/>
        <p:txBody>
          <a:bodyPr/>
          <a:lstStyle/>
          <a:p>
            <a:fld id="{AB85921E-86BF-430B-A164-8E51E041154D}" type="slidenum">
              <a:rPr lang="es-MX" smtClean="0"/>
              <a:t>‹Nº›</a:t>
            </a:fld>
            <a:endParaRPr lang="es-MX"/>
          </a:p>
        </p:txBody>
      </p:sp>
    </p:spTree>
    <p:extLst>
      <p:ext uri="{BB962C8B-B14F-4D97-AF65-F5344CB8AC3E}">
        <p14:creationId xmlns:p14="http://schemas.microsoft.com/office/powerpoint/2010/main" val="1018625728"/>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2DAE27-0F72-A01D-3C95-E69EF48ABF9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DDA61B54-9DFC-7B01-5199-020B880BCC94}"/>
              </a:ext>
            </a:extLst>
          </p:cNvPr>
          <p:cNvSpPr>
            <a:spLocks noGrp="1"/>
          </p:cNvSpPr>
          <p:nvPr>
            <p:ph type="dt" sz="half" idx="10"/>
          </p:nvPr>
        </p:nvSpPr>
        <p:spPr/>
        <p:txBody>
          <a:bodyPr/>
          <a:lstStyle/>
          <a:p>
            <a:fld id="{647E4FBE-E438-4C07-B613-1F9630E3616D}" type="datetimeFigureOut">
              <a:rPr lang="es-MX" smtClean="0"/>
              <a:t>20/01/2023</a:t>
            </a:fld>
            <a:endParaRPr lang="es-MX"/>
          </a:p>
        </p:txBody>
      </p:sp>
      <p:sp>
        <p:nvSpPr>
          <p:cNvPr id="4" name="Marcador de pie de página 3">
            <a:extLst>
              <a:ext uri="{FF2B5EF4-FFF2-40B4-BE49-F238E27FC236}">
                <a16:creationId xmlns:a16="http://schemas.microsoft.com/office/drawing/2014/main" id="{3EC5AD11-8983-0A4B-C472-16434E939291}"/>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303727C2-10C6-E310-4E94-F3C21ED90109}"/>
              </a:ext>
            </a:extLst>
          </p:cNvPr>
          <p:cNvSpPr>
            <a:spLocks noGrp="1"/>
          </p:cNvSpPr>
          <p:nvPr>
            <p:ph type="sldNum" sz="quarter" idx="12"/>
          </p:nvPr>
        </p:nvSpPr>
        <p:spPr/>
        <p:txBody>
          <a:bodyPr/>
          <a:lstStyle/>
          <a:p>
            <a:fld id="{AB85921E-86BF-430B-A164-8E51E041154D}" type="slidenum">
              <a:rPr lang="es-MX" smtClean="0"/>
              <a:t>‹Nº›</a:t>
            </a:fld>
            <a:endParaRPr lang="es-MX"/>
          </a:p>
        </p:txBody>
      </p:sp>
    </p:spTree>
    <p:extLst>
      <p:ext uri="{BB962C8B-B14F-4D97-AF65-F5344CB8AC3E}">
        <p14:creationId xmlns:p14="http://schemas.microsoft.com/office/powerpoint/2010/main" val="1474374931"/>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B3E3C0D-0755-FEDE-03CB-60EEACFC861F}"/>
              </a:ext>
            </a:extLst>
          </p:cNvPr>
          <p:cNvSpPr>
            <a:spLocks noGrp="1"/>
          </p:cNvSpPr>
          <p:nvPr>
            <p:ph type="dt" sz="half" idx="10"/>
          </p:nvPr>
        </p:nvSpPr>
        <p:spPr/>
        <p:txBody>
          <a:bodyPr/>
          <a:lstStyle/>
          <a:p>
            <a:fld id="{647E4FBE-E438-4C07-B613-1F9630E3616D}" type="datetimeFigureOut">
              <a:rPr lang="es-MX" smtClean="0"/>
              <a:t>20/01/2023</a:t>
            </a:fld>
            <a:endParaRPr lang="es-MX"/>
          </a:p>
        </p:txBody>
      </p:sp>
      <p:sp>
        <p:nvSpPr>
          <p:cNvPr id="3" name="Marcador de pie de página 2">
            <a:extLst>
              <a:ext uri="{FF2B5EF4-FFF2-40B4-BE49-F238E27FC236}">
                <a16:creationId xmlns:a16="http://schemas.microsoft.com/office/drawing/2014/main" id="{F0105A21-1260-AF9C-FB83-8ACCE68B30E6}"/>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76C59D5C-87F7-D4B5-161C-43B0C492CF87}"/>
              </a:ext>
            </a:extLst>
          </p:cNvPr>
          <p:cNvSpPr>
            <a:spLocks noGrp="1"/>
          </p:cNvSpPr>
          <p:nvPr>
            <p:ph type="sldNum" sz="quarter" idx="12"/>
          </p:nvPr>
        </p:nvSpPr>
        <p:spPr/>
        <p:txBody>
          <a:bodyPr/>
          <a:lstStyle/>
          <a:p>
            <a:fld id="{AB85921E-86BF-430B-A164-8E51E041154D}" type="slidenum">
              <a:rPr lang="es-MX" smtClean="0"/>
              <a:t>‹Nº›</a:t>
            </a:fld>
            <a:endParaRPr lang="es-MX"/>
          </a:p>
        </p:txBody>
      </p:sp>
    </p:spTree>
    <p:extLst>
      <p:ext uri="{BB962C8B-B14F-4D97-AF65-F5344CB8AC3E}">
        <p14:creationId xmlns:p14="http://schemas.microsoft.com/office/powerpoint/2010/main" val="1141821290"/>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90EF2F-01B2-142B-35D9-9B1FF19C814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3FAF823-67C6-2D9C-3021-5A17D2AF5A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B812167B-B53F-428F-7599-B7739E8AC9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5A15D94-A8A5-B0AA-1325-43F58C122C11}"/>
              </a:ext>
            </a:extLst>
          </p:cNvPr>
          <p:cNvSpPr>
            <a:spLocks noGrp="1"/>
          </p:cNvSpPr>
          <p:nvPr>
            <p:ph type="dt" sz="half" idx="10"/>
          </p:nvPr>
        </p:nvSpPr>
        <p:spPr/>
        <p:txBody>
          <a:bodyPr/>
          <a:lstStyle/>
          <a:p>
            <a:fld id="{647E4FBE-E438-4C07-B613-1F9630E3616D}" type="datetimeFigureOut">
              <a:rPr lang="es-MX" smtClean="0"/>
              <a:t>20/01/2023</a:t>
            </a:fld>
            <a:endParaRPr lang="es-MX"/>
          </a:p>
        </p:txBody>
      </p:sp>
      <p:sp>
        <p:nvSpPr>
          <p:cNvPr id="6" name="Marcador de pie de página 5">
            <a:extLst>
              <a:ext uri="{FF2B5EF4-FFF2-40B4-BE49-F238E27FC236}">
                <a16:creationId xmlns:a16="http://schemas.microsoft.com/office/drawing/2014/main" id="{DAA643E2-7862-9509-B80E-E3E16DB2A61E}"/>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7B5F984-D988-38D7-F426-78C304CFA9C1}"/>
              </a:ext>
            </a:extLst>
          </p:cNvPr>
          <p:cNvSpPr>
            <a:spLocks noGrp="1"/>
          </p:cNvSpPr>
          <p:nvPr>
            <p:ph type="sldNum" sz="quarter" idx="12"/>
          </p:nvPr>
        </p:nvSpPr>
        <p:spPr/>
        <p:txBody>
          <a:bodyPr/>
          <a:lstStyle/>
          <a:p>
            <a:fld id="{AB85921E-86BF-430B-A164-8E51E041154D}" type="slidenum">
              <a:rPr lang="es-MX" smtClean="0"/>
              <a:t>‹Nº›</a:t>
            </a:fld>
            <a:endParaRPr lang="es-MX"/>
          </a:p>
        </p:txBody>
      </p:sp>
    </p:spTree>
    <p:extLst>
      <p:ext uri="{BB962C8B-B14F-4D97-AF65-F5344CB8AC3E}">
        <p14:creationId xmlns:p14="http://schemas.microsoft.com/office/powerpoint/2010/main" val="3824849566"/>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25E3A7-61CC-9412-199E-7DF45907C57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8AD71370-B25E-6BF0-C1E0-6FA2067FDD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59103425-6B57-E26A-55E1-038BFCDA9C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BDDFFA6-4FB0-05D2-B7BC-131219FAB03D}"/>
              </a:ext>
            </a:extLst>
          </p:cNvPr>
          <p:cNvSpPr>
            <a:spLocks noGrp="1"/>
          </p:cNvSpPr>
          <p:nvPr>
            <p:ph type="dt" sz="half" idx="10"/>
          </p:nvPr>
        </p:nvSpPr>
        <p:spPr/>
        <p:txBody>
          <a:bodyPr/>
          <a:lstStyle/>
          <a:p>
            <a:fld id="{647E4FBE-E438-4C07-B613-1F9630E3616D}" type="datetimeFigureOut">
              <a:rPr lang="es-MX" smtClean="0"/>
              <a:t>20/01/2023</a:t>
            </a:fld>
            <a:endParaRPr lang="es-MX"/>
          </a:p>
        </p:txBody>
      </p:sp>
      <p:sp>
        <p:nvSpPr>
          <p:cNvPr id="6" name="Marcador de pie de página 5">
            <a:extLst>
              <a:ext uri="{FF2B5EF4-FFF2-40B4-BE49-F238E27FC236}">
                <a16:creationId xmlns:a16="http://schemas.microsoft.com/office/drawing/2014/main" id="{925DD4F2-5E3F-F183-554C-6AD92D4EFA78}"/>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DB37795-F160-F491-D23E-D1FB66E3DB84}"/>
              </a:ext>
            </a:extLst>
          </p:cNvPr>
          <p:cNvSpPr>
            <a:spLocks noGrp="1"/>
          </p:cNvSpPr>
          <p:nvPr>
            <p:ph type="sldNum" sz="quarter" idx="12"/>
          </p:nvPr>
        </p:nvSpPr>
        <p:spPr/>
        <p:txBody>
          <a:bodyPr/>
          <a:lstStyle/>
          <a:p>
            <a:fld id="{AB85921E-86BF-430B-A164-8E51E041154D}" type="slidenum">
              <a:rPr lang="es-MX" smtClean="0"/>
              <a:t>‹Nº›</a:t>
            </a:fld>
            <a:endParaRPr lang="es-MX"/>
          </a:p>
        </p:txBody>
      </p:sp>
    </p:spTree>
    <p:extLst>
      <p:ext uri="{BB962C8B-B14F-4D97-AF65-F5344CB8AC3E}">
        <p14:creationId xmlns:p14="http://schemas.microsoft.com/office/powerpoint/2010/main" val="1760833538"/>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65E01B1-5DED-05B2-44A0-489CFA3C62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B904E87-25A8-50BA-A543-B9979813EC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3E92FAE-8B13-85BA-743D-64B901A815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7E4FBE-E438-4C07-B613-1F9630E3616D}" type="datetimeFigureOut">
              <a:rPr lang="es-MX" smtClean="0"/>
              <a:t>20/01/2023</a:t>
            </a:fld>
            <a:endParaRPr lang="es-MX"/>
          </a:p>
        </p:txBody>
      </p:sp>
      <p:sp>
        <p:nvSpPr>
          <p:cNvPr id="5" name="Marcador de pie de página 4">
            <a:extLst>
              <a:ext uri="{FF2B5EF4-FFF2-40B4-BE49-F238E27FC236}">
                <a16:creationId xmlns:a16="http://schemas.microsoft.com/office/drawing/2014/main" id="{8B083AE1-1BA9-AAF8-7726-5A5D81782B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36D06695-954E-B694-3AFC-9517B69D33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85921E-86BF-430B-A164-8E51E041154D}" type="slidenum">
              <a:rPr lang="es-MX" smtClean="0"/>
              <a:t>‹Nº›</a:t>
            </a:fld>
            <a:endParaRPr lang="es-MX"/>
          </a:p>
        </p:txBody>
      </p:sp>
    </p:spTree>
    <p:extLst>
      <p:ext uri="{BB962C8B-B14F-4D97-AF65-F5344CB8AC3E}">
        <p14:creationId xmlns:p14="http://schemas.microsoft.com/office/powerpoint/2010/main" val="651936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DDDBA158-9607-1CE8-4523-D2011F9445F5}"/>
              </a:ext>
            </a:extLst>
          </p:cNvPr>
          <p:cNvSpPr>
            <a:spLocks noGrp="1"/>
          </p:cNvSpPr>
          <p:nvPr>
            <p:ph type="subTitle" idx="1"/>
          </p:nvPr>
        </p:nvSpPr>
        <p:spPr>
          <a:xfrm>
            <a:off x="993058" y="2406446"/>
            <a:ext cx="10205884" cy="1848464"/>
          </a:xfrm>
        </p:spPr>
        <p:txBody>
          <a:bodyPr>
            <a:normAutofit/>
          </a:bodyPr>
          <a:lstStyle/>
          <a:p>
            <a:r>
              <a:rPr lang="es-MX" sz="10000" b="1" dirty="0">
                <a:latin typeface="Bahnschrift" panose="020B0502040204020203" pitchFamily="34" charset="0"/>
              </a:rPr>
              <a:t>Combinatoria</a:t>
            </a:r>
          </a:p>
        </p:txBody>
      </p:sp>
      <p:sp>
        <p:nvSpPr>
          <p:cNvPr id="5" name="CuadroTexto 4">
            <a:extLst>
              <a:ext uri="{FF2B5EF4-FFF2-40B4-BE49-F238E27FC236}">
                <a16:creationId xmlns:a16="http://schemas.microsoft.com/office/drawing/2014/main" id="{B100A5FC-5FA8-BE04-ABD3-7497803CF746}"/>
              </a:ext>
            </a:extLst>
          </p:cNvPr>
          <p:cNvSpPr txBox="1"/>
          <p:nvPr/>
        </p:nvSpPr>
        <p:spPr>
          <a:xfrm>
            <a:off x="4680155" y="3777422"/>
            <a:ext cx="2831690" cy="400110"/>
          </a:xfrm>
          <a:prstGeom prst="rect">
            <a:avLst/>
          </a:prstGeom>
          <a:noFill/>
        </p:spPr>
        <p:txBody>
          <a:bodyPr wrap="square" rtlCol="0">
            <a:spAutoFit/>
          </a:bodyPr>
          <a:lstStyle/>
          <a:p>
            <a:pPr algn="ctr"/>
            <a:r>
              <a:rPr lang="es-MX" sz="2000" i="1" dirty="0">
                <a:latin typeface="Century" panose="02040604050505020304" pitchFamily="18" charset="0"/>
              </a:rPr>
              <a:t>Combi</a:t>
            </a:r>
            <a:r>
              <a:rPr lang="es-MX" sz="2000" dirty="0">
                <a:latin typeface="Century" panose="02040604050505020304" pitchFamily="18" charset="0"/>
              </a:rPr>
              <a:t>, de cariño</a:t>
            </a:r>
          </a:p>
        </p:txBody>
      </p:sp>
    </p:spTree>
    <p:extLst>
      <p:ext uri="{BB962C8B-B14F-4D97-AF65-F5344CB8AC3E}">
        <p14:creationId xmlns:p14="http://schemas.microsoft.com/office/powerpoint/2010/main" val="4160277233"/>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DDDBA158-9607-1CE8-4523-D2011F9445F5}"/>
              </a:ext>
            </a:extLst>
          </p:cNvPr>
          <p:cNvSpPr>
            <a:spLocks noGrp="1"/>
          </p:cNvSpPr>
          <p:nvPr>
            <p:ph type="subTitle" idx="1"/>
          </p:nvPr>
        </p:nvSpPr>
        <p:spPr>
          <a:xfrm>
            <a:off x="993058" y="786580"/>
            <a:ext cx="10205884" cy="875071"/>
          </a:xfrm>
        </p:spPr>
        <p:txBody>
          <a:bodyPr>
            <a:normAutofit lnSpcReduction="10000"/>
          </a:bodyPr>
          <a:lstStyle/>
          <a:p>
            <a:pPr algn="l"/>
            <a:r>
              <a:rPr lang="es-MX" sz="6000" b="1" dirty="0">
                <a:latin typeface="Bahnschrift" panose="020B0502040204020203" pitchFamily="34" charset="0"/>
              </a:rPr>
              <a:t>Principios:</a:t>
            </a:r>
            <a:endParaRPr lang="es-MX" b="1" dirty="0">
              <a:latin typeface="Bahnschrift" panose="020B0502040204020203" pitchFamily="34" charset="0"/>
            </a:endParaRPr>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25E45DEC-18E4-5FFB-B5BB-AA4E5B251139}"/>
                  </a:ext>
                </a:extLst>
              </p:cNvPr>
              <p:cNvSpPr txBox="1"/>
              <p:nvPr/>
            </p:nvSpPr>
            <p:spPr>
              <a:xfrm>
                <a:off x="993058" y="1922787"/>
                <a:ext cx="6659599" cy="4093428"/>
              </a:xfrm>
              <a:prstGeom prst="rect">
                <a:avLst/>
              </a:prstGeom>
              <a:noFill/>
            </p:spPr>
            <p:txBody>
              <a:bodyPr wrap="square" rtlCol="0">
                <a:spAutoFit/>
              </a:bodyPr>
              <a:lstStyle/>
              <a:p>
                <a:pPr algn="just"/>
                <a:r>
                  <a:rPr lang="es-MX" sz="2000" b="1" dirty="0">
                    <a:latin typeface="Century" panose="02040604050505020304" pitchFamily="18" charset="0"/>
                  </a:rPr>
                  <a:t>Principio de adición: </a:t>
                </a:r>
                <a:r>
                  <a:rPr lang="es-MX" sz="2000" dirty="0">
                    <a:latin typeface="Century" panose="02040604050505020304" pitchFamily="18" charset="0"/>
                  </a:rPr>
                  <a:t>Si se desea elegir un objeto que puede tener dos tipos distintos, de los cuales el primer tipo tiene </a:t>
                </a:r>
                <a14:m>
                  <m:oMath xmlns:m="http://schemas.openxmlformats.org/officeDocument/2006/math">
                    <m:r>
                      <a:rPr lang="es-MX" sz="2000" b="0" i="1" smtClean="0">
                        <a:latin typeface="Cambria Math" panose="02040503050406030204" pitchFamily="18" charset="0"/>
                      </a:rPr>
                      <m:t>𝑚</m:t>
                    </m:r>
                  </m:oMath>
                </a14:m>
                <a:r>
                  <a:rPr lang="es-MX" sz="2000" dirty="0">
                    <a:latin typeface="Century" panose="02040604050505020304" pitchFamily="18" charset="0"/>
                  </a:rPr>
                  <a:t> opciones y el segundo tipo tiene </a:t>
                </a:r>
                <a14:m>
                  <m:oMath xmlns:m="http://schemas.openxmlformats.org/officeDocument/2006/math">
                    <m:r>
                      <a:rPr lang="es-MX" sz="2000" b="0" i="1" smtClean="0">
                        <a:latin typeface="Cambria Math" panose="02040503050406030204" pitchFamily="18" charset="0"/>
                      </a:rPr>
                      <m:t>𝑛</m:t>
                    </m:r>
                  </m:oMath>
                </a14:m>
                <a:r>
                  <a:rPr lang="es-MX" sz="2000" dirty="0">
                    <a:latin typeface="Century" panose="02040604050505020304" pitchFamily="18" charset="0"/>
                  </a:rPr>
                  <a:t> opciones. Entonces hay </a:t>
                </a:r>
                <a14:m>
                  <m:oMath xmlns:m="http://schemas.openxmlformats.org/officeDocument/2006/math">
                    <m:r>
                      <a:rPr lang="es-MX" sz="2000" b="0" i="1" smtClean="0">
                        <a:latin typeface="Cambria Math" panose="02040503050406030204" pitchFamily="18" charset="0"/>
                      </a:rPr>
                      <m:t>𝑚</m:t>
                    </m:r>
                    <m:r>
                      <a:rPr lang="es-MX" sz="2000" b="0" i="1" smtClean="0">
                        <a:latin typeface="Cambria Math" panose="02040503050406030204" pitchFamily="18" charset="0"/>
                      </a:rPr>
                      <m:t>+</m:t>
                    </m:r>
                    <m:r>
                      <a:rPr lang="es-MX" sz="2000" b="0" i="1" smtClean="0">
                        <a:latin typeface="Cambria Math" panose="02040503050406030204" pitchFamily="18" charset="0"/>
                      </a:rPr>
                      <m:t>𝑛</m:t>
                    </m:r>
                  </m:oMath>
                </a14:m>
                <a:r>
                  <a:rPr lang="es-MX" sz="2000" dirty="0">
                    <a:latin typeface="Century" panose="02040604050505020304" pitchFamily="18" charset="0"/>
                  </a:rPr>
                  <a:t> maneras de elegir dicho objeto.</a:t>
                </a:r>
              </a:p>
              <a:p>
                <a:pPr algn="just"/>
                <a:endParaRPr lang="es-MX" sz="2000" b="1" dirty="0">
                  <a:latin typeface="Century" panose="02040604050505020304" pitchFamily="18" charset="0"/>
                </a:endParaRPr>
              </a:p>
              <a:p>
                <a:pPr algn="just"/>
                <a:endParaRPr lang="es-MX" sz="2000" b="1" dirty="0">
                  <a:latin typeface="Century" panose="02040604050505020304" pitchFamily="18" charset="0"/>
                </a:endParaRPr>
              </a:p>
              <a:p>
                <a:pPr algn="just"/>
                <a:r>
                  <a:rPr lang="es-MX" sz="2000" b="1" dirty="0">
                    <a:latin typeface="Century" panose="02040604050505020304" pitchFamily="18" charset="0"/>
                  </a:rPr>
                  <a:t>Principio del producto: </a:t>
                </a:r>
                <a:r>
                  <a:rPr lang="es-ES" sz="2000" dirty="0">
                    <a:latin typeface="Century" panose="02040604050505020304" pitchFamily="18" charset="0"/>
                  </a:rPr>
                  <a:t>Supongamos que se deben seleccionar dos objetos en forma consecutiva. El primero puede escogerse entre </a:t>
                </a:r>
                <a14:m>
                  <m:oMath xmlns:m="http://schemas.openxmlformats.org/officeDocument/2006/math">
                    <m:r>
                      <a:rPr lang="es-MX" sz="2000" b="0" i="1" smtClean="0">
                        <a:latin typeface="Cambria Math" panose="02040503050406030204" pitchFamily="18" charset="0"/>
                      </a:rPr>
                      <m:t>𝑚</m:t>
                    </m:r>
                  </m:oMath>
                </a14:m>
                <a:r>
                  <a:rPr lang="es-ES" sz="2000" dirty="0">
                    <a:latin typeface="Century" panose="02040604050505020304" pitchFamily="18" charset="0"/>
                  </a:rPr>
                  <a:t> posibles y que, para cada selección del primero, hay </a:t>
                </a:r>
                <a14:m>
                  <m:oMath xmlns:m="http://schemas.openxmlformats.org/officeDocument/2006/math">
                    <m:r>
                      <a:rPr lang="es-MX" sz="2000" b="0" i="1" smtClean="0">
                        <a:latin typeface="Cambria Math" panose="02040503050406030204" pitchFamily="18" charset="0"/>
                      </a:rPr>
                      <m:t>𝑛</m:t>
                    </m:r>
                  </m:oMath>
                </a14:m>
                <a:r>
                  <a:rPr lang="es-ES" sz="2000" dirty="0">
                    <a:latin typeface="Century" panose="02040604050505020304" pitchFamily="18" charset="0"/>
                  </a:rPr>
                  <a:t> posibilidades para escoger el segundo. Entonces hay </a:t>
                </a:r>
                <a14:m>
                  <m:oMath xmlns:m="http://schemas.openxmlformats.org/officeDocument/2006/math">
                    <m:r>
                      <a:rPr lang="es-MX" sz="2000" b="0" i="1" smtClean="0">
                        <a:latin typeface="Cambria Math" panose="02040503050406030204" pitchFamily="18" charset="0"/>
                      </a:rPr>
                      <m:t>𝑚</m:t>
                    </m:r>
                    <m:r>
                      <a:rPr lang="es-MX" sz="2000" b="0" i="1" smtClean="0">
                        <a:latin typeface="Cambria Math" panose="02040503050406030204" pitchFamily="18" charset="0"/>
                      </a:rPr>
                      <m:t>∗</m:t>
                    </m:r>
                    <m:r>
                      <a:rPr lang="es-MX" sz="2000" b="0" i="1" smtClean="0">
                        <a:latin typeface="Cambria Math" panose="02040503050406030204" pitchFamily="18" charset="0"/>
                      </a:rPr>
                      <m:t>𝑛</m:t>
                    </m:r>
                  </m:oMath>
                </a14:m>
                <a:r>
                  <a:rPr lang="es-ES" sz="2000" dirty="0">
                    <a:latin typeface="Century" panose="02040604050505020304" pitchFamily="18" charset="0"/>
                  </a:rPr>
                  <a:t> maneras de realizar el par de selecciones.</a:t>
                </a:r>
                <a:endParaRPr lang="es-MX" sz="2000" dirty="0">
                  <a:latin typeface="Century" panose="02040604050505020304" pitchFamily="18" charset="0"/>
                </a:endParaRPr>
              </a:p>
            </p:txBody>
          </p:sp>
        </mc:Choice>
        <mc:Fallback xmlns="">
          <p:sp>
            <p:nvSpPr>
              <p:cNvPr id="4" name="CuadroTexto 3">
                <a:extLst>
                  <a:ext uri="{FF2B5EF4-FFF2-40B4-BE49-F238E27FC236}">
                    <a16:creationId xmlns:a16="http://schemas.microsoft.com/office/drawing/2014/main" id="{25E45DEC-18E4-5FFB-B5BB-AA4E5B251139}"/>
                  </a:ext>
                </a:extLst>
              </p:cNvPr>
              <p:cNvSpPr txBox="1">
                <a:spLocks noRot="1" noChangeAspect="1" noMove="1" noResize="1" noEditPoints="1" noAdjustHandles="1" noChangeArrowheads="1" noChangeShapeType="1" noTextEdit="1"/>
              </p:cNvSpPr>
              <p:nvPr/>
            </p:nvSpPr>
            <p:spPr>
              <a:xfrm>
                <a:off x="993058" y="1922787"/>
                <a:ext cx="6659599" cy="4093428"/>
              </a:xfrm>
              <a:prstGeom prst="rect">
                <a:avLst/>
              </a:prstGeom>
              <a:blipFill>
                <a:blip r:embed="rId2"/>
                <a:stretch>
                  <a:fillRect l="-1007" t="-744" r="-916" b="-1637"/>
                </a:stretch>
              </a:blipFill>
            </p:spPr>
            <p:txBody>
              <a:bodyPr/>
              <a:lstStyle/>
              <a:p>
                <a:r>
                  <a:rPr lang="es-MX">
                    <a:noFill/>
                  </a:rPr>
                  <a:t> </a:t>
                </a:r>
              </a:p>
            </p:txBody>
          </p:sp>
        </mc:Fallback>
      </mc:AlternateContent>
      <p:sp>
        <p:nvSpPr>
          <p:cNvPr id="7" name="CuadroTexto 6">
            <a:extLst>
              <a:ext uri="{FF2B5EF4-FFF2-40B4-BE49-F238E27FC236}">
                <a16:creationId xmlns:a16="http://schemas.microsoft.com/office/drawing/2014/main" id="{D8B6E727-4E9E-D994-50F0-FA6C95D7C1D0}"/>
              </a:ext>
            </a:extLst>
          </p:cNvPr>
          <p:cNvSpPr txBox="1"/>
          <p:nvPr/>
        </p:nvSpPr>
        <p:spPr>
          <a:xfrm>
            <a:off x="5223388" y="734165"/>
            <a:ext cx="3191270" cy="830997"/>
          </a:xfrm>
          <a:prstGeom prst="rect">
            <a:avLst/>
          </a:prstGeom>
          <a:noFill/>
        </p:spPr>
        <p:txBody>
          <a:bodyPr wrap="square">
            <a:spAutoFit/>
          </a:bodyPr>
          <a:lstStyle/>
          <a:p>
            <a:r>
              <a:rPr lang="es-MX" sz="1600" dirty="0">
                <a:latin typeface="Century" panose="02040604050505020304" pitchFamily="18" charset="0"/>
              </a:rPr>
              <a:t>La </a:t>
            </a:r>
            <a:r>
              <a:rPr lang="es-MX" sz="1600" i="1" dirty="0">
                <a:latin typeface="Century" panose="02040604050505020304" pitchFamily="18" charset="0"/>
              </a:rPr>
              <a:t>combinatoria enumerativa </a:t>
            </a:r>
            <a:r>
              <a:rPr lang="es-MX" sz="1600" dirty="0">
                <a:latin typeface="Century" panose="02040604050505020304" pitchFamily="18" charset="0"/>
              </a:rPr>
              <a:t>se ocupa de enumerar y contar configuraciones finitas. </a:t>
            </a:r>
            <a:endParaRPr lang="es-MX" sz="1600" dirty="0"/>
          </a:p>
        </p:txBody>
      </p:sp>
      <p:sp>
        <p:nvSpPr>
          <p:cNvPr id="8" name="Subtítulo 2">
            <a:extLst>
              <a:ext uri="{FF2B5EF4-FFF2-40B4-BE49-F238E27FC236}">
                <a16:creationId xmlns:a16="http://schemas.microsoft.com/office/drawing/2014/main" id="{0544FEDD-2559-043E-1355-E4D3FB034240}"/>
              </a:ext>
            </a:extLst>
          </p:cNvPr>
          <p:cNvSpPr txBox="1">
            <a:spLocks/>
          </p:cNvSpPr>
          <p:nvPr/>
        </p:nvSpPr>
        <p:spPr>
          <a:xfrm>
            <a:off x="993058" y="790477"/>
            <a:ext cx="10205884" cy="87507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MX" sz="6000" b="1" dirty="0">
                <a:latin typeface="Bahnschrift" panose="020B0502040204020203" pitchFamily="34" charset="0"/>
              </a:rPr>
              <a:t>Principios:</a:t>
            </a:r>
            <a:endParaRPr lang="es-MX" b="1" dirty="0">
              <a:latin typeface="Bahnschrift" panose="020B0502040204020203" pitchFamily="34" charset="0"/>
            </a:endParaRPr>
          </a:p>
        </p:txBody>
      </p:sp>
      <p:pic>
        <p:nvPicPr>
          <p:cNvPr id="1026" name="Picture 2">
            <a:extLst>
              <a:ext uri="{FF2B5EF4-FFF2-40B4-BE49-F238E27FC236}">
                <a16:creationId xmlns:a16="http://schemas.microsoft.com/office/drawing/2014/main" id="{60F231FC-452A-072B-2D9E-3263632DA7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9047" y="0"/>
            <a:ext cx="6194574" cy="8384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825807"/>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25E45DEC-18E4-5FFB-B5BB-AA4E5B251139}"/>
                  </a:ext>
                </a:extLst>
              </p:cNvPr>
              <p:cNvSpPr txBox="1"/>
              <p:nvPr/>
            </p:nvSpPr>
            <p:spPr>
              <a:xfrm>
                <a:off x="993058" y="1665548"/>
                <a:ext cx="6006456" cy="3170099"/>
              </a:xfrm>
              <a:prstGeom prst="rect">
                <a:avLst/>
              </a:prstGeom>
              <a:noFill/>
            </p:spPr>
            <p:txBody>
              <a:bodyPr wrap="square" rtlCol="0">
                <a:spAutoFit/>
              </a:bodyPr>
              <a:lstStyle/>
              <a:p>
                <a:pPr algn="just"/>
                <a:r>
                  <a:rPr lang="es-MX" sz="2000" dirty="0">
                    <a:latin typeface="Century" panose="02040604050505020304" pitchFamily="18" charset="0"/>
                  </a:rPr>
                  <a:t>Se llaman </a:t>
                </a:r>
                <a:r>
                  <a:rPr lang="es-MX" sz="2000" b="1" dirty="0">
                    <a:latin typeface="Century" panose="02040604050505020304" pitchFamily="18" charset="0"/>
                  </a:rPr>
                  <a:t>arreglos</a:t>
                </a:r>
                <a:r>
                  <a:rPr lang="es-MX" sz="2000" dirty="0">
                    <a:latin typeface="Century" panose="02040604050505020304" pitchFamily="18" charset="0"/>
                  </a:rPr>
                  <a:t> a las sucesiones de </a:t>
                </a:r>
                <a14:m>
                  <m:oMath xmlns:m="http://schemas.openxmlformats.org/officeDocument/2006/math">
                    <m:r>
                      <a:rPr lang="es-MX" sz="2000" b="0" i="1" smtClean="0">
                        <a:latin typeface="Cambria Math" panose="02040503050406030204" pitchFamily="18" charset="0"/>
                      </a:rPr>
                      <m:t>𝑘</m:t>
                    </m:r>
                  </m:oMath>
                </a14:m>
                <a:r>
                  <a:rPr lang="es-MX" sz="2000" dirty="0">
                    <a:latin typeface="Century" panose="02040604050505020304" pitchFamily="18" charset="0"/>
                  </a:rPr>
                  <a:t> términos diferentes que pueden formarse con los </a:t>
                </a:r>
                <a14:m>
                  <m:oMath xmlns:m="http://schemas.openxmlformats.org/officeDocument/2006/math">
                    <m:r>
                      <a:rPr lang="es-MX" sz="2000" b="0" i="1" smtClean="0">
                        <a:latin typeface="Cambria Math" panose="02040503050406030204" pitchFamily="18" charset="0"/>
                      </a:rPr>
                      <m:t>𝑛</m:t>
                    </m:r>
                  </m:oMath>
                </a14:m>
                <a:r>
                  <a:rPr lang="es-MX" sz="2000" dirty="0">
                    <a:latin typeface="Century" panose="02040604050505020304" pitchFamily="18" charset="0"/>
                  </a:rPr>
                  <a:t> objetos de un conjunto.</a:t>
                </a:r>
              </a:p>
              <a:p>
                <a:pPr marL="800100" lvl="1" indent="-342900" algn="just">
                  <a:buFont typeface="Wingdings" panose="05000000000000000000" pitchFamily="2" charset="2"/>
                  <a:buChar char="§"/>
                </a:pPr>
                <a:r>
                  <a:rPr lang="es-MX" sz="2000" dirty="0">
                    <a:latin typeface="Century" panose="02040604050505020304" pitchFamily="18" charset="0"/>
                  </a:rPr>
                  <a:t>Pueden ser </a:t>
                </a:r>
                <a:r>
                  <a:rPr lang="es-MX" sz="2000" b="1" dirty="0">
                    <a:latin typeface="Century" panose="02040604050505020304" pitchFamily="18" charset="0"/>
                  </a:rPr>
                  <a:t>con repeticiones</a:t>
                </a:r>
                <a:r>
                  <a:rPr lang="es-MX" sz="2000" dirty="0">
                    <a:latin typeface="Century" panose="02040604050505020304" pitchFamily="18" charset="0"/>
                  </a:rPr>
                  <a:t>.</a:t>
                </a:r>
              </a:p>
              <a:p>
                <a:pPr algn="just"/>
                <a:endParaRPr lang="es-MX" sz="2000" b="1" dirty="0">
                  <a:latin typeface="Century" panose="02040604050505020304" pitchFamily="18" charset="0"/>
                </a:endParaRPr>
              </a:p>
              <a:p>
                <a:pPr algn="just"/>
                <a:r>
                  <a:rPr lang="es-MX" sz="2000" dirty="0">
                    <a:latin typeface="Century" panose="02040604050505020304" pitchFamily="18" charset="0"/>
                  </a:rPr>
                  <a:t>Las </a:t>
                </a:r>
                <a:r>
                  <a:rPr lang="es-MX" sz="2000" b="1" dirty="0">
                    <a:latin typeface="Century" panose="02040604050505020304" pitchFamily="18" charset="0"/>
                  </a:rPr>
                  <a:t>permutaciones </a:t>
                </a:r>
                <a:r>
                  <a:rPr lang="es-MX" sz="2000" dirty="0">
                    <a:latin typeface="Century" panose="02040604050505020304" pitchFamily="18" charset="0"/>
                  </a:rPr>
                  <a:t>son los arreglos de </a:t>
                </a:r>
                <a14:m>
                  <m:oMath xmlns:m="http://schemas.openxmlformats.org/officeDocument/2006/math">
                    <m:r>
                      <a:rPr lang="es-MX" sz="2000" b="0" i="1" smtClean="0">
                        <a:latin typeface="Cambria Math" panose="02040503050406030204" pitchFamily="18" charset="0"/>
                      </a:rPr>
                      <m:t>𝑘</m:t>
                    </m:r>
                  </m:oMath>
                </a14:m>
                <a:r>
                  <a:rPr lang="es-MX" sz="2000" dirty="0">
                    <a:latin typeface="Century" panose="02040604050505020304" pitchFamily="18" charset="0"/>
                  </a:rPr>
                  <a:t> términos diferentes creados a partir de un conjunto de tamaño </a:t>
                </a:r>
                <a14:m>
                  <m:oMath xmlns:m="http://schemas.openxmlformats.org/officeDocument/2006/math">
                    <m:r>
                      <a:rPr lang="es-MX" sz="2000" b="0" i="1" smtClean="0">
                        <a:latin typeface="Cambria Math" panose="02040503050406030204" pitchFamily="18" charset="0"/>
                      </a:rPr>
                      <m:t>𝑛</m:t>
                    </m:r>
                  </m:oMath>
                </a14:m>
                <a:r>
                  <a:rPr lang="es-MX" sz="2000" dirty="0">
                    <a:latin typeface="Century" panose="02040604050505020304" pitchFamily="18" charset="0"/>
                  </a:rPr>
                  <a:t>.</a:t>
                </a:r>
              </a:p>
              <a:p>
                <a:pPr marL="800100" lvl="1" indent="-342900" algn="just">
                  <a:buFont typeface="Wingdings" panose="05000000000000000000" pitchFamily="2" charset="2"/>
                  <a:buChar char="§"/>
                </a:pPr>
                <a:r>
                  <a:rPr lang="es-MX" sz="2000" dirty="0">
                    <a:latin typeface="Century" panose="02040604050505020304" pitchFamily="18" charset="0"/>
                  </a:rPr>
                  <a:t>Pueden ser </a:t>
                </a:r>
                <a:r>
                  <a:rPr lang="es-MX" sz="2000" b="1" dirty="0">
                    <a:latin typeface="Century" panose="02040604050505020304" pitchFamily="18" charset="0"/>
                  </a:rPr>
                  <a:t>circulares</a:t>
                </a:r>
                <a:r>
                  <a:rPr lang="es-MX" sz="2000" dirty="0">
                    <a:latin typeface="Century" panose="02040604050505020304" pitchFamily="18" charset="0"/>
                  </a:rPr>
                  <a:t>.</a:t>
                </a:r>
              </a:p>
              <a:p>
                <a:pPr marL="800100" lvl="1" indent="-342900" algn="just">
                  <a:buFont typeface="Wingdings" panose="05000000000000000000" pitchFamily="2" charset="2"/>
                  <a:buChar char="§"/>
                </a:pPr>
                <a:r>
                  <a:rPr lang="es-MX" sz="2000" dirty="0">
                    <a:latin typeface="Century" panose="02040604050505020304" pitchFamily="18" charset="0"/>
                  </a:rPr>
                  <a:t>Pueden ser </a:t>
                </a:r>
                <a:r>
                  <a:rPr lang="es-MX" sz="2000" b="1" dirty="0">
                    <a:latin typeface="Century" panose="02040604050505020304" pitchFamily="18" charset="0"/>
                  </a:rPr>
                  <a:t>con repeticiones</a:t>
                </a:r>
                <a:r>
                  <a:rPr lang="es-MX" sz="2000" dirty="0">
                    <a:latin typeface="Century" panose="02040604050505020304" pitchFamily="18" charset="0"/>
                  </a:rPr>
                  <a:t>.</a:t>
                </a:r>
              </a:p>
            </p:txBody>
          </p:sp>
        </mc:Choice>
        <mc:Fallback xmlns="">
          <p:sp>
            <p:nvSpPr>
              <p:cNvPr id="4" name="CuadroTexto 3">
                <a:extLst>
                  <a:ext uri="{FF2B5EF4-FFF2-40B4-BE49-F238E27FC236}">
                    <a16:creationId xmlns:a16="http://schemas.microsoft.com/office/drawing/2014/main" id="{25E45DEC-18E4-5FFB-B5BB-AA4E5B251139}"/>
                  </a:ext>
                </a:extLst>
              </p:cNvPr>
              <p:cNvSpPr txBox="1">
                <a:spLocks noRot="1" noChangeAspect="1" noMove="1" noResize="1" noEditPoints="1" noAdjustHandles="1" noChangeArrowheads="1" noChangeShapeType="1" noTextEdit="1"/>
              </p:cNvSpPr>
              <p:nvPr/>
            </p:nvSpPr>
            <p:spPr>
              <a:xfrm>
                <a:off x="993058" y="1665548"/>
                <a:ext cx="6006456" cy="3170099"/>
              </a:xfrm>
              <a:prstGeom prst="rect">
                <a:avLst/>
              </a:prstGeom>
              <a:blipFill>
                <a:blip r:embed="rId2"/>
                <a:stretch>
                  <a:fillRect l="-1117" t="-962" r="-1015" b="-2500"/>
                </a:stretch>
              </a:blipFill>
            </p:spPr>
            <p:txBody>
              <a:bodyPr/>
              <a:lstStyle/>
              <a:p>
                <a:r>
                  <a:rPr lang="es-MX">
                    <a:noFill/>
                  </a:rPr>
                  <a:t> </a:t>
                </a:r>
              </a:p>
            </p:txBody>
          </p:sp>
        </mc:Fallback>
      </mc:AlternateContent>
      <p:sp>
        <p:nvSpPr>
          <p:cNvPr id="8" name="Subtítulo 2">
            <a:extLst>
              <a:ext uri="{FF2B5EF4-FFF2-40B4-BE49-F238E27FC236}">
                <a16:creationId xmlns:a16="http://schemas.microsoft.com/office/drawing/2014/main" id="{0544FEDD-2559-043E-1355-E4D3FB034240}"/>
              </a:ext>
            </a:extLst>
          </p:cNvPr>
          <p:cNvSpPr txBox="1">
            <a:spLocks/>
          </p:cNvSpPr>
          <p:nvPr/>
        </p:nvSpPr>
        <p:spPr>
          <a:xfrm>
            <a:off x="993058" y="790477"/>
            <a:ext cx="10205884" cy="87507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MX" sz="4000" b="1" dirty="0">
                <a:latin typeface="Bahnschrift" panose="020B0502040204020203" pitchFamily="34" charset="0"/>
              </a:rPr>
              <a:t>Variaciones o arreglos:</a:t>
            </a:r>
            <a:endParaRPr lang="es-MX" sz="1400" b="1" dirty="0">
              <a:latin typeface="Bahnschrift" panose="020B0502040204020203" pitchFamily="34" charset="0"/>
            </a:endParaRPr>
          </a:p>
        </p:txBody>
      </p:sp>
      <p:pic>
        <p:nvPicPr>
          <p:cNvPr id="5" name="Imagen 4" descr="Una planta con hojas verdes&#10;&#10;Descripción generada automáticamente">
            <a:extLst>
              <a:ext uri="{FF2B5EF4-FFF2-40B4-BE49-F238E27FC236}">
                <a16:creationId xmlns:a16="http://schemas.microsoft.com/office/drawing/2014/main" id="{C457BBC3-B440-2FD9-1E38-4F78ADA572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1714" y="310243"/>
            <a:ext cx="6556424" cy="6237514"/>
          </a:xfrm>
          <a:prstGeom prst="rect">
            <a:avLst/>
          </a:prstGeom>
          <a:effectLst>
            <a:outerShdw blurRad="50800" dist="38100" dir="5400000" algn="t" rotWithShape="0">
              <a:prstClr val="black">
                <a:alpha val="40000"/>
              </a:prstClr>
            </a:outerShdw>
          </a:effectLst>
        </p:spPr>
      </p:pic>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0CBE2FA6-5745-4F8C-5E51-AD7C7A020CA7}"/>
                  </a:ext>
                </a:extLst>
              </p:cNvPr>
              <p:cNvSpPr txBox="1"/>
              <p:nvPr/>
            </p:nvSpPr>
            <p:spPr>
              <a:xfrm>
                <a:off x="1717703" y="5181533"/>
                <a:ext cx="4557165" cy="69320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MX" sz="3000" b="0" i="1" smtClean="0">
                          <a:latin typeface="Cambria Math" panose="02040503050406030204" pitchFamily="18" charset="0"/>
                        </a:rPr>
                        <m:t>𝑃</m:t>
                      </m:r>
                      <m:m>
                        <m:mPr>
                          <m:mcs>
                            <m:mc>
                              <m:mcPr>
                                <m:count m:val="1"/>
                                <m:mcJc m:val="center"/>
                              </m:mcPr>
                            </m:mc>
                          </m:mcs>
                          <m:ctrlPr>
                            <a:rPr lang="es-MX" sz="3000" b="0" i="1" smtClean="0">
                              <a:latin typeface="Cambria Math" panose="02040503050406030204" pitchFamily="18" charset="0"/>
                            </a:rPr>
                          </m:ctrlPr>
                        </m:mPr>
                        <m:mr>
                          <m:e>
                            <m:r>
                              <m:rPr>
                                <m:brk m:alnAt="7"/>
                              </m:rPr>
                              <a:rPr lang="es-MX" sz="3000" b="0" i="1" smtClean="0">
                                <a:latin typeface="Cambria Math" panose="02040503050406030204" pitchFamily="18" charset="0"/>
                              </a:rPr>
                              <m:t>𝑛</m:t>
                            </m:r>
                          </m:e>
                        </m:mr>
                        <m:mr>
                          <m:e>
                            <m:r>
                              <a:rPr lang="es-MX" sz="3000" b="0" i="1" smtClean="0">
                                <a:latin typeface="Cambria Math" panose="02040503050406030204" pitchFamily="18" charset="0"/>
                              </a:rPr>
                              <m:t>𝑘</m:t>
                            </m:r>
                          </m:e>
                        </m:mr>
                      </m:m>
                      <m:r>
                        <a:rPr lang="es-MX" sz="3000" b="0" i="1" smtClean="0">
                          <a:latin typeface="Cambria Math" panose="02040503050406030204" pitchFamily="18" charset="0"/>
                        </a:rPr>
                        <m:t>           </m:t>
                      </m:r>
                      <m:r>
                        <a:rPr lang="es-MX" sz="3000" b="0" i="1" smtClean="0">
                          <a:latin typeface="Cambria Math" panose="02040503050406030204" pitchFamily="18" charset="0"/>
                        </a:rPr>
                        <m:t>𝑃</m:t>
                      </m:r>
                      <m:d>
                        <m:dPr>
                          <m:ctrlPr>
                            <a:rPr lang="es-MX" sz="3000" b="0" i="1" smtClean="0">
                              <a:latin typeface="Cambria Math" panose="02040503050406030204" pitchFamily="18" charset="0"/>
                            </a:rPr>
                          </m:ctrlPr>
                        </m:dPr>
                        <m:e>
                          <m:r>
                            <a:rPr lang="es-MX" sz="3000" b="0" i="1" smtClean="0">
                              <a:latin typeface="Cambria Math" panose="02040503050406030204" pitchFamily="18" charset="0"/>
                            </a:rPr>
                            <m:t>𝑛</m:t>
                          </m:r>
                          <m:r>
                            <a:rPr lang="es-MX" sz="3000" b="0" i="1" smtClean="0">
                              <a:latin typeface="Cambria Math" panose="02040503050406030204" pitchFamily="18" charset="0"/>
                            </a:rPr>
                            <m:t>,</m:t>
                          </m:r>
                          <m:r>
                            <a:rPr lang="es-MX" sz="3000" b="0" i="1" smtClean="0">
                              <a:latin typeface="Cambria Math" panose="02040503050406030204" pitchFamily="18" charset="0"/>
                            </a:rPr>
                            <m:t>𝑘</m:t>
                          </m:r>
                        </m:e>
                      </m:d>
                      <m:r>
                        <a:rPr lang="es-MX" sz="3000" b="0" i="1" smtClean="0">
                          <a:latin typeface="Cambria Math" panose="02040503050406030204" pitchFamily="18" charset="0"/>
                        </a:rPr>
                        <m:t>           </m:t>
                      </m:r>
                      <m:d>
                        <m:dPr>
                          <m:begChr m:val="["/>
                          <m:endChr m:val="]"/>
                          <m:ctrlPr>
                            <a:rPr lang="es-MX" sz="3000" b="0" i="1" smtClean="0">
                              <a:latin typeface="Cambria Math" panose="02040503050406030204" pitchFamily="18" charset="0"/>
                            </a:rPr>
                          </m:ctrlPr>
                        </m:dPr>
                        <m:e>
                          <m:m>
                            <m:mPr>
                              <m:mcs>
                                <m:mc>
                                  <m:mcPr>
                                    <m:count m:val="1"/>
                                    <m:mcJc m:val="center"/>
                                  </m:mcPr>
                                </m:mc>
                              </m:mcs>
                              <m:ctrlPr>
                                <a:rPr lang="es-MX" sz="3000" b="0" i="1" smtClean="0">
                                  <a:latin typeface="Cambria Math" panose="02040503050406030204" pitchFamily="18" charset="0"/>
                                </a:rPr>
                              </m:ctrlPr>
                            </m:mPr>
                            <m:mr>
                              <m:e>
                                <m:r>
                                  <m:rPr>
                                    <m:brk m:alnAt="7"/>
                                  </m:rPr>
                                  <a:rPr lang="es-MX" sz="3000" b="0" i="1" smtClean="0">
                                    <a:latin typeface="Cambria Math" panose="02040503050406030204" pitchFamily="18" charset="0"/>
                                  </a:rPr>
                                  <m:t>𝑛</m:t>
                                </m:r>
                              </m:e>
                            </m:mr>
                            <m:mr>
                              <m:e>
                                <m:r>
                                  <a:rPr lang="es-MX" sz="3000" b="0" i="1" smtClean="0">
                                    <a:latin typeface="Cambria Math" panose="02040503050406030204" pitchFamily="18" charset="0"/>
                                  </a:rPr>
                                  <m:t>𝑘</m:t>
                                </m:r>
                              </m:e>
                            </m:mr>
                          </m:m>
                        </m:e>
                      </m:d>
                    </m:oMath>
                  </m:oMathPara>
                </a14:m>
                <a:endParaRPr lang="es-MX" sz="3000" dirty="0"/>
              </a:p>
            </p:txBody>
          </p:sp>
        </mc:Choice>
        <mc:Fallback xmlns="">
          <p:sp>
            <p:nvSpPr>
              <p:cNvPr id="6" name="CuadroTexto 5">
                <a:extLst>
                  <a:ext uri="{FF2B5EF4-FFF2-40B4-BE49-F238E27FC236}">
                    <a16:creationId xmlns:a16="http://schemas.microsoft.com/office/drawing/2014/main" id="{0CBE2FA6-5745-4F8C-5E51-AD7C7A020CA7}"/>
                  </a:ext>
                </a:extLst>
              </p:cNvPr>
              <p:cNvSpPr txBox="1">
                <a:spLocks noRot="1" noChangeAspect="1" noMove="1" noResize="1" noEditPoints="1" noAdjustHandles="1" noChangeArrowheads="1" noChangeShapeType="1" noTextEdit="1"/>
              </p:cNvSpPr>
              <p:nvPr/>
            </p:nvSpPr>
            <p:spPr>
              <a:xfrm>
                <a:off x="1717703" y="5181533"/>
                <a:ext cx="4557165" cy="693203"/>
              </a:xfrm>
              <a:prstGeom prst="rect">
                <a:avLst/>
              </a:prstGeom>
              <a:blipFill>
                <a:blip r:embed="rId4"/>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253778354"/>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25E45DEC-18E4-5FFB-B5BB-AA4E5B251139}"/>
                  </a:ext>
                </a:extLst>
              </p:cNvPr>
              <p:cNvSpPr txBox="1"/>
              <p:nvPr/>
            </p:nvSpPr>
            <p:spPr>
              <a:xfrm>
                <a:off x="2988507" y="1665548"/>
                <a:ext cx="6129213" cy="2862322"/>
              </a:xfrm>
              <a:prstGeom prst="rect">
                <a:avLst/>
              </a:prstGeom>
              <a:noFill/>
            </p:spPr>
            <p:txBody>
              <a:bodyPr wrap="square" rtlCol="0">
                <a:spAutoFit/>
              </a:bodyPr>
              <a:lstStyle/>
              <a:p>
                <a:pPr algn="just"/>
                <a:r>
                  <a:rPr lang="es-MX" sz="2000" dirty="0">
                    <a:latin typeface="Century" panose="02040604050505020304" pitchFamily="18" charset="0"/>
                  </a:rPr>
                  <a:t>Se llaman </a:t>
                </a:r>
                <a:r>
                  <a:rPr lang="es-MX" sz="2000" b="1" dirty="0">
                    <a:latin typeface="Century" panose="02040604050505020304" pitchFamily="18" charset="0"/>
                  </a:rPr>
                  <a:t>combinaciones</a:t>
                </a:r>
                <a:r>
                  <a:rPr lang="es-MX" sz="2000" dirty="0">
                    <a:latin typeface="Century" panose="02040604050505020304" pitchFamily="18" charset="0"/>
                  </a:rPr>
                  <a:t> a los subconjuntos de tamaño </a:t>
                </a:r>
                <a14:m>
                  <m:oMath xmlns:m="http://schemas.openxmlformats.org/officeDocument/2006/math">
                    <m:r>
                      <a:rPr lang="es-MX" sz="2000" b="0" i="1" smtClean="0">
                        <a:latin typeface="Cambria Math" panose="02040503050406030204" pitchFamily="18" charset="0"/>
                      </a:rPr>
                      <m:t>𝑘</m:t>
                    </m:r>
                  </m:oMath>
                </a14:m>
                <a:r>
                  <a:rPr lang="es-MX" sz="2000" dirty="0">
                    <a:latin typeface="Century" panose="02040604050505020304" pitchFamily="18" charset="0"/>
                  </a:rPr>
                  <a:t> que pueden formarse a partir de un conjunto de </a:t>
                </a:r>
                <a14:m>
                  <m:oMath xmlns:m="http://schemas.openxmlformats.org/officeDocument/2006/math">
                    <m:r>
                      <a:rPr lang="es-MX" sz="2000" b="0" i="1" smtClean="0">
                        <a:latin typeface="Cambria Math" panose="02040503050406030204" pitchFamily="18" charset="0"/>
                      </a:rPr>
                      <m:t>𝑛</m:t>
                    </m:r>
                  </m:oMath>
                </a14:m>
                <a:r>
                  <a:rPr lang="es-MX" sz="2000" dirty="0">
                    <a:latin typeface="Century" panose="02040604050505020304" pitchFamily="18" charset="0"/>
                  </a:rPr>
                  <a:t> objetos.</a:t>
                </a:r>
              </a:p>
              <a:p>
                <a:pPr algn="just"/>
                <a:endParaRPr lang="es-MX" sz="2000" b="1" dirty="0">
                  <a:latin typeface="Century" panose="02040604050505020304" pitchFamily="18" charset="0"/>
                </a:endParaRPr>
              </a:p>
              <a:p>
                <a:pPr lvl="1" algn="just"/>
                <a:endParaRPr lang="es-MX" sz="2000" b="1" dirty="0">
                  <a:latin typeface="Century" panose="02040604050505020304" pitchFamily="18" charset="0"/>
                </a:endParaRPr>
              </a:p>
              <a:p>
                <a:pPr lvl="1" algn="just"/>
                <a:endParaRPr lang="es-MX" sz="2000" b="1" dirty="0">
                  <a:latin typeface="Century" panose="02040604050505020304" pitchFamily="18" charset="0"/>
                </a:endParaRPr>
              </a:p>
              <a:p>
                <a:pPr lvl="1" algn="just"/>
                <a:endParaRPr lang="es-MX" sz="2000" b="1" dirty="0">
                  <a:latin typeface="Century" panose="02040604050505020304" pitchFamily="18" charset="0"/>
                </a:endParaRPr>
              </a:p>
              <a:p>
                <a:pPr lvl="1" algn="just"/>
                <a:endParaRPr lang="es-MX" sz="2000" b="1" dirty="0">
                  <a:latin typeface="Century" panose="02040604050505020304" pitchFamily="18" charset="0"/>
                </a:endParaRPr>
              </a:p>
              <a:p>
                <a:pPr marL="800100" lvl="1" indent="-342900" algn="just">
                  <a:buFont typeface="Wingdings" panose="05000000000000000000" pitchFamily="2" charset="2"/>
                  <a:buChar char="§"/>
                </a:pPr>
                <a:r>
                  <a:rPr lang="es-MX" sz="2000" b="1" dirty="0">
                    <a:latin typeface="Century" panose="02040604050505020304" pitchFamily="18" charset="0"/>
                  </a:rPr>
                  <a:t>Ley de simetría.</a:t>
                </a:r>
                <a:endParaRPr lang="es-MX" sz="2000" dirty="0">
                  <a:latin typeface="Century" panose="02040604050505020304" pitchFamily="18" charset="0"/>
                </a:endParaRPr>
              </a:p>
            </p:txBody>
          </p:sp>
        </mc:Choice>
        <mc:Fallback xmlns="">
          <p:sp>
            <p:nvSpPr>
              <p:cNvPr id="4" name="CuadroTexto 3">
                <a:extLst>
                  <a:ext uri="{FF2B5EF4-FFF2-40B4-BE49-F238E27FC236}">
                    <a16:creationId xmlns:a16="http://schemas.microsoft.com/office/drawing/2014/main" id="{25E45DEC-18E4-5FFB-B5BB-AA4E5B251139}"/>
                  </a:ext>
                </a:extLst>
              </p:cNvPr>
              <p:cNvSpPr txBox="1">
                <a:spLocks noRot="1" noChangeAspect="1" noMove="1" noResize="1" noEditPoints="1" noAdjustHandles="1" noChangeArrowheads="1" noChangeShapeType="1" noTextEdit="1"/>
              </p:cNvSpPr>
              <p:nvPr/>
            </p:nvSpPr>
            <p:spPr>
              <a:xfrm>
                <a:off x="2988507" y="1665548"/>
                <a:ext cx="6129213" cy="2862322"/>
              </a:xfrm>
              <a:prstGeom prst="rect">
                <a:avLst/>
              </a:prstGeom>
              <a:blipFill>
                <a:blip r:embed="rId2"/>
                <a:stretch>
                  <a:fillRect l="-994" t="-1064" r="-994" b="-2766"/>
                </a:stretch>
              </a:blipFill>
            </p:spPr>
            <p:txBody>
              <a:bodyPr/>
              <a:lstStyle/>
              <a:p>
                <a:r>
                  <a:rPr lang="es-MX">
                    <a:noFill/>
                  </a:rPr>
                  <a:t> </a:t>
                </a:r>
              </a:p>
            </p:txBody>
          </p:sp>
        </mc:Fallback>
      </mc:AlternateContent>
      <p:sp>
        <p:nvSpPr>
          <p:cNvPr id="8" name="Subtítulo 2">
            <a:extLst>
              <a:ext uri="{FF2B5EF4-FFF2-40B4-BE49-F238E27FC236}">
                <a16:creationId xmlns:a16="http://schemas.microsoft.com/office/drawing/2014/main" id="{0544FEDD-2559-043E-1355-E4D3FB034240}"/>
              </a:ext>
            </a:extLst>
          </p:cNvPr>
          <p:cNvSpPr txBox="1">
            <a:spLocks/>
          </p:cNvSpPr>
          <p:nvPr/>
        </p:nvSpPr>
        <p:spPr>
          <a:xfrm>
            <a:off x="2988507" y="790477"/>
            <a:ext cx="7701261" cy="87507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MX" sz="4000" b="1" dirty="0">
                <a:latin typeface="Bahnschrift" panose="020B0502040204020203" pitchFamily="34" charset="0"/>
              </a:rPr>
              <a:t>Combinaciones:</a:t>
            </a:r>
            <a:endParaRPr lang="es-MX" sz="1400" b="1" dirty="0">
              <a:latin typeface="Bahnschrift" panose="020B0502040204020203" pitchFamily="34" charset="0"/>
            </a:endParaRPr>
          </a:p>
        </p:txBody>
      </p:sp>
      <p:pic>
        <p:nvPicPr>
          <p:cNvPr id="3" name="Imagen 2" descr="Una planta con hojas verdes&#10;&#10;Descripción generada automáticamente">
            <a:extLst>
              <a:ext uri="{FF2B5EF4-FFF2-40B4-BE49-F238E27FC236}">
                <a16:creationId xmlns:a16="http://schemas.microsoft.com/office/drawing/2014/main" id="{B138DF1E-4F6B-36CA-CAED-FFA5DAF1AF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94387" y="-623888"/>
            <a:ext cx="4082894" cy="8457422"/>
          </a:xfrm>
          <a:prstGeom prst="rect">
            <a:avLst/>
          </a:prstGeom>
        </p:spPr>
      </p:pic>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C096316D-ADCB-D31F-58BD-B5597DDEB20C}"/>
                  </a:ext>
                </a:extLst>
              </p:cNvPr>
              <p:cNvSpPr txBox="1"/>
              <p:nvPr/>
            </p:nvSpPr>
            <p:spPr>
              <a:xfrm>
                <a:off x="3817417" y="2911620"/>
                <a:ext cx="4557165" cy="69320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MX" sz="3000" b="0" i="1" smtClean="0">
                          <a:latin typeface="Cambria Math" panose="02040503050406030204" pitchFamily="18" charset="0"/>
                        </a:rPr>
                        <m:t>𝐶</m:t>
                      </m:r>
                      <m:m>
                        <m:mPr>
                          <m:mcs>
                            <m:mc>
                              <m:mcPr>
                                <m:count m:val="1"/>
                                <m:mcJc m:val="center"/>
                              </m:mcPr>
                            </m:mc>
                          </m:mcs>
                          <m:ctrlPr>
                            <a:rPr lang="es-MX" sz="3000" b="0" i="1" smtClean="0">
                              <a:latin typeface="Cambria Math" panose="02040503050406030204" pitchFamily="18" charset="0"/>
                            </a:rPr>
                          </m:ctrlPr>
                        </m:mPr>
                        <m:mr>
                          <m:e>
                            <m:r>
                              <m:rPr>
                                <m:brk m:alnAt="7"/>
                              </m:rPr>
                              <a:rPr lang="es-MX" sz="3000" b="0" i="1" smtClean="0">
                                <a:latin typeface="Cambria Math" panose="02040503050406030204" pitchFamily="18" charset="0"/>
                              </a:rPr>
                              <m:t>𝑛</m:t>
                            </m:r>
                          </m:e>
                        </m:mr>
                        <m:mr>
                          <m:e>
                            <m:r>
                              <a:rPr lang="es-MX" sz="3000" b="0" i="1" smtClean="0">
                                <a:latin typeface="Cambria Math" panose="02040503050406030204" pitchFamily="18" charset="0"/>
                              </a:rPr>
                              <m:t>𝑘</m:t>
                            </m:r>
                          </m:e>
                        </m:mr>
                      </m:m>
                      <m:r>
                        <a:rPr lang="es-MX" sz="3000" b="0" i="1" smtClean="0">
                          <a:latin typeface="Cambria Math" panose="02040503050406030204" pitchFamily="18" charset="0"/>
                        </a:rPr>
                        <m:t>           </m:t>
                      </m:r>
                      <m:r>
                        <a:rPr lang="es-MX" sz="3000" b="0" i="1" smtClean="0">
                          <a:latin typeface="Cambria Math" panose="02040503050406030204" pitchFamily="18" charset="0"/>
                        </a:rPr>
                        <m:t>𝐶</m:t>
                      </m:r>
                      <m:d>
                        <m:dPr>
                          <m:ctrlPr>
                            <a:rPr lang="es-MX" sz="3000" b="0" i="1" smtClean="0">
                              <a:latin typeface="Cambria Math" panose="02040503050406030204" pitchFamily="18" charset="0"/>
                            </a:rPr>
                          </m:ctrlPr>
                        </m:dPr>
                        <m:e>
                          <m:r>
                            <a:rPr lang="es-MX" sz="3000" b="0" i="1" smtClean="0">
                              <a:latin typeface="Cambria Math" panose="02040503050406030204" pitchFamily="18" charset="0"/>
                            </a:rPr>
                            <m:t>𝑛</m:t>
                          </m:r>
                          <m:r>
                            <a:rPr lang="es-MX" sz="3000" b="0" i="1" smtClean="0">
                              <a:latin typeface="Cambria Math" panose="02040503050406030204" pitchFamily="18" charset="0"/>
                            </a:rPr>
                            <m:t>,</m:t>
                          </m:r>
                          <m:r>
                            <a:rPr lang="es-MX" sz="3000" b="0" i="1" smtClean="0">
                              <a:latin typeface="Cambria Math" panose="02040503050406030204" pitchFamily="18" charset="0"/>
                            </a:rPr>
                            <m:t>𝑘</m:t>
                          </m:r>
                        </m:e>
                      </m:d>
                      <m:r>
                        <a:rPr lang="es-MX" sz="3000" b="0" i="1" smtClean="0">
                          <a:latin typeface="Cambria Math" panose="02040503050406030204" pitchFamily="18" charset="0"/>
                        </a:rPr>
                        <m:t>         </m:t>
                      </m:r>
                      <m:d>
                        <m:dPr>
                          <m:ctrlPr>
                            <a:rPr lang="es-MX" sz="3000" b="0" i="1" smtClean="0">
                              <a:latin typeface="Cambria Math" panose="02040503050406030204" pitchFamily="18" charset="0"/>
                            </a:rPr>
                          </m:ctrlPr>
                        </m:dPr>
                        <m:e>
                          <m:m>
                            <m:mPr>
                              <m:mcs>
                                <m:mc>
                                  <m:mcPr>
                                    <m:count m:val="1"/>
                                    <m:mcJc m:val="center"/>
                                  </m:mcPr>
                                </m:mc>
                              </m:mcs>
                              <m:ctrlPr>
                                <a:rPr lang="es-MX" sz="3000" b="0" i="1" smtClean="0">
                                  <a:latin typeface="Cambria Math" panose="02040503050406030204" pitchFamily="18" charset="0"/>
                                </a:rPr>
                              </m:ctrlPr>
                            </m:mPr>
                            <m:mr>
                              <m:e>
                                <m:r>
                                  <m:rPr>
                                    <m:brk m:alnAt="7"/>
                                  </m:rPr>
                                  <a:rPr lang="es-MX" sz="3000" b="0" i="1" smtClean="0">
                                    <a:latin typeface="Cambria Math" panose="02040503050406030204" pitchFamily="18" charset="0"/>
                                  </a:rPr>
                                  <m:t>𝑛</m:t>
                                </m:r>
                              </m:e>
                            </m:mr>
                            <m:mr>
                              <m:e>
                                <m:r>
                                  <a:rPr lang="es-MX" sz="3000" b="0" i="1" smtClean="0">
                                    <a:latin typeface="Cambria Math" panose="02040503050406030204" pitchFamily="18" charset="0"/>
                                  </a:rPr>
                                  <m:t>𝑘</m:t>
                                </m:r>
                              </m:e>
                            </m:mr>
                          </m:m>
                        </m:e>
                      </m:d>
                    </m:oMath>
                  </m:oMathPara>
                </a14:m>
                <a:endParaRPr lang="es-MX" sz="3000" dirty="0"/>
              </a:p>
            </p:txBody>
          </p:sp>
        </mc:Choice>
        <mc:Fallback xmlns="">
          <p:sp>
            <p:nvSpPr>
              <p:cNvPr id="6" name="CuadroTexto 5">
                <a:extLst>
                  <a:ext uri="{FF2B5EF4-FFF2-40B4-BE49-F238E27FC236}">
                    <a16:creationId xmlns:a16="http://schemas.microsoft.com/office/drawing/2014/main" id="{C096316D-ADCB-D31F-58BD-B5597DDEB20C}"/>
                  </a:ext>
                </a:extLst>
              </p:cNvPr>
              <p:cNvSpPr txBox="1">
                <a:spLocks noRot="1" noChangeAspect="1" noMove="1" noResize="1" noEditPoints="1" noAdjustHandles="1" noChangeArrowheads="1" noChangeShapeType="1" noTextEdit="1"/>
              </p:cNvSpPr>
              <p:nvPr/>
            </p:nvSpPr>
            <p:spPr>
              <a:xfrm>
                <a:off x="3817417" y="2911620"/>
                <a:ext cx="4557165" cy="693203"/>
              </a:xfrm>
              <a:prstGeom prst="rect">
                <a:avLst/>
              </a:prstGeom>
              <a:blipFill>
                <a:blip r:embed="rId4"/>
                <a:stretch>
                  <a:fillRect/>
                </a:stretch>
              </a:blipFill>
            </p:spPr>
            <p:txBody>
              <a:bodyPr/>
              <a:lstStyle/>
              <a:p>
                <a:r>
                  <a:rPr lang="es-MX">
                    <a:noFill/>
                  </a:rPr>
                  <a:t> </a:t>
                </a:r>
              </a:p>
            </p:txBody>
          </p:sp>
        </mc:Fallback>
      </mc:AlternateContent>
      <p:pic>
        <p:nvPicPr>
          <p:cNvPr id="12" name="Imagen 11" descr="Un árbol con hojas verdes&#10;&#10;Descripción generada automáticamente con confianza media">
            <a:extLst>
              <a:ext uri="{FF2B5EF4-FFF2-40B4-BE49-F238E27FC236}">
                <a16:creationId xmlns:a16="http://schemas.microsoft.com/office/drawing/2014/main" id="{707BD2D6-5CB5-DB00-6812-888051590A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4582" y="1283630"/>
            <a:ext cx="5086622" cy="5872926"/>
          </a:xfrm>
          <a:prstGeom prst="rect">
            <a:avLst/>
          </a:prstGeom>
        </p:spPr>
      </p:pic>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43600DD0-C7F1-EC9E-A197-BCA2FA81D22F}"/>
                  </a:ext>
                </a:extLst>
              </p:cNvPr>
              <p:cNvSpPr txBox="1"/>
              <p:nvPr/>
            </p:nvSpPr>
            <p:spPr>
              <a:xfrm>
                <a:off x="3817416" y="4688297"/>
                <a:ext cx="4557165" cy="69320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s-MX" sz="3000" i="1" smtClean="0">
                              <a:latin typeface="Cambria Math" panose="02040503050406030204" pitchFamily="18" charset="0"/>
                            </a:rPr>
                          </m:ctrlPr>
                        </m:dPr>
                        <m:e>
                          <m:m>
                            <m:mPr>
                              <m:mcs>
                                <m:mc>
                                  <m:mcPr>
                                    <m:count m:val="1"/>
                                    <m:mcJc m:val="center"/>
                                  </m:mcPr>
                                </m:mc>
                              </m:mcs>
                              <m:ctrlPr>
                                <a:rPr lang="es-MX" sz="3000" i="1" smtClean="0">
                                  <a:latin typeface="Cambria Math" panose="02040503050406030204" pitchFamily="18" charset="0"/>
                                </a:rPr>
                              </m:ctrlPr>
                            </m:mPr>
                            <m:mr>
                              <m:e>
                                <m:r>
                                  <m:rPr>
                                    <m:brk m:alnAt="7"/>
                                  </m:rPr>
                                  <a:rPr lang="es-MX" sz="3000" b="0" i="1" smtClean="0">
                                    <a:latin typeface="Cambria Math" panose="02040503050406030204" pitchFamily="18" charset="0"/>
                                  </a:rPr>
                                  <m:t>𝑛</m:t>
                                </m:r>
                              </m:e>
                            </m:mr>
                            <m:mr>
                              <m:e>
                                <m:r>
                                  <a:rPr lang="es-MX" sz="3000" b="0" i="1" smtClean="0">
                                    <a:latin typeface="Cambria Math" panose="02040503050406030204" pitchFamily="18" charset="0"/>
                                  </a:rPr>
                                  <m:t>𝑘</m:t>
                                </m:r>
                              </m:e>
                            </m:mr>
                          </m:m>
                        </m:e>
                      </m:d>
                      <m:r>
                        <a:rPr lang="es-MX" sz="3000" b="0" i="1" smtClean="0">
                          <a:latin typeface="Cambria Math" panose="02040503050406030204" pitchFamily="18" charset="0"/>
                        </a:rPr>
                        <m:t>=</m:t>
                      </m:r>
                      <m:d>
                        <m:dPr>
                          <m:ctrlPr>
                            <a:rPr lang="es-MX" sz="3000" b="0" i="1" smtClean="0">
                              <a:latin typeface="Cambria Math" panose="02040503050406030204" pitchFamily="18" charset="0"/>
                            </a:rPr>
                          </m:ctrlPr>
                        </m:dPr>
                        <m:e>
                          <m:m>
                            <m:mPr>
                              <m:mcs>
                                <m:mc>
                                  <m:mcPr>
                                    <m:count m:val="1"/>
                                    <m:mcJc m:val="center"/>
                                  </m:mcPr>
                                </m:mc>
                              </m:mcs>
                              <m:ctrlPr>
                                <a:rPr lang="es-MX" sz="3000" b="0" i="1" smtClean="0">
                                  <a:latin typeface="Cambria Math" panose="02040503050406030204" pitchFamily="18" charset="0"/>
                                </a:rPr>
                              </m:ctrlPr>
                            </m:mPr>
                            <m:mr>
                              <m:e>
                                <m:r>
                                  <m:rPr>
                                    <m:brk m:alnAt="7"/>
                                  </m:rPr>
                                  <a:rPr lang="es-MX" sz="3000" b="0" i="1" smtClean="0">
                                    <a:latin typeface="Cambria Math" panose="02040503050406030204" pitchFamily="18" charset="0"/>
                                  </a:rPr>
                                  <m:t>𝑛</m:t>
                                </m:r>
                              </m:e>
                            </m:mr>
                            <m:mr>
                              <m:e>
                                <m:r>
                                  <a:rPr lang="es-MX" sz="3000" b="0" i="1" smtClean="0">
                                    <a:latin typeface="Cambria Math" panose="02040503050406030204" pitchFamily="18" charset="0"/>
                                  </a:rPr>
                                  <m:t>𝑛</m:t>
                                </m:r>
                                <m:r>
                                  <a:rPr lang="es-MX" sz="3000" b="0" i="1" smtClean="0">
                                    <a:latin typeface="Cambria Math" panose="02040503050406030204" pitchFamily="18" charset="0"/>
                                  </a:rPr>
                                  <m:t>−</m:t>
                                </m:r>
                                <m:r>
                                  <a:rPr lang="es-MX" sz="3000" b="0" i="1" smtClean="0">
                                    <a:latin typeface="Cambria Math" panose="02040503050406030204" pitchFamily="18" charset="0"/>
                                  </a:rPr>
                                  <m:t>𝑘</m:t>
                                </m:r>
                              </m:e>
                            </m:mr>
                          </m:m>
                        </m:e>
                      </m:d>
                    </m:oMath>
                  </m:oMathPara>
                </a14:m>
                <a:endParaRPr lang="es-MX" sz="3000" dirty="0"/>
              </a:p>
            </p:txBody>
          </p:sp>
        </mc:Choice>
        <mc:Fallback xmlns="">
          <p:sp>
            <p:nvSpPr>
              <p:cNvPr id="13" name="CuadroTexto 12">
                <a:extLst>
                  <a:ext uri="{FF2B5EF4-FFF2-40B4-BE49-F238E27FC236}">
                    <a16:creationId xmlns:a16="http://schemas.microsoft.com/office/drawing/2014/main" id="{43600DD0-C7F1-EC9E-A197-BCA2FA81D22F}"/>
                  </a:ext>
                </a:extLst>
              </p:cNvPr>
              <p:cNvSpPr txBox="1">
                <a:spLocks noRot="1" noChangeAspect="1" noMove="1" noResize="1" noEditPoints="1" noAdjustHandles="1" noChangeArrowheads="1" noChangeShapeType="1" noTextEdit="1"/>
              </p:cNvSpPr>
              <p:nvPr/>
            </p:nvSpPr>
            <p:spPr>
              <a:xfrm>
                <a:off x="3817416" y="4688297"/>
                <a:ext cx="4557165" cy="693203"/>
              </a:xfrm>
              <a:prstGeom prst="rect">
                <a:avLst/>
              </a:prstGeom>
              <a:blipFill>
                <a:blip r:embed="rId6"/>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2799058777"/>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DDDBA158-9607-1CE8-4523-D2011F9445F5}"/>
              </a:ext>
            </a:extLst>
          </p:cNvPr>
          <p:cNvSpPr>
            <a:spLocks noGrp="1"/>
          </p:cNvSpPr>
          <p:nvPr>
            <p:ph type="subTitle" idx="1"/>
          </p:nvPr>
        </p:nvSpPr>
        <p:spPr>
          <a:xfrm>
            <a:off x="993058" y="2504768"/>
            <a:ext cx="10205884" cy="1848464"/>
          </a:xfrm>
        </p:spPr>
        <p:txBody>
          <a:bodyPr>
            <a:normAutofit/>
          </a:bodyPr>
          <a:lstStyle/>
          <a:p>
            <a:r>
              <a:rPr lang="es-MX" sz="10000" b="1" dirty="0">
                <a:latin typeface="Bahnschrift" panose="020B0502040204020203" pitchFamily="34" charset="0"/>
              </a:rPr>
              <a:t>Problemas</a:t>
            </a:r>
          </a:p>
        </p:txBody>
      </p:sp>
      <p:sp>
        <p:nvSpPr>
          <p:cNvPr id="5" name="CuadroTexto 4">
            <a:extLst>
              <a:ext uri="{FF2B5EF4-FFF2-40B4-BE49-F238E27FC236}">
                <a16:creationId xmlns:a16="http://schemas.microsoft.com/office/drawing/2014/main" id="{B100A5FC-5FA8-BE04-ABD3-7497803CF746}"/>
              </a:ext>
            </a:extLst>
          </p:cNvPr>
          <p:cNvSpPr txBox="1"/>
          <p:nvPr/>
        </p:nvSpPr>
        <p:spPr>
          <a:xfrm>
            <a:off x="3106993" y="3806918"/>
            <a:ext cx="5978013" cy="400110"/>
          </a:xfrm>
          <a:prstGeom prst="rect">
            <a:avLst/>
          </a:prstGeom>
          <a:noFill/>
        </p:spPr>
        <p:txBody>
          <a:bodyPr wrap="square" rtlCol="0">
            <a:spAutoFit/>
          </a:bodyPr>
          <a:lstStyle/>
          <a:p>
            <a:pPr algn="ctr"/>
            <a:r>
              <a:rPr lang="es-MX" sz="2000" dirty="0">
                <a:latin typeface="Century" panose="02040604050505020304" pitchFamily="18" charset="0"/>
              </a:rPr>
              <a:t>…de combinatoria, ¿de qué más van a ser?</a:t>
            </a:r>
          </a:p>
        </p:txBody>
      </p:sp>
    </p:spTree>
    <p:extLst>
      <p:ext uri="{BB962C8B-B14F-4D97-AF65-F5344CB8AC3E}">
        <p14:creationId xmlns:p14="http://schemas.microsoft.com/office/powerpoint/2010/main" val="4250673287"/>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5E45DEC-18E4-5FFB-B5BB-AA4E5B251139}"/>
              </a:ext>
            </a:extLst>
          </p:cNvPr>
          <p:cNvSpPr txBox="1"/>
          <p:nvPr/>
        </p:nvSpPr>
        <p:spPr>
          <a:xfrm>
            <a:off x="1174955" y="934064"/>
            <a:ext cx="9842090" cy="4401205"/>
          </a:xfrm>
          <a:prstGeom prst="rect">
            <a:avLst/>
          </a:prstGeom>
          <a:noFill/>
        </p:spPr>
        <p:txBody>
          <a:bodyPr wrap="square" rtlCol="0">
            <a:spAutoFit/>
          </a:bodyPr>
          <a:lstStyle/>
          <a:p>
            <a:pPr algn="just"/>
            <a:r>
              <a:rPr lang="es-MX" sz="2000" b="1" dirty="0">
                <a:latin typeface="Century" panose="02040604050505020304" pitchFamily="18" charset="0"/>
              </a:rPr>
              <a:t>Problema 1: </a:t>
            </a:r>
            <a:r>
              <a:rPr lang="es-MX" sz="2000" dirty="0">
                <a:latin typeface="Century" panose="02040604050505020304" pitchFamily="18" charset="0"/>
              </a:rPr>
              <a:t>Se tiene un grupo de 13 niños.</a:t>
            </a:r>
          </a:p>
          <a:p>
            <a:pPr marL="914400" lvl="1" indent="-457200" algn="just">
              <a:buFont typeface="+mj-lt"/>
              <a:buAutoNum type="alphaLcParenR"/>
            </a:pPr>
            <a:r>
              <a:rPr lang="es-MX" sz="2000" dirty="0">
                <a:latin typeface="Century" panose="02040604050505020304" pitchFamily="18" charset="0"/>
              </a:rPr>
              <a:t>Si se forman en línea recta, ¿cuántas filas diferentes pueden obtenerse?</a:t>
            </a:r>
          </a:p>
          <a:p>
            <a:pPr marL="914400" lvl="1" indent="-457200" algn="just">
              <a:buFont typeface="+mj-lt"/>
              <a:buAutoNum type="alphaLcParenR"/>
            </a:pPr>
            <a:r>
              <a:rPr lang="es-MX" sz="2000" dirty="0">
                <a:latin typeface="Century" panose="02040604050505020304" pitchFamily="18" charset="0"/>
              </a:rPr>
              <a:t>¿Y si se acomodan en círculo?</a:t>
            </a:r>
          </a:p>
          <a:p>
            <a:pPr algn="just"/>
            <a:endParaRPr lang="es-MX" sz="2000" b="1" dirty="0">
              <a:latin typeface="Century" panose="02040604050505020304" pitchFamily="18" charset="0"/>
            </a:endParaRPr>
          </a:p>
          <a:p>
            <a:pPr algn="just"/>
            <a:r>
              <a:rPr lang="es-MX" sz="2000" b="1" dirty="0">
                <a:latin typeface="Century" panose="02040604050505020304" pitchFamily="18" charset="0"/>
              </a:rPr>
              <a:t>Problema 2: </a:t>
            </a:r>
            <a:r>
              <a:rPr lang="es-ES" sz="2000" dirty="0">
                <a:latin typeface="Century" panose="02040604050505020304" pitchFamily="18" charset="0"/>
              </a:rPr>
              <a:t>¿Cuántos números de dos cifras pueden escribirse de manera que la primera cifra sea impar y la segunda sea diferente de la primera?</a:t>
            </a:r>
          </a:p>
          <a:p>
            <a:pPr algn="just"/>
            <a:endParaRPr lang="es-ES" sz="2000" dirty="0">
              <a:latin typeface="Century" panose="02040604050505020304" pitchFamily="18" charset="0"/>
            </a:endParaRPr>
          </a:p>
          <a:p>
            <a:pPr algn="just"/>
            <a:r>
              <a:rPr lang="es-ES" sz="2000" b="1" dirty="0">
                <a:latin typeface="Century" panose="02040604050505020304" pitchFamily="18" charset="0"/>
              </a:rPr>
              <a:t>Problema 3: </a:t>
            </a:r>
            <a:r>
              <a:rPr lang="es-ES" sz="2000" dirty="0">
                <a:latin typeface="Century" panose="02040604050505020304" pitchFamily="18" charset="0"/>
              </a:rPr>
              <a:t>¿Cuántos números de tres cifras pueden escribirse de manera que la primera cifra sea impar, la segunda sea par y la tercera sea diferente de las dos primeras?</a:t>
            </a:r>
          </a:p>
          <a:p>
            <a:pPr algn="just"/>
            <a:endParaRPr lang="es-ES" sz="2000" dirty="0">
              <a:latin typeface="Century" panose="02040604050505020304" pitchFamily="18" charset="0"/>
            </a:endParaRPr>
          </a:p>
          <a:p>
            <a:pPr algn="just"/>
            <a:r>
              <a:rPr lang="es-ES" sz="2000" b="1" dirty="0">
                <a:latin typeface="Century" panose="02040604050505020304" pitchFamily="18" charset="0"/>
              </a:rPr>
              <a:t>Problema 4: </a:t>
            </a:r>
            <a:r>
              <a:rPr lang="es-ES" sz="2000" dirty="0">
                <a:latin typeface="Century" panose="02040604050505020304" pitchFamily="18" charset="0"/>
              </a:rPr>
              <a:t>Si hay que escoger un número de 3 dígitos que tenga todas sus cifras pares excepto cuatros y ochos, o todas sus cifras impares excepto cincos, ¿de cuantas formas puede hacerse?</a:t>
            </a:r>
          </a:p>
        </p:txBody>
      </p:sp>
    </p:spTree>
    <p:extLst>
      <p:ext uri="{BB962C8B-B14F-4D97-AF65-F5344CB8AC3E}">
        <p14:creationId xmlns:p14="http://schemas.microsoft.com/office/powerpoint/2010/main" val="400229576"/>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5E45DEC-18E4-5FFB-B5BB-AA4E5B251139}"/>
              </a:ext>
            </a:extLst>
          </p:cNvPr>
          <p:cNvSpPr txBox="1"/>
          <p:nvPr/>
        </p:nvSpPr>
        <p:spPr>
          <a:xfrm>
            <a:off x="1174955" y="934064"/>
            <a:ext cx="9842090" cy="5016758"/>
          </a:xfrm>
          <a:prstGeom prst="rect">
            <a:avLst/>
          </a:prstGeom>
          <a:noFill/>
        </p:spPr>
        <p:txBody>
          <a:bodyPr wrap="square" rtlCol="0">
            <a:spAutoFit/>
          </a:bodyPr>
          <a:lstStyle/>
          <a:p>
            <a:pPr algn="just"/>
            <a:r>
              <a:rPr lang="es-MX" sz="2000" b="1" dirty="0">
                <a:latin typeface="Century" panose="02040604050505020304" pitchFamily="18" charset="0"/>
              </a:rPr>
              <a:t>Problema 5:</a:t>
            </a:r>
            <a:r>
              <a:rPr lang="es-ES" sz="2000" b="1" dirty="0">
                <a:latin typeface="Century" panose="02040604050505020304" pitchFamily="18" charset="0"/>
              </a:rPr>
              <a:t> </a:t>
            </a:r>
            <a:r>
              <a:rPr lang="es-ES" sz="2000" dirty="0">
                <a:latin typeface="Century" panose="02040604050505020304" pitchFamily="18" charset="0"/>
              </a:rPr>
              <a:t>Hay 60 árboles en una fila, numerados de 1 a 60. Los que tienen números pares son naranjos. Los que tienen números múltiplos de 3 son limones o naranjos. Los árboles restantes son manzanos. ¿Cuántos manzanos hay en la fila?</a:t>
            </a:r>
          </a:p>
          <a:p>
            <a:pPr algn="just"/>
            <a:endParaRPr lang="es-ES" sz="2000" dirty="0">
              <a:latin typeface="Century" panose="02040604050505020304" pitchFamily="18" charset="0"/>
            </a:endParaRPr>
          </a:p>
          <a:p>
            <a:pPr algn="just"/>
            <a:r>
              <a:rPr lang="es-ES" sz="2000" b="1" dirty="0">
                <a:latin typeface="Century" panose="02040604050505020304" pitchFamily="18" charset="0"/>
              </a:rPr>
              <a:t>Problema 6: </a:t>
            </a:r>
            <a:r>
              <a:rPr lang="es-ES" sz="2000" dirty="0">
                <a:latin typeface="Century" panose="02040604050505020304" pitchFamily="18" charset="0"/>
              </a:rPr>
              <a:t>En mi fiesta no hay dos mujeres que hayan nacido el mismo mes, ni tampoco dos hombres que hayan nacido el mismo día de la semana. Si llegara una persona más, se rompería la regla. ¿Cuántas personas hay en mi fiesta?</a:t>
            </a:r>
          </a:p>
          <a:p>
            <a:pPr algn="just"/>
            <a:endParaRPr lang="es-ES" sz="2000" dirty="0">
              <a:latin typeface="Century" panose="02040604050505020304" pitchFamily="18" charset="0"/>
            </a:endParaRPr>
          </a:p>
          <a:p>
            <a:pPr algn="just"/>
            <a:r>
              <a:rPr lang="es-ES" sz="2000" b="1" dirty="0">
                <a:latin typeface="Century" panose="02040604050505020304" pitchFamily="18" charset="0"/>
              </a:rPr>
              <a:t>Problema 7:</a:t>
            </a:r>
            <a:r>
              <a:rPr lang="es-ES" sz="2000" dirty="0">
                <a:latin typeface="Century" panose="02040604050505020304" pitchFamily="18" charset="0"/>
              </a:rPr>
              <a:t> ¿Cuántas palabras (conjuntos ordenados de letras) diferentes pueden formarse a partir de las letras de la palabra “MATEMATICA”?</a:t>
            </a:r>
          </a:p>
          <a:p>
            <a:pPr algn="just"/>
            <a:endParaRPr lang="es-ES" sz="2000" dirty="0">
              <a:latin typeface="Century" panose="02040604050505020304" pitchFamily="18" charset="0"/>
            </a:endParaRPr>
          </a:p>
          <a:p>
            <a:pPr algn="just"/>
            <a:r>
              <a:rPr lang="es-ES" sz="2000" b="1" dirty="0">
                <a:latin typeface="Century" panose="02040604050505020304" pitchFamily="18" charset="0"/>
              </a:rPr>
              <a:t>Problema 8: </a:t>
            </a:r>
            <a:r>
              <a:rPr lang="es-ES" sz="2000" dirty="0">
                <a:latin typeface="Century" panose="02040604050505020304" pitchFamily="18" charset="0"/>
              </a:rPr>
              <a:t>Claudia y Adela están apostando para ver quién le pedirá el teléfono a un chico que les gusta. Para decidirlo piensan lanzar dados. Si no sale ningún múltiplo de 3, Claudia lo hará; si sale exactamente un múltiplo de 3 lo hará Adela, y si salen dos o más múltiplos de 3 ninguna de las dos lo hará. ¿Cuántos dados deben lanzarse para que el riesgo sea el mismo para las dos?</a:t>
            </a:r>
          </a:p>
        </p:txBody>
      </p:sp>
    </p:spTree>
    <p:extLst>
      <p:ext uri="{BB962C8B-B14F-4D97-AF65-F5344CB8AC3E}">
        <p14:creationId xmlns:p14="http://schemas.microsoft.com/office/powerpoint/2010/main" val="3997480302"/>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5E45DEC-18E4-5FFB-B5BB-AA4E5B251139}"/>
              </a:ext>
            </a:extLst>
          </p:cNvPr>
          <p:cNvSpPr txBox="1"/>
          <p:nvPr/>
        </p:nvSpPr>
        <p:spPr>
          <a:xfrm>
            <a:off x="1174955" y="934064"/>
            <a:ext cx="9842090" cy="4647426"/>
          </a:xfrm>
          <a:prstGeom prst="rect">
            <a:avLst/>
          </a:prstGeom>
          <a:noFill/>
        </p:spPr>
        <p:txBody>
          <a:bodyPr wrap="square" rtlCol="0">
            <a:spAutoFit/>
          </a:bodyPr>
          <a:lstStyle/>
          <a:p>
            <a:pPr algn="just"/>
            <a:r>
              <a:rPr lang="es-MX" sz="2000" b="1" dirty="0">
                <a:latin typeface="Century" panose="02040604050505020304" pitchFamily="18" charset="0"/>
              </a:rPr>
              <a:t>Problema 9: </a:t>
            </a:r>
            <a:r>
              <a:rPr lang="es-ES" sz="2000" dirty="0">
                <a:latin typeface="Century" panose="02040604050505020304" pitchFamily="18" charset="0"/>
              </a:rPr>
              <a:t>En una circunferencia se marcan 8 puntos. Pruebe que el número de triángulos que se pueden formar con vértices en esos puntos es igual al número de pentágonos que se pueden formar con vértices en esos puntos.</a:t>
            </a:r>
          </a:p>
          <a:p>
            <a:pPr algn="just"/>
            <a:endParaRPr lang="es-ES" sz="2000" dirty="0">
              <a:latin typeface="Century" panose="02040604050505020304" pitchFamily="18" charset="0"/>
            </a:endParaRPr>
          </a:p>
          <a:p>
            <a:pPr algn="just"/>
            <a:endParaRPr lang="es-ES" sz="2000" dirty="0">
              <a:latin typeface="Century" panose="02040604050505020304" pitchFamily="18" charset="0"/>
            </a:endParaRPr>
          </a:p>
          <a:p>
            <a:pPr algn="just"/>
            <a:r>
              <a:rPr lang="es-ES" sz="2000" b="1" dirty="0">
                <a:latin typeface="Century" panose="02040604050505020304" pitchFamily="18" charset="0"/>
              </a:rPr>
              <a:t>Problema 10: </a:t>
            </a:r>
            <a:r>
              <a:rPr lang="es-ES" sz="2000" dirty="0">
                <a:latin typeface="Century" panose="02040604050505020304" pitchFamily="18" charset="0"/>
              </a:rPr>
              <a:t>La escalera para entrar a la casa de Pedro tiene 6 escalones. Cada vez que llega a su casa, Pedro trata de subir la escalera de forma diferente, subiendo 1, 2 o hasta 3 escalones en cada paso, en alguna secuencia. Por ejemplo, 3, luego 1 y finalmente 2. ¿Cuántas formas diferentes hay de subir la escalera?</a:t>
            </a:r>
          </a:p>
          <a:p>
            <a:pPr algn="just"/>
            <a:endParaRPr lang="es-ES" sz="2000" dirty="0">
              <a:latin typeface="Century" panose="02040604050505020304" pitchFamily="18" charset="0"/>
            </a:endParaRPr>
          </a:p>
          <a:p>
            <a:pPr algn="just"/>
            <a:endParaRPr lang="es-ES" sz="2000" dirty="0">
              <a:latin typeface="Century" panose="02040604050505020304" pitchFamily="18" charset="0"/>
            </a:endParaRPr>
          </a:p>
          <a:p>
            <a:pPr algn="just"/>
            <a:r>
              <a:rPr lang="es-ES" sz="2000" b="1" dirty="0">
                <a:latin typeface="Century" panose="02040604050505020304" pitchFamily="18" charset="0"/>
              </a:rPr>
              <a:t>Problema 11: </a:t>
            </a:r>
            <a:r>
              <a:rPr lang="es-ES" sz="2000" dirty="0">
                <a:latin typeface="Century" panose="02040604050505020304" pitchFamily="18" charset="0"/>
              </a:rPr>
              <a:t>Si tengo 23 perros y quiero elegir a alguno(s), al menos uno, para sacarlo(s) a pasear hoy, ¿de cuántas formas puedo hacerlo?</a:t>
            </a:r>
          </a:p>
          <a:p>
            <a:pPr algn="just"/>
            <a:endParaRPr lang="es-ES" b="1" dirty="0">
              <a:latin typeface="Century" panose="02040604050505020304" pitchFamily="18" charset="0"/>
            </a:endParaRPr>
          </a:p>
          <a:p>
            <a:pPr algn="just"/>
            <a:r>
              <a:rPr lang="es-ES" b="1" dirty="0">
                <a:latin typeface="Century" panose="02040604050505020304" pitchFamily="18" charset="0"/>
              </a:rPr>
              <a:t>Nota: </a:t>
            </a:r>
            <a:r>
              <a:rPr lang="es-ES" dirty="0">
                <a:latin typeface="Century" panose="02040604050505020304" pitchFamily="18" charset="0"/>
              </a:rPr>
              <a:t>Recuerda que los perros son todos diferentes entre sí, porque los quieres mucho.</a:t>
            </a:r>
            <a:endParaRPr lang="es-MX" sz="1600" dirty="0">
              <a:latin typeface="Century" panose="02040604050505020304" pitchFamily="18" charset="0"/>
            </a:endParaRPr>
          </a:p>
        </p:txBody>
      </p:sp>
    </p:spTree>
    <p:extLst>
      <p:ext uri="{BB962C8B-B14F-4D97-AF65-F5344CB8AC3E}">
        <p14:creationId xmlns:p14="http://schemas.microsoft.com/office/powerpoint/2010/main" val="2102131228"/>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25E45DEC-18E4-5FFB-B5BB-AA4E5B251139}"/>
                  </a:ext>
                </a:extLst>
              </p:cNvPr>
              <p:cNvSpPr txBox="1"/>
              <p:nvPr/>
            </p:nvSpPr>
            <p:spPr>
              <a:xfrm>
                <a:off x="1174955" y="934064"/>
                <a:ext cx="9842090" cy="4832092"/>
              </a:xfrm>
              <a:prstGeom prst="rect">
                <a:avLst/>
              </a:prstGeom>
              <a:noFill/>
            </p:spPr>
            <p:txBody>
              <a:bodyPr wrap="square" rtlCol="0">
                <a:spAutoFit/>
              </a:bodyPr>
              <a:lstStyle/>
              <a:p>
                <a:pPr algn="just"/>
                <a:r>
                  <a:rPr lang="es-MX" sz="2000" b="1" dirty="0">
                    <a:latin typeface="Century" panose="02040604050505020304" pitchFamily="18" charset="0"/>
                  </a:rPr>
                  <a:t>Problema 12: </a:t>
                </a:r>
                <a:r>
                  <a:rPr lang="es-ES" sz="2000" dirty="0">
                    <a:latin typeface="Century" panose="02040604050505020304" pitchFamily="18" charset="0"/>
                  </a:rPr>
                  <a:t>En un campeonato de béisbol jugado por sistema de eliminatorias se enfrentan </a:t>
                </a:r>
                <a14:m>
                  <m:oMath xmlns:m="http://schemas.openxmlformats.org/officeDocument/2006/math">
                    <m:r>
                      <a:rPr lang="es-MX" sz="2000" b="0" i="1" smtClean="0">
                        <a:latin typeface="Cambria Math" panose="02040503050406030204" pitchFamily="18" charset="0"/>
                      </a:rPr>
                      <m:t>𝑛</m:t>
                    </m:r>
                  </m:oMath>
                </a14:m>
                <a:r>
                  <a:rPr lang="es-ES" sz="2000" dirty="0">
                    <a:latin typeface="Century" panose="02040604050505020304" pitchFamily="18" charset="0"/>
                  </a:rPr>
                  <a:t> equipos. En cada ronda los equipos perdedores salen del torneo. Al formar los pares de equipos que se van a enfrentar puede eventualmente quedar un equipo sin jugar; éste descansa y pasa a la ronda siguiente. Se desea saber cuántos juegos se realizarán durante el campeonato.</a:t>
                </a:r>
              </a:p>
              <a:p>
                <a:pPr algn="just"/>
                <a:endParaRPr lang="es-MX" sz="2000" b="1" dirty="0">
                  <a:latin typeface="Century" panose="02040604050505020304" pitchFamily="18" charset="0"/>
                </a:endParaRPr>
              </a:p>
              <a:p>
                <a:pPr algn="just"/>
                <a:endParaRPr lang="es-MX" sz="2000" b="1" dirty="0">
                  <a:latin typeface="Century" panose="02040604050505020304" pitchFamily="18" charset="0"/>
                </a:endParaRPr>
              </a:p>
              <a:p>
                <a:pPr algn="just"/>
                <a:r>
                  <a:rPr lang="es-ES" sz="2000" b="1" dirty="0">
                    <a:latin typeface="Century" panose="02040604050505020304" pitchFamily="18" charset="0"/>
                  </a:rPr>
                  <a:t>Problema 13:</a:t>
                </a:r>
                <a:r>
                  <a:rPr lang="es-ES" sz="2000" dirty="0">
                    <a:latin typeface="Century" panose="02040604050505020304" pitchFamily="18" charset="0"/>
                  </a:rPr>
                  <a:t> ¿De cuántas formas se pueden acomodar en línea recta siete pelotas blancas y cinco negras, de tal manera que no estén dos pelotas negras juntas?</a:t>
                </a:r>
              </a:p>
              <a:p>
                <a:pPr algn="just"/>
                <a:endParaRPr lang="es-ES" sz="2000" dirty="0">
                  <a:latin typeface="Century" panose="02040604050505020304" pitchFamily="18" charset="0"/>
                </a:endParaRPr>
              </a:p>
              <a:p>
                <a:pPr algn="just"/>
                <a:endParaRPr lang="es-ES" sz="2000" dirty="0">
                  <a:latin typeface="Century" panose="02040604050505020304" pitchFamily="18" charset="0"/>
                </a:endParaRPr>
              </a:p>
              <a:p>
                <a:pPr algn="just"/>
                <a:r>
                  <a:rPr lang="es-ES" sz="2000" b="1" dirty="0">
                    <a:latin typeface="Century" panose="02040604050505020304" pitchFamily="18" charset="0"/>
                  </a:rPr>
                  <a:t>Problema 14: </a:t>
                </a:r>
                <a:r>
                  <a:rPr lang="es-ES" sz="2000" dirty="0">
                    <a:latin typeface="Century" panose="02040604050505020304" pitchFamily="18" charset="0"/>
                  </a:rPr>
                  <a:t>En una baraja ordinaria de Póker, ¿qué probabilidad hay de obtener una mano, de cinco cartas, todas del mismo palo?</a:t>
                </a:r>
              </a:p>
              <a:p>
                <a:pPr algn="just"/>
                <a:endParaRPr lang="es-ES" sz="1600" b="1" dirty="0">
                  <a:latin typeface="Century" panose="02040604050505020304" pitchFamily="18" charset="0"/>
                </a:endParaRPr>
              </a:p>
              <a:p>
                <a:pPr algn="just"/>
                <a:r>
                  <a:rPr lang="es-ES" sz="1600" b="1" dirty="0">
                    <a:latin typeface="Century" panose="02040604050505020304" pitchFamily="18" charset="0"/>
                  </a:rPr>
                  <a:t>Nota: </a:t>
                </a:r>
                <a:r>
                  <a:rPr lang="es-ES" sz="1600" dirty="0">
                    <a:latin typeface="Century" panose="02040604050505020304" pitchFamily="18" charset="0"/>
                  </a:rPr>
                  <a:t>El póker se juega con una baraja o mazo de 52 cartas. Este mazo está dividido en 4 palos: las espadas, los diamantes, los tréboles y los corazones. Cada palo tiene 13 cartas (del as al rey).</a:t>
                </a:r>
              </a:p>
            </p:txBody>
          </p:sp>
        </mc:Choice>
        <mc:Fallback xmlns="">
          <p:sp>
            <p:nvSpPr>
              <p:cNvPr id="4" name="CuadroTexto 3">
                <a:extLst>
                  <a:ext uri="{FF2B5EF4-FFF2-40B4-BE49-F238E27FC236}">
                    <a16:creationId xmlns:a16="http://schemas.microsoft.com/office/drawing/2014/main" id="{25E45DEC-18E4-5FFB-B5BB-AA4E5B251139}"/>
                  </a:ext>
                </a:extLst>
              </p:cNvPr>
              <p:cNvSpPr txBox="1">
                <a:spLocks noRot="1" noChangeAspect="1" noMove="1" noResize="1" noEditPoints="1" noAdjustHandles="1" noChangeArrowheads="1" noChangeShapeType="1" noTextEdit="1"/>
              </p:cNvSpPr>
              <p:nvPr/>
            </p:nvSpPr>
            <p:spPr>
              <a:xfrm>
                <a:off x="1174955" y="934064"/>
                <a:ext cx="9842090" cy="4832092"/>
              </a:xfrm>
              <a:prstGeom prst="rect">
                <a:avLst/>
              </a:prstGeom>
              <a:blipFill>
                <a:blip r:embed="rId3"/>
                <a:stretch>
                  <a:fillRect l="-682" t="-631" r="-620" b="-631"/>
                </a:stretch>
              </a:blipFill>
            </p:spPr>
            <p:txBody>
              <a:bodyPr/>
              <a:lstStyle/>
              <a:p>
                <a:r>
                  <a:rPr lang="es-MX">
                    <a:noFill/>
                  </a:rPr>
                  <a:t> </a:t>
                </a:r>
              </a:p>
            </p:txBody>
          </p:sp>
        </mc:Fallback>
      </mc:AlternateContent>
    </p:spTree>
    <p:extLst>
      <p:ext uri="{BB962C8B-B14F-4D97-AF65-F5344CB8AC3E}">
        <p14:creationId xmlns:p14="http://schemas.microsoft.com/office/powerpoint/2010/main" val="2723168551"/>
      </p:ext>
    </p:extLst>
  </p:cSld>
  <p:clrMapOvr>
    <a:masterClrMapping/>
  </p:clrMapOvr>
  <p:transition spd="slow">
    <p:cover/>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909</Words>
  <Application>Microsoft Office PowerPoint</Application>
  <PresentationFormat>Panorámica</PresentationFormat>
  <Paragraphs>64</Paragraphs>
  <Slides>9</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9</vt:i4>
      </vt:variant>
    </vt:vector>
  </HeadingPairs>
  <TitlesOfParts>
    <vt:vector size="17" baseType="lpstr">
      <vt:lpstr>Arial</vt:lpstr>
      <vt:lpstr>Bahnschrift</vt:lpstr>
      <vt:lpstr>Calibri</vt:lpstr>
      <vt:lpstr>Calibri Light</vt:lpstr>
      <vt:lpstr>Cambria Math</vt:lpstr>
      <vt:lpstr>Century</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José de Jesús Hernández Beltrán</dc:creator>
  <cp:lastModifiedBy>Juan José de Jesús Hernández Beltrán</cp:lastModifiedBy>
  <cp:revision>6</cp:revision>
  <dcterms:created xsi:type="dcterms:W3CDTF">2023-01-19T23:47:13Z</dcterms:created>
  <dcterms:modified xsi:type="dcterms:W3CDTF">2023-01-20T16:41:38Z</dcterms:modified>
</cp:coreProperties>
</file>