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7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B3CE-BF22-49EB-BC0D-A70026FC3A63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D073-B3A0-4AFC-83A6-26EF30CC80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E032-A3F8-F499-9A5A-6B7676B65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B74EE-E43F-1EF8-69A6-CDDA03E4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92116-1692-049B-493B-0F10556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8C0F0-7583-3F2D-A0DC-C9565099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D1CA3-9236-922F-B527-DC6433D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1436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E3DF-236D-9222-CAD9-095E61C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9D4720-5225-E231-3763-96796E84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A9FE7-9F97-E11A-DE1D-BC3DF4BF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43D19-F311-3DF9-EDFE-2362D4AF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E32B7-3618-52AC-B0C8-AAECFC24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82024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2D445-96EC-2E46-8AFA-EBF48CAD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ABC089-9F2F-8D1F-8D05-350C1F89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9EDB0-4E03-0289-6FE6-B1A87F6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57A1B-DE05-4ED5-CF62-3854BB55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3145F-E974-4032-BE69-24CE79E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63859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9DB2B-4DFD-88C8-902A-CEF48B3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68062-101E-D786-855E-DE2F8DEC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442BB-6B7B-2216-C4E6-F7ADD71C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29901-2F08-790E-1FDA-B09C1EB0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381F0-D417-ABFD-D167-6A009D2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1575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8C83-5732-A20A-E9CE-F0021B11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0C52E-FC97-4A92-A4E2-EDE1576D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3A2C9-7DB7-4145-A26A-88BBA45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B6C67-15D0-F9B2-B10C-8DB1F9F5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28CF4-F78B-E2F9-CD17-BC3CF0B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7537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D46E4-805E-C16B-BF29-2EA4A469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58C85-D8BE-8144-213C-74DF91AEF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E0F04-8460-423D-D4E0-971B264A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25388-D1F3-33D1-3BB8-03C3A170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0F7DE-FC89-3661-BBE8-C82813D4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4C1FE-AF35-6DED-4F54-07D27F98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0200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6291-3C71-0C74-5485-9390E652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3AA14-EB77-BBB7-08A0-A479C685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07A60-3F29-1E9D-47E9-6196A978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F607C3-71FA-F275-DFCA-4306BA79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AE1371-3750-A968-5784-97018F98D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1BB4C6-6B83-4F6D-9F14-BB55898D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853D66-5065-0E7D-92A6-B1B6045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FDC98E-13FD-4A40-F54D-AB1413B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62572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AE27-0F72-A01D-3C95-E69EF48A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A61B54-9DFC-7B01-5199-020B880B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C5AD11-8983-0A4B-C472-16434E93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727C2-10C6-E310-4E94-F3C21ED9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3749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3E3C0D-0755-FEDE-03CB-60EEACFC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105A21-1260-AF9C-FB83-8ACCE6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59D5C-87F7-D4B5-161C-43B0C49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8212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EF2F-01B2-142B-35D9-9B1FF19C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AF823-67C6-2D9C-3021-5A17D2AF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12167B-B53F-428F-7599-B7739E8A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15D94-A8A5-B0AA-1325-43F58C1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643E2-7862-9509-B80E-E3E16DB2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5F984-D988-38D7-F426-78C304CF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84956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5E3A7-61CC-9412-199E-7DF45907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D71370-B25E-6BF0-C1E0-6FA2067F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103425-6B57-E26A-55E1-038BFCDA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DFFA6-4FB0-05D2-B7BC-131219FA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DD4F2-5E3F-F183-554C-6AD92D4E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37795-F160-F491-D23E-D1FB66E3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8335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E01B1-5DED-05B2-44A0-489CFA3C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04E87-25A8-50BA-A543-B9979813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92FAE-8B13-85BA-743D-64B901A81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4FBE-E438-4C07-B613-1F9630E3616D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83AE1-1BA9-AAF8-7726-5A5D81782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06695-954E-B694-3AFC-9517B69D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921E-86BF-430B-A164-8E51E0411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2" y="1976285"/>
            <a:ext cx="10854813" cy="329262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MX" sz="10000" b="1" dirty="0">
                <a:latin typeface="Bahnschrift" panose="020B0502040204020203" pitchFamily="34" charset="0"/>
              </a:rPr>
              <a:t>Teoría de </a:t>
            </a:r>
          </a:p>
          <a:p>
            <a:pPr>
              <a:lnSpc>
                <a:spcPct val="70000"/>
              </a:lnSpc>
            </a:pPr>
            <a:r>
              <a:rPr lang="es-MX" sz="10000" b="1" dirty="0">
                <a:latin typeface="Bahnschrift" panose="020B0502040204020203" pitchFamily="34" charset="0"/>
              </a:rPr>
              <a:t>Números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00A5FC-5FA8-BE04-ABD3-7497803CF746}"/>
              </a:ext>
            </a:extLst>
          </p:cNvPr>
          <p:cNvSpPr txBox="1"/>
          <p:nvPr/>
        </p:nvSpPr>
        <p:spPr>
          <a:xfrm>
            <a:off x="3431455" y="4278868"/>
            <a:ext cx="532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" panose="02040604050505020304" pitchFamily="18" charset="0"/>
              </a:rPr>
              <a:t>Divisibilidad, números primos y más…</a:t>
            </a:r>
          </a:p>
        </p:txBody>
      </p:sp>
    </p:spTree>
    <p:extLst>
      <p:ext uri="{BB962C8B-B14F-4D97-AF65-F5344CB8AC3E}">
        <p14:creationId xmlns:p14="http://schemas.microsoft.com/office/powerpoint/2010/main" val="41602772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úmero - Wikipedia, la enciclopedia libre">
            <a:extLst>
              <a:ext uri="{FF2B5EF4-FFF2-40B4-BE49-F238E27FC236}">
                <a16:creationId xmlns:a16="http://schemas.microsoft.com/office/drawing/2014/main" id="{535AC253-3A37-53AA-5376-8AD3078C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31" y="2802193"/>
            <a:ext cx="7750892" cy="38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786580"/>
            <a:ext cx="10205884" cy="875071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6000" b="1" dirty="0">
                <a:latin typeface="Bahnschrift" panose="020B0502040204020203" pitchFamily="34" charset="0"/>
              </a:rPr>
              <a:t>Introducción:</a:t>
            </a:r>
            <a:endParaRPr lang="es-MX" b="1" dirty="0">
              <a:latin typeface="Bahnschrif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993058" y="1922787"/>
            <a:ext cx="6902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entury" panose="02040604050505020304" pitchFamily="18" charset="0"/>
              </a:rPr>
              <a:t>Es la rama de las matemáticas que estudia las propiedades de los números, en particular de los </a:t>
            </a:r>
            <a:r>
              <a:rPr lang="es-ES" sz="2000" u="sng" dirty="0">
                <a:latin typeface="Century" panose="02040604050505020304" pitchFamily="18" charset="0"/>
              </a:rPr>
              <a:t>enteros</a:t>
            </a:r>
            <a:r>
              <a:rPr lang="es-ES" sz="2000" dirty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ES" sz="2000" dirty="0">
              <a:latin typeface="Century" panose="020406040505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sz="2000" b="1" dirty="0">
                <a:latin typeface="Century" panose="02040604050505020304" pitchFamily="18" charset="0"/>
              </a:rPr>
              <a:t>Divisibilidad</a:t>
            </a:r>
            <a:r>
              <a:rPr lang="es-ES" sz="2000" dirty="0">
                <a:latin typeface="Century" panose="02040604050505020304" pitchFamily="18" charset="0"/>
              </a:rPr>
              <a:t> y sus criterios. (2, 3, 4, 5, 8, 9)</a:t>
            </a:r>
            <a:endParaRPr lang="es-MX" sz="2000" dirty="0">
              <a:latin typeface="Century" panose="020406040505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C31C6B-4180-3AF4-80A3-8687ABAA87CE}"/>
              </a:ext>
            </a:extLst>
          </p:cNvPr>
          <p:cNvSpPr/>
          <p:nvPr/>
        </p:nvSpPr>
        <p:spPr>
          <a:xfrm>
            <a:off x="6676104" y="3352799"/>
            <a:ext cx="1602657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6F7E97-74D8-5BB8-914A-D61532CB0C1B}"/>
              </a:ext>
            </a:extLst>
          </p:cNvPr>
          <p:cNvSpPr txBox="1"/>
          <p:nvPr/>
        </p:nvSpPr>
        <p:spPr>
          <a:xfrm>
            <a:off x="993059" y="3386980"/>
            <a:ext cx="6902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latin typeface="Century" panose="02040604050505020304" pitchFamily="18" charset="0"/>
              </a:rPr>
              <a:t>Teorema fundamental de la aritmética:</a:t>
            </a:r>
          </a:p>
          <a:p>
            <a:pPr algn="just"/>
            <a:r>
              <a:rPr lang="es-ES" sz="2000" dirty="0">
                <a:latin typeface="Century" panose="02040604050505020304" pitchFamily="18" charset="0"/>
              </a:rPr>
              <a:t>También llamado </a:t>
            </a:r>
            <a:r>
              <a:rPr lang="es-ES" sz="2000" i="1" dirty="0">
                <a:latin typeface="Century" panose="02040604050505020304" pitchFamily="18" charset="0"/>
              </a:rPr>
              <a:t>teorema de factorización única</a:t>
            </a:r>
            <a:r>
              <a:rPr lang="es-ES" sz="2000" dirty="0">
                <a:latin typeface="Century" panose="02040604050505020304" pitchFamily="18" charset="0"/>
              </a:rPr>
              <a:t>, afirma que todo entero positivo mayor que 1 es un </a:t>
            </a:r>
            <a:r>
              <a:rPr lang="es-ES" sz="2000" u="sng" dirty="0">
                <a:latin typeface="Century" panose="02040604050505020304" pitchFamily="18" charset="0"/>
              </a:rPr>
              <a:t>número primo</a:t>
            </a:r>
            <a:r>
              <a:rPr lang="es-ES" sz="2000" dirty="0">
                <a:latin typeface="Century" panose="02040604050505020304" pitchFamily="18" charset="0"/>
              </a:rPr>
              <a:t> o bien un único producto de números primos.</a:t>
            </a:r>
            <a:endParaRPr lang="es-MX" sz="2000" dirty="0">
              <a:latin typeface="Century" panose="02040604050505020304" pitchFamily="18" charset="0"/>
            </a:endParaRPr>
          </a:p>
        </p:txBody>
      </p:sp>
      <p:pic>
        <p:nvPicPr>
          <p:cNvPr id="1028" name="Picture 4" descr="Husky PNG transparente - PNG All">
            <a:extLst>
              <a:ext uri="{FF2B5EF4-FFF2-40B4-BE49-F238E27FC236}">
                <a16:creationId xmlns:a16="http://schemas.microsoft.com/office/drawing/2014/main" id="{8682E5FC-8E17-1D1C-8165-435C6687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75290">
            <a:off x="7590857" y="-1040653"/>
            <a:ext cx="5387369" cy="478680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SKY PNG Descargar imagen | PNG Arts">
            <a:extLst>
              <a:ext uri="{FF2B5EF4-FFF2-40B4-BE49-F238E27FC236}">
                <a16:creationId xmlns:a16="http://schemas.microsoft.com/office/drawing/2014/main" id="{FE52FF6A-29B4-EB66-D97D-7C083D25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079">
            <a:off x="-689253" y="4630720"/>
            <a:ext cx="2597700" cy="2597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258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DBA158-9607-1CE8-4523-D2011F94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504768"/>
            <a:ext cx="10205884" cy="1848464"/>
          </a:xfrm>
        </p:spPr>
        <p:txBody>
          <a:bodyPr>
            <a:normAutofit/>
          </a:bodyPr>
          <a:lstStyle/>
          <a:p>
            <a:r>
              <a:rPr lang="es-MX" sz="10000" b="1" dirty="0">
                <a:latin typeface="Bahnschrift" panose="020B0502040204020203" pitchFamily="34" charset="0"/>
              </a:rPr>
              <a:t>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00A5FC-5FA8-BE04-ABD3-7497803CF746}"/>
              </a:ext>
            </a:extLst>
          </p:cNvPr>
          <p:cNvSpPr txBox="1"/>
          <p:nvPr/>
        </p:nvSpPr>
        <p:spPr>
          <a:xfrm>
            <a:off x="3106993" y="3806918"/>
            <a:ext cx="597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" panose="02040604050505020304" pitchFamily="18" charset="0"/>
              </a:rPr>
              <a:t>Ahora sí viene lo bueno…</a:t>
            </a:r>
          </a:p>
        </p:txBody>
      </p:sp>
    </p:spTree>
    <p:extLst>
      <p:ext uri="{BB962C8B-B14F-4D97-AF65-F5344CB8AC3E}">
        <p14:creationId xmlns:p14="http://schemas.microsoft.com/office/powerpoint/2010/main" val="42506732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E45DEC-18E4-5FFB-B5BB-AA4E5B251139}"/>
              </a:ext>
            </a:extLst>
          </p:cNvPr>
          <p:cNvSpPr txBox="1"/>
          <p:nvPr/>
        </p:nvSpPr>
        <p:spPr>
          <a:xfrm>
            <a:off x="1174955" y="934064"/>
            <a:ext cx="9842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latin typeface="Century" panose="02040604050505020304" pitchFamily="18" charset="0"/>
              </a:rPr>
              <a:t>Problema 1: </a:t>
            </a:r>
            <a:r>
              <a:rPr lang="es-MX" sz="2800" dirty="0">
                <a:latin typeface="Century" panose="02040604050505020304" pitchFamily="18" charset="0"/>
              </a:rPr>
              <a:t>Jimena dibujó un triángulo de lados 6, 10 y 11. Carlos dibujó un triángulo equilátero con el mismo perímetro. ¿Cuánto mide cada uno de los lados del triángulo de Carlos?</a:t>
            </a:r>
            <a:endParaRPr lang="es-MX" sz="2800" b="1" dirty="0">
              <a:latin typeface="Century" panose="02040604050505020304" pitchFamily="18" charset="0"/>
            </a:endParaRPr>
          </a:p>
          <a:p>
            <a:pPr algn="just"/>
            <a:endParaRPr lang="es-MX" sz="2800" b="1" dirty="0">
              <a:latin typeface="Century" panose="02040604050505020304" pitchFamily="18" charset="0"/>
            </a:endParaRPr>
          </a:p>
          <a:p>
            <a:pPr algn="just"/>
            <a:r>
              <a:rPr lang="es-MX" sz="2800" b="1" dirty="0">
                <a:latin typeface="Century" panose="02040604050505020304" pitchFamily="18" charset="0"/>
              </a:rPr>
              <a:t>Problema 2: </a:t>
            </a:r>
            <a:r>
              <a:rPr lang="es-MX" sz="2800" dirty="0">
                <a:latin typeface="Century" panose="02040604050505020304" pitchFamily="18" charset="0"/>
              </a:rPr>
              <a:t>¿Cuál de los siguientes números no es entero?</a:t>
            </a:r>
          </a:p>
          <a:p>
            <a:pPr algn="just"/>
            <a:endParaRPr lang="es-MX" sz="2800" b="1" dirty="0">
              <a:latin typeface="Century" panose="02040604050505020304" pitchFamily="18" charset="0"/>
            </a:endParaRPr>
          </a:p>
          <a:p>
            <a:pPr algn="just"/>
            <a:endParaRPr lang="es-MX" sz="2800" b="1" dirty="0">
              <a:latin typeface="Century" panose="02040604050505020304" pitchFamily="18" charset="0"/>
            </a:endParaRPr>
          </a:p>
          <a:p>
            <a:pPr algn="just"/>
            <a:endParaRPr lang="es-MX" sz="2800" b="1" dirty="0">
              <a:latin typeface="Century" panose="02040604050505020304" pitchFamily="18" charset="0"/>
            </a:endParaRPr>
          </a:p>
          <a:p>
            <a:pPr algn="just"/>
            <a:r>
              <a:rPr lang="es-MX" sz="2800" b="1" dirty="0">
                <a:latin typeface="Century" panose="02040604050505020304" pitchFamily="18" charset="0"/>
              </a:rPr>
              <a:t>Problema 3: </a:t>
            </a:r>
            <a:r>
              <a:rPr lang="es-MX" sz="2800" dirty="0">
                <a:latin typeface="Century" panose="02040604050505020304" pitchFamily="18" charset="0"/>
              </a:rPr>
              <a:t>¿Cuántos divisores tiene el número 12?</a:t>
            </a:r>
            <a:endParaRPr lang="es-MX" sz="2800" b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9F60DBED-9F04-1C7C-71E2-02F51CBD2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88943"/>
                  </p:ext>
                </p:extLst>
              </p:nvPr>
            </p:nvGraphicFramePr>
            <p:xfrm>
              <a:off x="1404375" y="3767666"/>
              <a:ext cx="9383250" cy="70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650">
                      <a:extLst>
                        <a:ext uri="{9D8B030D-6E8A-4147-A177-3AD203B41FA5}">
                          <a16:colId xmlns:a16="http://schemas.microsoft.com/office/drawing/2014/main" val="47622006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383702061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80964003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418080630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26984990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sz="2800" b="0" dirty="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f>
                                <m:f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2011</m:t>
                                  </m:r>
                                </m:num>
                                <m:den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oMath>
                          </a14:m>
                          <a:endParaRPr lang="es-MX" sz="2800" b="0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800" b="0" dirty="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f>
                                <m:f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201</m:t>
                                  </m:r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s-MX" sz="2800" b="0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800" b="0" dirty="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f>
                                <m:f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201</m:t>
                                  </m:r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s-MX" sz="2800" b="0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800" b="0" dirty="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f>
                                <m:f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201</m:t>
                                  </m:r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s-MX" sz="2800" b="0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sz="2800" b="0" dirty="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rPr>
                            <a:t> e</a:t>
                          </a:r>
                          <a14:m>
                            <m:oMath xmlns:m="http://schemas.openxmlformats.org/officeDocument/2006/math">
                              <m:r>
                                <a:rPr lang="es-MX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f>
                                <m:fPr>
                                  <m:ctrlP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2015</m:t>
                                  </m:r>
                                </m:num>
                                <m:den>
                                  <m:r>
                                    <a:rPr lang="es-MX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a14:m>
                          <a:endParaRPr lang="es-MX" sz="2800" b="0" dirty="0">
                            <a:solidFill>
                              <a:schemeClr val="tx1"/>
                            </a:solidFill>
                            <a:latin typeface="Century" panose="020406040505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1731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9F60DBED-9F04-1C7C-71E2-02F51CBD2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88943"/>
                  </p:ext>
                </p:extLst>
              </p:nvPr>
            </p:nvGraphicFramePr>
            <p:xfrm>
              <a:off x="1404375" y="3767666"/>
              <a:ext cx="9383250" cy="70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650">
                      <a:extLst>
                        <a:ext uri="{9D8B030D-6E8A-4147-A177-3AD203B41FA5}">
                          <a16:colId xmlns:a16="http://schemas.microsoft.com/office/drawing/2014/main" val="47622006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383702061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80964003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4180806309"/>
                        </a:ext>
                      </a:extLst>
                    </a:gridCol>
                    <a:gridCol w="1876650">
                      <a:extLst>
                        <a:ext uri="{9D8B030D-6E8A-4147-A177-3AD203B41FA5}">
                          <a16:colId xmlns:a16="http://schemas.microsoft.com/office/drawing/2014/main" val="2698499054"/>
                        </a:ext>
                      </a:extLst>
                    </a:gridCol>
                  </a:tblGrid>
                  <a:tr h="7035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000" b="-9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000" b="-9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000" b="-9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000" b="-9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b="-9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7317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2957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/>
              <p:nvPr/>
            </p:nvSpPr>
            <p:spPr>
              <a:xfrm>
                <a:off x="1174955" y="934064"/>
                <a:ext cx="984209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800" b="1" dirty="0">
                    <a:latin typeface="Century" panose="02040604050505020304" pitchFamily="18" charset="0"/>
                  </a:rPr>
                  <a:t>Problema 4: </a:t>
                </a:r>
                <a:r>
                  <a:rPr lang="es-MX" sz="2800" dirty="0">
                    <a:latin typeface="Century" panose="02040604050505020304" pitchFamily="18" charset="0"/>
                  </a:rPr>
                  <a:t>¿Cuál es el último dígito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p>
                    </m:sSup>
                  </m:oMath>
                </a14:m>
                <a:r>
                  <a:rPr lang="es-MX" sz="2800" dirty="0">
                    <a:latin typeface="Century" panose="02040604050505020304" pitchFamily="18" charset="0"/>
                  </a:rPr>
                  <a:t>?</a:t>
                </a:r>
              </a:p>
              <a:p>
                <a:pPr algn="just"/>
                <a:endParaRPr lang="es-MX" sz="2800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MX" sz="2800" b="1" dirty="0">
                    <a:latin typeface="Century" panose="02040604050505020304" pitchFamily="18" charset="0"/>
                  </a:rPr>
                  <a:t>Problema 5: </a:t>
                </a:r>
                <a:r>
                  <a:rPr lang="es-MX" sz="2800" dirty="0">
                    <a:latin typeface="Century" panose="02040604050505020304" pitchFamily="18" charset="0"/>
                  </a:rPr>
                  <a:t>La herencia de Jorge fue repartida de la siguiente manera: la quinta parte para su esposa, la sexta parte de lo restante para su hermano mayor y el resto se repartió en partes iguales entre sus 12 hijos. ¿Qué porción de la herencia le tocó a cada hijo?</a:t>
                </a:r>
              </a:p>
              <a:p>
                <a:pPr algn="just"/>
                <a:endParaRPr lang="es-MX" sz="2800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MX" sz="2800" b="1" dirty="0">
                    <a:latin typeface="Century" panose="02040604050505020304" pitchFamily="18" charset="0"/>
                  </a:rPr>
                  <a:t>Problema 6: </a:t>
                </a:r>
                <a:r>
                  <a:rPr lang="es-MX" sz="2800" dirty="0">
                    <a:latin typeface="Century" panose="02040604050505020304" pitchFamily="18" charset="0"/>
                  </a:rPr>
                  <a:t>Determina el menor número natural por el que debe multiplicarse 250 para obtener un cuadrado perfecto.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55" y="934064"/>
                <a:ext cx="9842090" cy="4832092"/>
              </a:xfrm>
              <a:prstGeom prst="rect">
                <a:avLst/>
              </a:prstGeom>
              <a:blipFill>
                <a:blip r:embed="rId2"/>
                <a:stretch>
                  <a:fillRect l="-1301" t="-1261" r="-1239" b="-2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37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/>
              <p:nvPr/>
            </p:nvSpPr>
            <p:spPr>
              <a:xfrm>
                <a:off x="1174955" y="934064"/>
                <a:ext cx="9842090" cy="50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3600" b="1" dirty="0">
                    <a:latin typeface="Century" panose="02040604050505020304" pitchFamily="18" charset="0"/>
                  </a:rPr>
                  <a:t>Problema 7:</a:t>
                </a:r>
                <a:r>
                  <a:rPr lang="es-MX" sz="3600" dirty="0">
                    <a:latin typeface="Century" panose="02040604050505020304" pitchFamily="18" charset="0"/>
                  </a:rPr>
                  <a:t> ¿Puede el producto de dos números consecutivos ser impar?</a:t>
                </a:r>
                <a:endParaRPr lang="es-MX" sz="3600" b="1" dirty="0">
                  <a:latin typeface="Century" panose="02040604050505020304" pitchFamily="18" charset="0"/>
                </a:endParaRPr>
              </a:p>
              <a:p>
                <a:pPr algn="just"/>
                <a:endParaRPr lang="es-MX" sz="3600" b="1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MX" sz="3600" b="1" dirty="0">
                    <a:latin typeface="Century" panose="02040604050505020304" pitchFamily="18" charset="0"/>
                  </a:rPr>
                  <a:t>Problema 8:</a:t>
                </a:r>
                <a:r>
                  <a:rPr lang="es-MX" sz="3600" dirty="0">
                    <a:latin typeface="Century" panose="02040604050505020304" pitchFamily="18" charset="0"/>
                  </a:rPr>
                  <a:t> ¿Cuántos divisores tiene el número 72?</a:t>
                </a:r>
              </a:p>
              <a:p>
                <a:pPr algn="just"/>
                <a:endParaRPr lang="es-ES" sz="3600" b="1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ES" sz="3600" b="1" dirty="0">
                    <a:latin typeface="Century" panose="02040604050505020304" pitchFamily="18" charset="0"/>
                  </a:rPr>
                  <a:t>Problema 9: </a:t>
                </a:r>
                <a:r>
                  <a:rPr lang="es-ES" sz="3600" dirty="0">
                    <a:latin typeface="Century" panose="02040604050505020304" pitchFamily="18" charset="0"/>
                  </a:rPr>
                  <a:t>Obtén todos los números de cinco dígitos de la forma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36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s-ES" sz="3600" dirty="0">
                    <a:latin typeface="Century" panose="02040604050505020304" pitchFamily="18" charset="0"/>
                  </a:rPr>
                  <a:t> que son divisibles por 36.</a:t>
                </a:r>
                <a:endParaRPr lang="es-ES" sz="3600" b="1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55" y="934064"/>
                <a:ext cx="9842090" cy="5090881"/>
              </a:xfrm>
              <a:prstGeom prst="rect">
                <a:avLst/>
              </a:prstGeom>
              <a:blipFill>
                <a:blip r:embed="rId2"/>
                <a:stretch>
                  <a:fillRect l="-1921" t="-1796" r="-1859" b="-35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9196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/>
              <p:nvPr/>
            </p:nvSpPr>
            <p:spPr>
              <a:xfrm>
                <a:off x="1174955" y="934064"/>
                <a:ext cx="984209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800" b="1" dirty="0">
                    <a:latin typeface="Century" panose="02040604050505020304" pitchFamily="18" charset="0"/>
                  </a:rPr>
                  <a:t>Problema 10: </a:t>
                </a:r>
                <a:r>
                  <a:rPr lang="es-ES" sz="2800" dirty="0">
                    <a:latin typeface="Century" panose="02040604050505020304" pitchFamily="18" charset="0"/>
                  </a:rPr>
                  <a:t>Un número tiene tres dígitos. La suma del dígito de las unidades y el dígito de las decenas es 13, y el producto de los tres dígitos es igual a 120. ¿Cuál es el dígito de las centenas?</a:t>
                </a:r>
                <a:endParaRPr lang="es-ES" sz="2800" b="1" dirty="0">
                  <a:latin typeface="Century" panose="02040604050505020304" pitchFamily="18" charset="0"/>
                </a:endParaRPr>
              </a:p>
              <a:p>
                <a:pPr algn="just"/>
                <a:endParaRPr lang="es-ES" sz="2800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ES" sz="2800" b="1" dirty="0">
                    <a:latin typeface="Century" panose="02040604050505020304" pitchFamily="18" charset="0"/>
                  </a:rPr>
                  <a:t>Problema 11:</a:t>
                </a:r>
                <a:r>
                  <a:rPr lang="es-ES" sz="2800" dirty="0">
                    <a:latin typeface="Century" panose="02040604050505020304" pitchFamily="18" charset="0"/>
                  </a:rPr>
                  <a:t> ¿Cuántos ceros aparecerán al final de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5!</m:t>
                    </m:r>
                  </m:oMath>
                </a14:m>
                <a:r>
                  <a:rPr lang="es-ES" sz="2800" dirty="0">
                    <a:latin typeface="Century" panose="02040604050505020304" pitchFamily="18" charset="0"/>
                  </a:rPr>
                  <a:t> ?</a:t>
                </a:r>
              </a:p>
              <a:p>
                <a:pPr algn="just"/>
                <a:endParaRPr lang="es-ES" sz="2800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MX" sz="2800" b="1" dirty="0">
                    <a:latin typeface="Century" panose="02040604050505020304" pitchFamily="18" charset="0"/>
                  </a:rPr>
                  <a:t>Problema 12:</a:t>
                </a:r>
                <a:r>
                  <a:rPr lang="es-MX" sz="2800" dirty="0">
                    <a:latin typeface="Century" panose="02040604050505020304" pitchFamily="18" charset="0"/>
                  </a:rPr>
                  <a:t> Ordena los siguientes números del menor al mayor: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es-ES" sz="2800" b="1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55" y="934064"/>
                <a:ext cx="9842090" cy="3970318"/>
              </a:xfrm>
              <a:prstGeom prst="rect">
                <a:avLst/>
              </a:prstGeom>
              <a:blipFill>
                <a:blip r:embed="rId2"/>
                <a:stretch>
                  <a:fillRect l="-1301" t="-1534" r="-1239" b="-32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133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/>
              <p:nvPr/>
            </p:nvSpPr>
            <p:spPr>
              <a:xfrm>
                <a:off x="1174955" y="934064"/>
                <a:ext cx="984209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3200" b="1" dirty="0">
                    <a:latin typeface="Century" panose="02040604050505020304" pitchFamily="18" charset="0"/>
                  </a:rPr>
                  <a:t>Problema 13: </a:t>
                </a:r>
                <a:r>
                  <a:rPr lang="es-ES" sz="3200" dirty="0">
                    <a:latin typeface="Century" panose="02040604050505020304" pitchFamily="18" charset="0"/>
                  </a:rPr>
                  <a:t>Encuentra todos los números menores a 100 que tengan 3 divisores y demuestra que su producto es un cuadrado perfecto.</a:t>
                </a:r>
                <a:endParaRPr lang="es-ES" sz="3200" b="1" dirty="0">
                  <a:latin typeface="Century" panose="02040604050505020304" pitchFamily="18" charset="0"/>
                </a:endParaRPr>
              </a:p>
              <a:p>
                <a:pPr algn="just"/>
                <a:endParaRPr lang="es-ES" sz="3200" b="1" dirty="0">
                  <a:latin typeface="Century" panose="02040604050505020304" pitchFamily="18" charset="0"/>
                </a:endParaRPr>
              </a:p>
              <a:p>
                <a:pPr algn="just"/>
                <a:r>
                  <a:rPr lang="es-ES" sz="3200" b="1" dirty="0">
                    <a:latin typeface="Century" panose="02040604050505020304" pitchFamily="18" charset="0"/>
                  </a:rPr>
                  <a:t>Problema 14:</a:t>
                </a:r>
                <a:r>
                  <a:rPr lang="es-ES" sz="3200" dirty="0">
                    <a:latin typeface="Century" panose="02040604050505020304" pitchFamily="18" charset="0"/>
                  </a:rPr>
                  <a:t> En la división 999 entre </a:t>
                </a: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3200" dirty="0">
                    <a:latin typeface="Century" panose="02040604050505020304" pitchFamily="18" charset="0"/>
                  </a:rPr>
                  <a:t>, donde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3200" dirty="0">
                    <a:latin typeface="Century" panose="02040604050505020304" pitchFamily="18" charset="0"/>
                  </a:rPr>
                  <a:t> es un entero de dos cifras, el residuo es 3. ¿Cuál es el residuo de dividir 2001 entre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3200" dirty="0">
                    <a:latin typeface="Century" panose="020406040505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E45DEC-18E4-5FFB-B5BB-AA4E5B25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55" y="934064"/>
                <a:ext cx="9842090" cy="3539430"/>
              </a:xfrm>
              <a:prstGeom prst="rect">
                <a:avLst/>
              </a:prstGeom>
              <a:blipFill>
                <a:blip r:embed="rId2"/>
                <a:stretch>
                  <a:fillRect l="-1611" t="-2238" r="-1549" b="-4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09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441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Cambria Math</vt:lpstr>
      <vt:lpstr>Century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de Jesús Hernández Beltrán</dc:creator>
  <cp:lastModifiedBy>Juan José de Jesús Hernández Beltrán</cp:lastModifiedBy>
  <cp:revision>9</cp:revision>
  <dcterms:created xsi:type="dcterms:W3CDTF">2023-01-19T23:47:13Z</dcterms:created>
  <dcterms:modified xsi:type="dcterms:W3CDTF">2023-01-23T06:13:03Z</dcterms:modified>
</cp:coreProperties>
</file>