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2" r:id="rId4"/>
    <p:sldId id="264" r:id="rId5"/>
    <p:sldId id="261" r:id="rId6"/>
    <p:sldId id="263"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CB3CE-BF22-49EB-BC0D-A70026FC3A63}" type="datetimeFigureOut">
              <a:rPr lang="es-MX" smtClean="0"/>
              <a:t>25/01/2023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1D073-B3A0-4AFC-83A6-26EF30CC8001}" type="slidenum">
              <a:rPr lang="es-MX" smtClean="0"/>
              <a:t>‹Nº›</a:t>
            </a:fld>
            <a:endParaRPr lang="es-MX"/>
          </a:p>
        </p:txBody>
      </p:sp>
    </p:spTree>
    <p:extLst>
      <p:ext uri="{BB962C8B-B14F-4D97-AF65-F5344CB8AC3E}">
        <p14:creationId xmlns:p14="http://schemas.microsoft.com/office/powerpoint/2010/main" val="15008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2E032-A3F8-F499-9A5A-6B7676B657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92B74EE-E43F-1EF8-69A6-CDDA03E4A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A592116-1692-049B-493B-0F10556D6A7D}"/>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5" name="Marcador de pie de página 4">
            <a:extLst>
              <a:ext uri="{FF2B5EF4-FFF2-40B4-BE49-F238E27FC236}">
                <a16:creationId xmlns:a16="http://schemas.microsoft.com/office/drawing/2014/main" id="{8918C0F0-7583-3F2D-A0DC-C9565099CD2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57D1CA3-9236-922F-B527-DC6433D3683B}"/>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14914366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CE3DF-236D-9222-CAD9-095E61CCB1D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49D4720-5225-E231-3763-96796E8424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5A9FE7-9F97-E11A-DE1D-BC3DF4BF1F78}"/>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5" name="Marcador de pie de página 4">
            <a:extLst>
              <a:ext uri="{FF2B5EF4-FFF2-40B4-BE49-F238E27FC236}">
                <a16:creationId xmlns:a16="http://schemas.microsoft.com/office/drawing/2014/main" id="{99A43D19-F311-3DF9-EDFE-2362D4AFA1F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79E32B7-3618-52AC-B0C8-AAECFC240948}"/>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75482024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92D445-96EC-2E46-8AFA-EBF48CAD441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EABC089-9F2F-8D1F-8D05-350C1F89D92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C9EDB0-4E03-0289-6FE6-B1A87F693DAC}"/>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5" name="Marcador de pie de página 4">
            <a:extLst>
              <a:ext uri="{FF2B5EF4-FFF2-40B4-BE49-F238E27FC236}">
                <a16:creationId xmlns:a16="http://schemas.microsoft.com/office/drawing/2014/main" id="{A2257A1B-DE05-4ED5-CF62-3854BB55DBA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E33145F-E974-4032-BE69-24CE79EF019F}"/>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43763859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DB2B-4DFD-88C8-902A-CEF48B3139E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6E68062-101E-D786-855E-DE2F8DECE53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29442BB-6B7B-2216-C4E6-F7ADD71C8D56}"/>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5" name="Marcador de pie de página 4">
            <a:extLst>
              <a:ext uri="{FF2B5EF4-FFF2-40B4-BE49-F238E27FC236}">
                <a16:creationId xmlns:a16="http://schemas.microsoft.com/office/drawing/2014/main" id="{78029901-2F08-790E-1FDA-B09C1EB06D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6381F0-D417-ABFD-D167-6A009D26C339}"/>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922115757"/>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98C83-5732-A20A-E9CE-F0021B11EE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8A0C52E-FC97-4A92-A4E2-EDE1576DE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403A2C9-7DB7-4145-A26A-88BBA45B438E}"/>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5" name="Marcador de pie de página 4">
            <a:extLst>
              <a:ext uri="{FF2B5EF4-FFF2-40B4-BE49-F238E27FC236}">
                <a16:creationId xmlns:a16="http://schemas.microsoft.com/office/drawing/2014/main" id="{766B6C67-15D0-F9B2-B10C-8DB1F9F5D76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D628CF4-F78B-E2F9-CD17-BC3CF0B12A0A}"/>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229875370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D46E4-805E-C16B-BF29-2EA4A469E32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1B58C85-D8BE-8144-213C-74DF91AEF0C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CDE0F04-8460-423D-D4E0-971B264A978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F325388-D1F3-33D1-3BB8-03C3A170DAF4}"/>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6" name="Marcador de pie de página 5">
            <a:extLst>
              <a:ext uri="{FF2B5EF4-FFF2-40B4-BE49-F238E27FC236}">
                <a16:creationId xmlns:a16="http://schemas.microsoft.com/office/drawing/2014/main" id="{8F30F7DE-FC89-3661-BBE8-C82813D4698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114C1FE-AF35-6DED-4F54-07D27F981092}"/>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337102008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96291-3C71-0C74-5485-9390E65296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FA3AA14-EB77-BBB7-08A0-A479C6852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6C07A60-3F29-1E9D-47E9-6196A978175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1F607C3-71FA-F275-DFCA-4306BA79B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AAE1371-3750-A968-5784-97018F98D6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91BB4C6-6B83-4F6D-9F14-BB55898DBF48}"/>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8" name="Marcador de pie de página 7">
            <a:extLst>
              <a:ext uri="{FF2B5EF4-FFF2-40B4-BE49-F238E27FC236}">
                <a16:creationId xmlns:a16="http://schemas.microsoft.com/office/drawing/2014/main" id="{BE853D66-5065-0E7D-92A6-B1B6045C99C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3FDC98E-13FD-4A40-F54D-AB1413B5C5B4}"/>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01862572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DAE27-0F72-A01D-3C95-E69EF48ABF9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DA61B54-9DFC-7B01-5199-020B880BCC94}"/>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4" name="Marcador de pie de página 3">
            <a:extLst>
              <a:ext uri="{FF2B5EF4-FFF2-40B4-BE49-F238E27FC236}">
                <a16:creationId xmlns:a16="http://schemas.microsoft.com/office/drawing/2014/main" id="{3EC5AD11-8983-0A4B-C472-16434E93929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03727C2-10C6-E310-4E94-F3C21ED90109}"/>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474374931"/>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B3E3C0D-0755-FEDE-03CB-60EEACFC861F}"/>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3" name="Marcador de pie de página 2">
            <a:extLst>
              <a:ext uri="{FF2B5EF4-FFF2-40B4-BE49-F238E27FC236}">
                <a16:creationId xmlns:a16="http://schemas.microsoft.com/office/drawing/2014/main" id="{F0105A21-1260-AF9C-FB83-8ACCE68B30E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6C59D5C-87F7-D4B5-161C-43B0C492CF87}"/>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14182129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0EF2F-01B2-142B-35D9-9B1FF19C81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3FAF823-67C6-2D9C-3021-5A17D2AF5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812167B-B53F-428F-7599-B7739E8AC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A15D94-A8A5-B0AA-1325-43F58C122C11}"/>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6" name="Marcador de pie de página 5">
            <a:extLst>
              <a:ext uri="{FF2B5EF4-FFF2-40B4-BE49-F238E27FC236}">
                <a16:creationId xmlns:a16="http://schemas.microsoft.com/office/drawing/2014/main" id="{DAA643E2-7862-9509-B80E-E3E16DB2A61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7B5F984-D988-38D7-F426-78C304CFA9C1}"/>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382484956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5E3A7-61CC-9412-199E-7DF45907C5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AD71370-B25E-6BF0-C1E0-6FA2067FD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59103425-6B57-E26A-55E1-038BFCDA9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BDDFFA6-4FB0-05D2-B7BC-131219FAB03D}"/>
              </a:ext>
            </a:extLst>
          </p:cNvPr>
          <p:cNvSpPr>
            <a:spLocks noGrp="1"/>
          </p:cNvSpPr>
          <p:nvPr>
            <p:ph type="dt" sz="half" idx="10"/>
          </p:nvPr>
        </p:nvSpPr>
        <p:spPr/>
        <p:txBody>
          <a:bodyPr/>
          <a:lstStyle/>
          <a:p>
            <a:fld id="{647E4FBE-E438-4C07-B613-1F9630E3616D}" type="datetimeFigureOut">
              <a:rPr lang="es-MX" smtClean="0"/>
              <a:t>25/01/2023</a:t>
            </a:fld>
            <a:endParaRPr lang="es-MX"/>
          </a:p>
        </p:txBody>
      </p:sp>
      <p:sp>
        <p:nvSpPr>
          <p:cNvPr id="6" name="Marcador de pie de página 5">
            <a:extLst>
              <a:ext uri="{FF2B5EF4-FFF2-40B4-BE49-F238E27FC236}">
                <a16:creationId xmlns:a16="http://schemas.microsoft.com/office/drawing/2014/main" id="{925DD4F2-5E3F-F183-554C-6AD92D4EFA7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DB37795-F160-F491-D23E-D1FB66E3DB84}"/>
              </a:ext>
            </a:extLst>
          </p:cNvPr>
          <p:cNvSpPr>
            <a:spLocks noGrp="1"/>
          </p:cNvSpPr>
          <p:nvPr>
            <p:ph type="sldNum" sz="quarter" idx="12"/>
          </p:nvPr>
        </p:nvSpPr>
        <p:spPr/>
        <p:txBody>
          <a:bodyPr/>
          <a:lstStyle/>
          <a:p>
            <a:fld id="{AB85921E-86BF-430B-A164-8E51E041154D}" type="slidenum">
              <a:rPr lang="es-MX" smtClean="0"/>
              <a:t>‹Nº›</a:t>
            </a:fld>
            <a:endParaRPr lang="es-MX"/>
          </a:p>
        </p:txBody>
      </p:sp>
    </p:spTree>
    <p:extLst>
      <p:ext uri="{BB962C8B-B14F-4D97-AF65-F5344CB8AC3E}">
        <p14:creationId xmlns:p14="http://schemas.microsoft.com/office/powerpoint/2010/main" val="176083353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5E01B1-5DED-05B2-44A0-489CFA3C6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B904E87-25A8-50BA-A543-B9979813E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3E92FAE-8B13-85BA-743D-64B901A81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E4FBE-E438-4C07-B613-1F9630E3616D}" type="datetimeFigureOut">
              <a:rPr lang="es-MX" smtClean="0"/>
              <a:t>25/01/2023</a:t>
            </a:fld>
            <a:endParaRPr lang="es-MX"/>
          </a:p>
        </p:txBody>
      </p:sp>
      <p:sp>
        <p:nvSpPr>
          <p:cNvPr id="5" name="Marcador de pie de página 4">
            <a:extLst>
              <a:ext uri="{FF2B5EF4-FFF2-40B4-BE49-F238E27FC236}">
                <a16:creationId xmlns:a16="http://schemas.microsoft.com/office/drawing/2014/main" id="{8B083AE1-1BA9-AAF8-7726-5A5D81782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6D06695-954E-B694-3AFC-9517B69D3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5921E-86BF-430B-A164-8E51E041154D}" type="slidenum">
              <a:rPr lang="es-MX" smtClean="0"/>
              <a:t>‹Nº›</a:t>
            </a:fld>
            <a:endParaRPr lang="es-MX"/>
          </a:p>
        </p:txBody>
      </p:sp>
    </p:spTree>
    <p:extLst>
      <p:ext uri="{BB962C8B-B14F-4D97-AF65-F5344CB8AC3E}">
        <p14:creationId xmlns:p14="http://schemas.microsoft.com/office/powerpoint/2010/main" val="65193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DDBA158-9607-1CE8-4523-D2011F9445F5}"/>
              </a:ext>
            </a:extLst>
          </p:cNvPr>
          <p:cNvSpPr>
            <a:spLocks noGrp="1"/>
          </p:cNvSpPr>
          <p:nvPr>
            <p:ph type="subTitle" idx="1"/>
          </p:nvPr>
        </p:nvSpPr>
        <p:spPr>
          <a:xfrm>
            <a:off x="2856270" y="2191978"/>
            <a:ext cx="6479459" cy="2474043"/>
          </a:xfrm>
        </p:spPr>
        <p:txBody>
          <a:bodyPr>
            <a:normAutofit/>
          </a:bodyPr>
          <a:lstStyle/>
          <a:p>
            <a:pPr>
              <a:lnSpc>
                <a:spcPct val="70000"/>
              </a:lnSpc>
            </a:pPr>
            <a:r>
              <a:rPr lang="es-MX" sz="10000" b="1" dirty="0">
                <a:latin typeface="Bahnschrift" panose="020B0502040204020203" pitchFamily="34" charset="0"/>
              </a:rPr>
              <a:t>Problemas</a:t>
            </a:r>
          </a:p>
          <a:p>
            <a:pPr>
              <a:lnSpc>
                <a:spcPct val="70000"/>
              </a:lnSpc>
            </a:pPr>
            <a:r>
              <a:rPr lang="es-MX" sz="10000" b="1" dirty="0">
                <a:latin typeface="Bahnschrift" panose="020B0502040204020203" pitchFamily="34" charset="0"/>
              </a:rPr>
              <a:t>variados</a:t>
            </a:r>
          </a:p>
        </p:txBody>
      </p:sp>
    </p:spTree>
    <p:extLst>
      <p:ext uri="{BB962C8B-B14F-4D97-AF65-F5344CB8AC3E}">
        <p14:creationId xmlns:p14="http://schemas.microsoft.com/office/powerpoint/2010/main" val="425067328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5416868"/>
          </a:xfrm>
          <a:prstGeom prst="rect">
            <a:avLst/>
          </a:prstGeom>
          <a:noFill/>
        </p:spPr>
        <p:txBody>
          <a:bodyPr wrap="square" rtlCol="0">
            <a:spAutoFit/>
          </a:bodyPr>
          <a:lstStyle/>
          <a:p>
            <a:pPr algn="just"/>
            <a:r>
              <a:rPr lang="es-MX" sz="2000" b="1" dirty="0">
                <a:latin typeface="Century" panose="02040604050505020304" pitchFamily="18" charset="0"/>
              </a:rPr>
              <a:t>Problema A1: </a:t>
            </a:r>
            <a:r>
              <a:rPr lang="es-MX" sz="2000" dirty="0">
                <a:latin typeface="Century" panose="02040604050505020304" pitchFamily="18" charset="0"/>
              </a:rPr>
              <a:t>¿Cuál de los siguientes números no podría ser el área de un cuadrado de lados enteros?</a:t>
            </a:r>
          </a:p>
          <a:p>
            <a:pPr algn="just"/>
            <a:endParaRPr lang="es-MX" sz="2400" dirty="0">
              <a:latin typeface="Century" panose="02040604050505020304" pitchFamily="18" charset="0"/>
            </a:endParaRPr>
          </a:p>
          <a:p>
            <a:pPr algn="just"/>
            <a:endParaRPr lang="es-MX" b="1" dirty="0">
              <a:latin typeface="Century" panose="02040604050505020304" pitchFamily="18" charset="0"/>
            </a:endParaRPr>
          </a:p>
          <a:p>
            <a:pPr algn="just"/>
            <a:r>
              <a:rPr lang="es-MX" b="1" dirty="0">
                <a:latin typeface="Century" panose="02040604050505020304" pitchFamily="18" charset="0"/>
              </a:rPr>
              <a:t>Problema A2: </a:t>
            </a:r>
            <a:r>
              <a:rPr lang="es-MX" dirty="0">
                <a:latin typeface="Century" panose="02040604050505020304" pitchFamily="18" charset="0"/>
              </a:rPr>
              <a:t>Rebeca vive en el mismo edificio que yo, pero aún no sé en qué departamento. Al preguntarle a los vecinos obtuve las siguientes respuestas:</a:t>
            </a:r>
          </a:p>
          <a:p>
            <a:pPr marL="800100" lvl="1" indent="-342900" algn="just">
              <a:buFont typeface="+mj-lt"/>
              <a:buAutoNum type="alphaLcPeriod"/>
            </a:pPr>
            <a:r>
              <a:rPr lang="es-MX" dirty="0">
                <a:latin typeface="Century" panose="02040604050505020304" pitchFamily="18" charset="0"/>
              </a:rPr>
              <a:t>El número de su departamento es el 9.</a:t>
            </a:r>
          </a:p>
          <a:p>
            <a:pPr marL="800100" lvl="1" indent="-342900" algn="just">
              <a:buFont typeface="+mj-lt"/>
              <a:buAutoNum type="alphaLcPeriod"/>
            </a:pPr>
            <a:r>
              <a:rPr lang="es-MX" dirty="0">
                <a:latin typeface="Century" panose="02040604050505020304" pitchFamily="18" charset="0"/>
              </a:rPr>
              <a:t>El número de su departamento es primo.</a:t>
            </a:r>
          </a:p>
          <a:p>
            <a:pPr marL="800100" lvl="1" indent="-342900" algn="just">
              <a:buFont typeface="+mj-lt"/>
              <a:buAutoNum type="alphaLcPeriod"/>
            </a:pPr>
            <a:r>
              <a:rPr lang="es-MX" dirty="0">
                <a:latin typeface="Century" panose="02040604050505020304" pitchFamily="18" charset="0"/>
              </a:rPr>
              <a:t>El número de su departamento es par.</a:t>
            </a:r>
          </a:p>
          <a:p>
            <a:pPr marL="800100" lvl="1" indent="-342900" algn="just">
              <a:buFont typeface="+mj-lt"/>
              <a:buAutoNum type="alphaLcPeriod"/>
            </a:pPr>
            <a:r>
              <a:rPr lang="es-MX" dirty="0">
                <a:latin typeface="Century" panose="02040604050505020304" pitchFamily="18" charset="0"/>
              </a:rPr>
              <a:t>El número de su departamento es 15.</a:t>
            </a:r>
          </a:p>
          <a:p>
            <a:pPr algn="just"/>
            <a:r>
              <a:rPr lang="es-MX" dirty="0">
                <a:latin typeface="Century" panose="02040604050505020304" pitchFamily="18" charset="0"/>
              </a:rPr>
              <a:t>El portero no quiso decirme en qué departamento vive Rebeca, pero me aseguró que exactamente dos de las afirmaciones anteriores son falsas. ¿En qué departamento vive Rebeca?</a:t>
            </a:r>
          </a:p>
          <a:p>
            <a:pPr algn="just"/>
            <a:endParaRPr lang="es-MX" sz="2400" b="1" dirty="0">
              <a:latin typeface="Century" panose="02040604050505020304" pitchFamily="18" charset="0"/>
            </a:endParaRPr>
          </a:p>
          <a:p>
            <a:pPr algn="just"/>
            <a:r>
              <a:rPr lang="es-MX" sz="2000" b="1" dirty="0">
                <a:latin typeface="Century" panose="02040604050505020304" pitchFamily="18" charset="0"/>
              </a:rPr>
              <a:t>Problema A3: </a:t>
            </a:r>
            <a:r>
              <a:rPr lang="es-MX" sz="2000" dirty="0">
                <a:latin typeface="Century" panose="02040604050505020304" pitchFamily="18" charset="0"/>
              </a:rPr>
              <a:t>En una fiesta hay 13 invitados. Cada invitado saludó exactamente una vez a cada uno de los otros invitados. ¿Cuántos saludos hubo en total en la fiesta?</a:t>
            </a:r>
            <a:endParaRPr lang="es-MX" b="1" dirty="0">
              <a:latin typeface="Century" panose="02040604050505020304" pitchFamily="18" charset="0"/>
            </a:endParaRPr>
          </a:p>
          <a:p>
            <a:pPr algn="r"/>
            <a:r>
              <a:rPr lang="es-MX" b="1" dirty="0">
                <a:latin typeface="Century" panose="02040604050505020304" pitchFamily="18" charset="0"/>
              </a:rPr>
              <a:t>Nota: </a:t>
            </a:r>
            <a:r>
              <a:rPr lang="es-MX" dirty="0">
                <a:latin typeface="Century" panose="02040604050505020304" pitchFamily="18" charset="0"/>
              </a:rPr>
              <a:t>Un saludo entre dos personas solo se cuenta una vez.</a:t>
            </a:r>
          </a:p>
        </p:txBody>
      </p:sp>
      <mc:AlternateContent xmlns:mc="http://schemas.openxmlformats.org/markup-compatibility/2006" xmlns:a14="http://schemas.microsoft.com/office/drawing/2010/main">
        <mc:Choice Requires="a14">
          <p:graphicFrame>
            <p:nvGraphicFramePr>
              <p:cNvPr id="3" name="Tabla 2">
                <a:extLst>
                  <a:ext uri="{FF2B5EF4-FFF2-40B4-BE49-F238E27FC236}">
                    <a16:creationId xmlns:a16="http://schemas.microsoft.com/office/drawing/2014/main" id="{88D21D92-B528-3E4B-16EB-438446DA36AD}"/>
                  </a:ext>
                </a:extLst>
              </p:cNvPr>
              <p:cNvGraphicFramePr>
                <a:graphicFrameLocks noGrp="1"/>
              </p:cNvGraphicFramePr>
              <p:nvPr>
                <p:extLst>
                  <p:ext uri="{D42A27DB-BD31-4B8C-83A1-F6EECF244321}">
                    <p14:modId xmlns:p14="http://schemas.microsoft.com/office/powerpoint/2010/main" val="958894002"/>
                  </p:ext>
                </p:extLst>
              </p:nvPr>
            </p:nvGraphicFramePr>
            <p:xfrm>
              <a:off x="1404375" y="1653734"/>
              <a:ext cx="9383250" cy="370840"/>
            </p:xfrm>
            <a:graphic>
              <a:graphicData uri="http://schemas.openxmlformats.org/drawingml/2006/table">
                <a:tbl>
                  <a:tblPr firstRow="1" bandRow="1">
                    <a:tableStyleId>{5C22544A-7EE6-4342-B048-85BDC9FD1C3A}</a:tableStyleId>
                  </a:tblPr>
                  <a:tblGrid>
                    <a:gridCol w="1876650">
                      <a:extLst>
                        <a:ext uri="{9D8B030D-6E8A-4147-A177-3AD203B41FA5}">
                          <a16:colId xmlns:a16="http://schemas.microsoft.com/office/drawing/2014/main" val="47622006"/>
                        </a:ext>
                      </a:extLst>
                    </a:gridCol>
                    <a:gridCol w="1876650">
                      <a:extLst>
                        <a:ext uri="{9D8B030D-6E8A-4147-A177-3AD203B41FA5}">
                          <a16:colId xmlns:a16="http://schemas.microsoft.com/office/drawing/2014/main" val="3837020619"/>
                        </a:ext>
                      </a:extLst>
                    </a:gridCol>
                    <a:gridCol w="1876650">
                      <a:extLst>
                        <a:ext uri="{9D8B030D-6E8A-4147-A177-3AD203B41FA5}">
                          <a16:colId xmlns:a16="http://schemas.microsoft.com/office/drawing/2014/main" val="809640039"/>
                        </a:ext>
                      </a:extLst>
                    </a:gridCol>
                    <a:gridCol w="1876650">
                      <a:extLst>
                        <a:ext uri="{9D8B030D-6E8A-4147-A177-3AD203B41FA5}">
                          <a16:colId xmlns:a16="http://schemas.microsoft.com/office/drawing/2014/main" val="4180806309"/>
                        </a:ext>
                      </a:extLst>
                    </a:gridCol>
                    <a:gridCol w="1876650">
                      <a:extLst>
                        <a:ext uri="{9D8B030D-6E8A-4147-A177-3AD203B41FA5}">
                          <a16:colId xmlns:a16="http://schemas.microsoft.com/office/drawing/2014/main" val="2698499054"/>
                        </a:ext>
                      </a:extLst>
                    </a:gridCol>
                  </a:tblGrid>
                  <a:tr h="370840">
                    <a:tc>
                      <a:txBody>
                        <a:bodyPr/>
                        <a:lstStyle/>
                        <a:p>
                          <a:r>
                            <a:rPr lang="es-MX" sz="1800" b="0" dirty="0">
                              <a:solidFill>
                                <a:schemeClr val="tx1"/>
                              </a:solidFill>
                              <a:latin typeface="Century" panose="02040604050505020304" pitchFamily="18" charset="0"/>
                            </a:rPr>
                            <a:t> a</a:t>
                          </a:r>
                          <a14:m>
                            <m:oMath xmlns:m="http://schemas.openxmlformats.org/officeDocument/2006/math">
                              <m:r>
                                <a:rPr lang="es-MX" sz="1800" b="0" i="1" smtClean="0">
                                  <a:solidFill>
                                    <a:schemeClr val="tx1"/>
                                  </a:solidFill>
                                  <a:latin typeface="Cambria Math" panose="02040503050406030204" pitchFamily="18" charset="0"/>
                                </a:rPr>
                                <m:t>)</m:t>
                              </m:r>
                              <m:r>
                                <a:rPr lang="es-ES" sz="1800" b="0" i="1" smtClean="0">
                                  <a:solidFill>
                                    <a:schemeClr val="tx1"/>
                                  </a:solidFill>
                                  <a:latin typeface="Cambria Math" panose="02040503050406030204" pitchFamily="18" charset="0"/>
                                </a:rPr>
                                <m:t> 25</m:t>
                              </m:r>
                            </m:oMath>
                          </a14:m>
                          <a:endParaRPr lang="es-MX" sz="1800" b="0" dirty="0">
                            <a:solidFill>
                              <a:schemeClr val="tx1"/>
                            </a:solidFill>
                            <a:latin typeface="Century" panose="020406040505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800" b="0" dirty="0">
                              <a:solidFill>
                                <a:schemeClr val="tx1"/>
                              </a:solidFill>
                              <a:latin typeface="Century" panose="02040604050505020304" pitchFamily="18" charset="0"/>
                            </a:rPr>
                            <a:t> </a:t>
                          </a:r>
                          <a14:m>
                            <m:oMath xmlns:m="http://schemas.openxmlformats.org/officeDocument/2006/math">
                              <m:r>
                                <m:rPr>
                                  <m:sty m:val="p"/>
                                </m:rPr>
                                <a:rPr lang="es-ES" sz="1800" b="0" i="0" smtClean="0">
                                  <a:solidFill>
                                    <a:schemeClr val="tx1"/>
                                  </a:solidFill>
                                  <a:latin typeface="Cambria Math" panose="02040503050406030204" pitchFamily="18" charset="0"/>
                                </a:rPr>
                                <m:t>b</m:t>
                              </m:r>
                              <m:r>
                                <a:rPr lang="es-MX" sz="1800" b="0" i="1" smtClean="0">
                                  <a:solidFill>
                                    <a:schemeClr val="tx1"/>
                                  </a:solidFill>
                                  <a:latin typeface="Cambria Math" panose="02040503050406030204" pitchFamily="18" charset="0"/>
                                </a:rPr>
                                <m:t>)</m:t>
                              </m:r>
                              <m:r>
                                <a:rPr lang="es-ES" sz="1800" b="0" i="1" smtClean="0">
                                  <a:solidFill>
                                    <a:schemeClr val="tx1"/>
                                  </a:solidFill>
                                  <a:latin typeface="Cambria Math" panose="02040503050406030204" pitchFamily="18" charset="0"/>
                                </a:rPr>
                                <m:t> 49</m:t>
                              </m:r>
                            </m:oMath>
                          </a14:m>
                          <a:endParaRPr lang="es-MX" sz="1800" b="0" dirty="0">
                            <a:solidFill>
                              <a:schemeClr val="tx1"/>
                            </a:solidFill>
                            <a:latin typeface="Century" panose="020406040505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800" b="0" dirty="0">
                              <a:solidFill>
                                <a:schemeClr val="tx1"/>
                              </a:solidFill>
                              <a:latin typeface="Century" panose="02040604050505020304" pitchFamily="18" charset="0"/>
                            </a:rPr>
                            <a:t> </a:t>
                          </a:r>
                          <a14:m>
                            <m:oMath xmlns:m="http://schemas.openxmlformats.org/officeDocument/2006/math">
                              <m:r>
                                <a:rPr lang="es-MX" sz="1800" b="0" i="1" smtClean="0">
                                  <a:solidFill>
                                    <a:schemeClr val="tx1"/>
                                  </a:solidFill>
                                  <a:latin typeface="Cambria Math" panose="02040503050406030204" pitchFamily="18" charset="0"/>
                                </a:rPr>
                                <m:t>𝑐</m:t>
                              </m:r>
                              <m:r>
                                <a:rPr lang="es-MX" sz="1800" b="0" i="1" smtClean="0">
                                  <a:solidFill>
                                    <a:schemeClr val="tx1"/>
                                  </a:solidFill>
                                  <a:latin typeface="Cambria Math" panose="02040503050406030204" pitchFamily="18" charset="0"/>
                                </a:rPr>
                                <m:t>) 100</m:t>
                              </m:r>
                            </m:oMath>
                          </a14:m>
                          <a:endParaRPr lang="es-MX" sz="1800" b="0" dirty="0">
                            <a:solidFill>
                              <a:schemeClr val="tx1"/>
                            </a:solidFill>
                            <a:latin typeface="Century" panose="020406040505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800" b="0" dirty="0">
                              <a:solidFill>
                                <a:schemeClr val="tx1"/>
                              </a:solidFill>
                              <a:latin typeface="Century" panose="02040604050505020304" pitchFamily="18" charset="0"/>
                            </a:rPr>
                            <a:t> </a:t>
                          </a:r>
                          <a14:m>
                            <m:oMath xmlns:m="http://schemas.openxmlformats.org/officeDocument/2006/math">
                              <m:r>
                                <m:rPr>
                                  <m:sty m:val="p"/>
                                </m:rPr>
                                <a:rPr lang="es-ES" sz="1800" b="0" i="0" smtClean="0">
                                  <a:solidFill>
                                    <a:schemeClr val="tx1"/>
                                  </a:solidFill>
                                  <a:latin typeface="Cambria Math" panose="02040503050406030204" pitchFamily="18" charset="0"/>
                                </a:rPr>
                                <m:t>d</m:t>
                              </m:r>
                              <m:r>
                                <a:rPr lang="es-MX" sz="1800" b="0" i="1" smtClean="0">
                                  <a:solidFill>
                                    <a:schemeClr val="tx1"/>
                                  </a:solidFill>
                                  <a:latin typeface="Cambria Math" panose="02040503050406030204" pitchFamily="18" charset="0"/>
                                </a:rPr>
                                <m:t>)</m:t>
                              </m:r>
                              <m:r>
                                <a:rPr lang="es-ES" sz="1800" b="0" i="1" smtClean="0">
                                  <a:solidFill>
                                    <a:schemeClr val="tx1"/>
                                  </a:solidFill>
                                  <a:latin typeface="Cambria Math" panose="02040503050406030204" pitchFamily="18" charset="0"/>
                                </a:rPr>
                                <m:t> 224</m:t>
                              </m:r>
                            </m:oMath>
                          </a14:m>
                          <a:endParaRPr lang="es-MX" sz="1800" b="0" dirty="0">
                            <a:solidFill>
                              <a:schemeClr val="tx1"/>
                            </a:solidFill>
                            <a:latin typeface="Century" panose="020406040505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800" b="0" dirty="0">
                              <a:solidFill>
                                <a:schemeClr val="tx1"/>
                              </a:solidFill>
                              <a:latin typeface="Century" panose="02040604050505020304" pitchFamily="18" charset="0"/>
                            </a:rPr>
                            <a:t> e</a:t>
                          </a:r>
                          <a14:m>
                            <m:oMath xmlns:m="http://schemas.openxmlformats.org/officeDocument/2006/math">
                              <m:r>
                                <a:rPr lang="es-MX" sz="1800" b="0" i="1" smtClean="0">
                                  <a:solidFill>
                                    <a:schemeClr val="tx1"/>
                                  </a:solidFill>
                                  <a:latin typeface="Cambria Math" panose="02040503050406030204" pitchFamily="18" charset="0"/>
                                </a:rPr>
                                <m:t>)</m:t>
                              </m:r>
                              <m:r>
                                <a:rPr lang="es-ES" sz="1800" b="0" i="1" smtClean="0">
                                  <a:solidFill>
                                    <a:schemeClr val="tx1"/>
                                  </a:solidFill>
                                  <a:latin typeface="Cambria Math" panose="02040503050406030204" pitchFamily="18" charset="0"/>
                                </a:rPr>
                                <m:t> 2025</m:t>
                              </m:r>
                            </m:oMath>
                          </a14:m>
                          <a:endParaRPr lang="es-MX" sz="1800" b="0" dirty="0">
                            <a:solidFill>
                              <a:schemeClr val="tx1"/>
                            </a:solidFill>
                            <a:latin typeface="Century" panose="020406040505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71731744"/>
                      </a:ext>
                    </a:extLst>
                  </a:tr>
                </a:tbl>
              </a:graphicData>
            </a:graphic>
          </p:graphicFrame>
        </mc:Choice>
        <mc:Fallback xmlns="">
          <p:graphicFrame>
            <p:nvGraphicFramePr>
              <p:cNvPr id="3" name="Tabla 2">
                <a:extLst>
                  <a:ext uri="{FF2B5EF4-FFF2-40B4-BE49-F238E27FC236}">
                    <a16:creationId xmlns:a16="http://schemas.microsoft.com/office/drawing/2014/main" id="{88D21D92-B528-3E4B-16EB-438446DA36AD}"/>
                  </a:ext>
                </a:extLst>
              </p:cNvPr>
              <p:cNvGraphicFramePr>
                <a:graphicFrameLocks noGrp="1"/>
              </p:cNvGraphicFramePr>
              <p:nvPr>
                <p:extLst>
                  <p:ext uri="{D42A27DB-BD31-4B8C-83A1-F6EECF244321}">
                    <p14:modId xmlns:p14="http://schemas.microsoft.com/office/powerpoint/2010/main" val="958894002"/>
                  </p:ext>
                </p:extLst>
              </p:nvPr>
            </p:nvGraphicFramePr>
            <p:xfrm>
              <a:off x="1404375" y="1653734"/>
              <a:ext cx="9383250" cy="370840"/>
            </p:xfrm>
            <a:graphic>
              <a:graphicData uri="http://schemas.openxmlformats.org/drawingml/2006/table">
                <a:tbl>
                  <a:tblPr firstRow="1" bandRow="1">
                    <a:tableStyleId>{5C22544A-7EE6-4342-B048-85BDC9FD1C3A}</a:tableStyleId>
                  </a:tblPr>
                  <a:tblGrid>
                    <a:gridCol w="1876650">
                      <a:extLst>
                        <a:ext uri="{9D8B030D-6E8A-4147-A177-3AD203B41FA5}">
                          <a16:colId xmlns:a16="http://schemas.microsoft.com/office/drawing/2014/main" val="47622006"/>
                        </a:ext>
                      </a:extLst>
                    </a:gridCol>
                    <a:gridCol w="1876650">
                      <a:extLst>
                        <a:ext uri="{9D8B030D-6E8A-4147-A177-3AD203B41FA5}">
                          <a16:colId xmlns:a16="http://schemas.microsoft.com/office/drawing/2014/main" val="3837020619"/>
                        </a:ext>
                      </a:extLst>
                    </a:gridCol>
                    <a:gridCol w="1876650">
                      <a:extLst>
                        <a:ext uri="{9D8B030D-6E8A-4147-A177-3AD203B41FA5}">
                          <a16:colId xmlns:a16="http://schemas.microsoft.com/office/drawing/2014/main" val="809640039"/>
                        </a:ext>
                      </a:extLst>
                    </a:gridCol>
                    <a:gridCol w="1876650">
                      <a:extLst>
                        <a:ext uri="{9D8B030D-6E8A-4147-A177-3AD203B41FA5}">
                          <a16:colId xmlns:a16="http://schemas.microsoft.com/office/drawing/2014/main" val="4180806309"/>
                        </a:ext>
                      </a:extLst>
                    </a:gridCol>
                    <a:gridCol w="1876650">
                      <a:extLst>
                        <a:ext uri="{9D8B030D-6E8A-4147-A177-3AD203B41FA5}">
                          <a16:colId xmlns:a16="http://schemas.microsoft.com/office/drawing/2014/main" val="2698499054"/>
                        </a:ext>
                      </a:extLst>
                    </a:gridCol>
                  </a:tblGrid>
                  <a:tr h="370840">
                    <a:tc>
                      <a:txBody>
                        <a:bodyPr/>
                        <a:lstStyle/>
                        <a:p>
                          <a:endParaRPr lang="es-MX"/>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2"/>
                          <a:stretch>
                            <a:fillRect t="-8065" r="-400000" b="-22581"/>
                          </a:stretch>
                        </a:blipFill>
                      </a:tcPr>
                    </a:tc>
                    <a:tc>
                      <a:txBody>
                        <a:bodyPr/>
                        <a:lstStyle/>
                        <a:p>
                          <a:endParaRPr lang="es-MX"/>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2"/>
                          <a:stretch>
                            <a:fillRect l="-100000" t="-8065" r="-300000" b="-22581"/>
                          </a:stretch>
                        </a:blipFill>
                      </a:tcPr>
                    </a:tc>
                    <a:tc>
                      <a:txBody>
                        <a:bodyPr/>
                        <a:lstStyle/>
                        <a:p>
                          <a:endParaRPr lang="es-MX"/>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2"/>
                          <a:stretch>
                            <a:fillRect l="-200000" t="-8065" r="-200000" b="-22581"/>
                          </a:stretch>
                        </a:blipFill>
                      </a:tcPr>
                    </a:tc>
                    <a:tc>
                      <a:txBody>
                        <a:bodyPr/>
                        <a:lstStyle/>
                        <a:p>
                          <a:endParaRPr lang="es-MX"/>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2"/>
                          <a:stretch>
                            <a:fillRect l="-300000" t="-8065" r="-100000" b="-22581"/>
                          </a:stretch>
                        </a:blipFill>
                      </a:tcPr>
                    </a:tc>
                    <a:tc>
                      <a:txBody>
                        <a:bodyPr/>
                        <a:lstStyle/>
                        <a:p>
                          <a:endParaRPr lang="es-MX"/>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2"/>
                          <a:stretch>
                            <a:fillRect l="-400000" t="-8065" b="-22581"/>
                          </a:stretch>
                        </a:blipFill>
                      </a:tcPr>
                    </a:tc>
                    <a:extLst>
                      <a:ext uri="{0D108BD9-81ED-4DB2-BD59-A6C34878D82A}">
                        <a16:rowId xmlns:a16="http://schemas.microsoft.com/office/drawing/2014/main" val="1371731744"/>
                      </a:ext>
                    </a:extLst>
                  </a:tr>
                </a:tbl>
              </a:graphicData>
            </a:graphic>
          </p:graphicFrame>
        </mc:Fallback>
      </mc:AlternateContent>
    </p:spTree>
    <p:extLst>
      <p:ext uri="{BB962C8B-B14F-4D97-AF65-F5344CB8AC3E}">
        <p14:creationId xmlns:p14="http://schemas.microsoft.com/office/powerpoint/2010/main" val="40022957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5047792"/>
              </a:xfrm>
              <a:prstGeom prst="rect">
                <a:avLst/>
              </a:prstGeom>
              <a:noFill/>
            </p:spPr>
            <p:txBody>
              <a:bodyPr wrap="square" rtlCol="0">
                <a:spAutoFit/>
              </a:bodyPr>
              <a:lstStyle/>
              <a:p>
                <a:pPr algn="just"/>
                <a:r>
                  <a:rPr lang="es-MX" sz="2400" b="1" dirty="0">
                    <a:latin typeface="Century" panose="02040604050505020304" pitchFamily="18" charset="0"/>
                  </a:rPr>
                  <a:t>Problema B1: </a:t>
                </a:r>
                <a:r>
                  <a:rPr lang="es-MX" sz="2400" dirty="0">
                    <a:latin typeface="Century" panose="02040604050505020304" pitchFamily="18" charset="0"/>
                  </a:rPr>
                  <a:t>¿Cuál es la máxima cantidad de puntos en los que se intersecan 4 líneas rectas?</a:t>
                </a:r>
              </a:p>
              <a:p>
                <a:pPr algn="just"/>
                <a:endParaRPr lang="es-MX" sz="2400" b="1" dirty="0">
                  <a:latin typeface="Century" panose="02040604050505020304" pitchFamily="18" charset="0"/>
                </a:endParaRPr>
              </a:p>
              <a:p>
                <a:pPr algn="just"/>
                <a:r>
                  <a:rPr lang="es-MX" sz="2400" b="1" dirty="0">
                    <a:latin typeface="Century" panose="02040604050505020304" pitchFamily="18" charset="0"/>
                  </a:rPr>
                  <a:t>Problema B2: </a:t>
                </a:r>
                <a:r>
                  <a:rPr lang="es-MX" sz="2400" dirty="0">
                    <a:latin typeface="Century" panose="02040604050505020304" pitchFamily="18" charset="0"/>
                  </a:rPr>
                  <a:t>Angelica dice que el 25% de sus libros son novelas, mientras que </a:t>
                </a:r>
                <a14:m>
                  <m:oMath xmlns:m="http://schemas.openxmlformats.org/officeDocument/2006/math">
                    <m:f>
                      <m:fPr>
                        <m:ctrlPr>
                          <a:rPr lang="es-MX" sz="2400" i="1" smtClean="0">
                            <a:latin typeface="Cambria Math" panose="02040503050406030204" pitchFamily="18" charset="0"/>
                          </a:rPr>
                        </m:ctrlPr>
                      </m:fPr>
                      <m:num>
                        <m:r>
                          <a:rPr lang="es-ES" sz="2400" b="0" i="1" smtClean="0">
                            <a:latin typeface="Cambria Math" panose="02040503050406030204" pitchFamily="18" charset="0"/>
                          </a:rPr>
                          <m:t>1</m:t>
                        </m:r>
                      </m:num>
                      <m:den>
                        <m:r>
                          <a:rPr lang="es-ES" sz="2400" b="0" i="1" smtClean="0">
                            <a:latin typeface="Cambria Math" panose="02040503050406030204" pitchFamily="18" charset="0"/>
                          </a:rPr>
                          <m:t>9</m:t>
                        </m:r>
                      </m:den>
                    </m:f>
                  </m:oMath>
                </a14:m>
                <a:r>
                  <a:rPr lang="es-MX" sz="2400" dirty="0">
                    <a:latin typeface="Century" panose="02040604050505020304" pitchFamily="18" charset="0"/>
                  </a:rPr>
                  <a:t> de sus libros son de poesía. Si sabemos que el total de sus libros está entre 50 y 100, ¿cuál es ese total?</a:t>
                </a:r>
              </a:p>
              <a:p>
                <a:pPr algn="just"/>
                <a:endParaRPr lang="es-MX" sz="2400" dirty="0">
                  <a:latin typeface="Century" panose="02040604050505020304" pitchFamily="18" charset="0"/>
                </a:endParaRPr>
              </a:p>
              <a:p>
                <a:pPr algn="just"/>
                <a:r>
                  <a:rPr lang="es-MX" sz="2400" b="1" dirty="0">
                    <a:latin typeface="Century" panose="02040604050505020304" pitchFamily="18" charset="0"/>
                  </a:rPr>
                  <a:t>Problema B3: </a:t>
                </a:r>
                <a:r>
                  <a:rPr lang="es-ES" sz="2400" dirty="0">
                    <a:latin typeface="Century" panose="02040604050505020304" pitchFamily="18" charset="0"/>
                  </a:rPr>
                  <a:t>En un campeonato de béisbol jugado por sistema de eliminatorias se enfrentan 𝑛 equipos. En cada ronda los equipos perdedores salen del torneo. Al formar los pares de equipos que se van a enfrentar puede eventualmente quedar un equipo sin jugar; éste descansa y pasa a la ronda siguiente. ¿Cuántos juegos se realizarán durante el campeonato?</a:t>
                </a:r>
              </a:p>
            </p:txBody>
          </p:sp>
        </mc:Choice>
        <mc:Fallback>
          <p:sp>
            <p:nvSpPr>
              <p:cNvPr id="4" name="CuadroTexto 3">
                <a:extLst>
                  <a:ext uri="{FF2B5EF4-FFF2-40B4-BE49-F238E27FC236}">
                    <a16:creationId xmlns:a16="http://schemas.microsoft.com/office/drawing/2014/main" id="{25E45DEC-18E4-5FFB-B5BB-AA4E5B251139}"/>
                  </a:ext>
                </a:extLst>
              </p:cNvPr>
              <p:cNvSpPr txBox="1">
                <a:spLocks noRot="1" noChangeAspect="1" noMove="1" noResize="1" noEditPoints="1" noAdjustHandles="1" noChangeArrowheads="1" noChangeShapeType="1" noTextEdit="1"/>
              </p:cNvSpPr>
              <p:nvPr/>
            </p:nvSpPr>
            <p:spPr>
              <a:xfrm>
                <a:off x="1174955" y="934064"/>
                <a:ext cx="9842090" cy="5047792"/>
              </a:xfrm>
              <a:prstGeom prst="rect">
                <a:avLst/>
              </a:prstGeom>
              <a:blipFill>
                <a:blip r:embed="rId2"/>
                <a:stretch>
                  <a:fillRect l="-991" t="-966" r="-929" b="-1812"/>
                </a:stretch>
              </a:blipFill>
            </p:spPr>
            <p:txBody>
              <a:bodyPr/>
              <a:lstStyle/>
              <a:p>
                <a:r>
                  <a:rPr lang="es-MX">
                    <a:noFill/>
                  </a:rPr>
                  <a:t> </a:t>
                </a:r>
              </a:p>
            </p:txBody>
          </p:sp>
        </mc:Fallback>
      </mc:AlternateContent>
    </p:spTree>
    <p:extLst>
      <p:ext uri="{BB962C8B-B14F-4D97-AF65-F5344CB8AC3E}">
        <p14:creationId xmlns:p14="http://schemas.microsoft.com/office/powerpoint/2010/main" val="187313541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4524315"/>
          </a:xfrm>
          <a:prstGeom prst="rect">
            <a:avLst/>
          </a:prstGeom>
          <a:noFill/>
        </p:spPr>
        <p:txBody>
          <a:bodyPr wrap="square" rtlCol="0">
            <a:spAutoFit/>
          </a:bodyPr>
          <a:lstStyle/>
          <a:p>
            <a:pPr algn="just"/>
            <a:r>
              <a:rPr lang="es-MX" sz="2400" b="1" dirty="0">
                <a:latin typeface="Century" panose="02040604050505020304" pitchFamily="18" charset="0"/>
              </a:rPr>
              <a:t>Problema C1: </a:t>
            </a:r>
            <a:r>
              <a:rPr lang="es-MX" sz="2400" dirty="0">
                <a:latin typeface="Century" panose="02040604050505020304" pitchFamily="18" charset="0"/>
              </a:rPr>
              <a:t>En uno de los platillos de una balanza hay 6 naranjas y en el otro hay dos melones. Cuando agregamos un melón en el platillo de las naranjas la balanza queda equilibrada. ¿Cuántas naranjas pesan lo mismo que un melón?</a:t>
            </a:r>
          </a:p>
          <a:p>
            <a:pPr algn="just"/>
            <a:endParaRPr lang="es-MX" sz="2400" b="1" dirty="0">
              <a:latin typeface="Century" panose="02040604050505020304" pitchFamily="18" charset="0"/>
            </a:endParaRPr>
          </a:p>
          <a:p>
            <a:pPr algn="just"/>
            <a:r>
              <a:rPr lang="es-MX" sz="2400" b="1" dirty="0">
                <a:latin typeface="Century" panose="02040604050505020304" pitchFamily="18" charset="0"/>
              </a:rPr>
              <a:t>Problema C2: </a:t>
            </a:r>
            <a:r>
              <a:rPr lang="es-MX" sz="2400" dirty="0">
                <a:latin typeface="Century" panose="02040604050505020304" pitchFamily="18" charset="0"/>
              </a:rPr>
              <a:t>Alejandro es mayor que Lilia por 52 días. Este año Alejandro celebró su cumpleaños un martes. ¿En qué día celebrará su cumpleaños Lilia?</a:t>
            </a:r>
          </a:p>
          <a:p>
            <a:pPr algn="just"/>
            <a:endParaRPr lang="es-MX" sz="2400" b="1" dirty="0">
              <a:latin typeface="Century" panose="02040604050505020304" pitchFamily="18" charset="0"/>
            </a:endParaRPr>
          </a:p>
          <a:p>
            <a:pPr algn="just"/>
            <a:r>
              <a:rPr lang="es-MX" sz="2400" b="1" dirty="0">
                <a:latin typeface="Century" panose="02040604050505020304" pitchFamily="18" charset="0"/>
              </a:rPr>
              <a:t>Problema C3: </a:t>
            </a:r>
            <a:r>
              <a:rPr lang="es-MX" sz="2400" dirty="0">
                <a:latin typeface="Century" panose="02040604050505020304" pitchFamily="18" charset="0"/>
              </a:rPr>
              <a:t>Demuestra que, dados 6 enteros cuales quiera, siempre pueden escogerse dos de ellos de forma que su diferencia sea múltiplo de 5.</a:t>
            </a:r>
            <a:endParaRPr lang="es-MX" sz="2000" b="1" dirty="0">
              <a:latin typeface="Century" panose="02040604050505020304" pitchFamily="18" charset="0"/>
            </a:endParaRPr>
          </a:p>
        </p:txBody>
      </p:sp>
    </p:spTree>
    <p:extLst>
      <p:ext uri="{BB962C8B-B14F-4D97-AF65-F5344CB8AC3E}">
        <p14:creationId xmlns:p14="http://schemas.microsoft.com/office/powerpoint/2010/main" val="357517278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4893647"/>
          </a:xfrm>
          <a:prstGeom prst="rect">
            <a:avLst/>
          </a:prstGeom>
          <a:noFill/>
        </p:spPr>
        <p:txBody>
          <a:bodyPr wrap="square" rtlCol="0">
            <a:spAutoFit/>
          </a:bodyPr>
          <a:lstStyle/>
          <a:p>
            <a:pPr algn="just"/>
            <a:r>
              <a:rPr lang="es-MX" sz="2400" b="1" dirty="0">
                <a:latin typeface="Century" panose="02040604050505020304" pitchFamily="18" charset="0"/>
              </a:rPr>
              <a:t>Problema D1: </a:t>
            </a:r>
            <a:r>
              <a:rPr lang="es-ES" sz="2400" dirty="0">
                <a:latin typeface="Century" panose="02040604050505020304" pitchFamily="18" charset="0"/>
              </a:rPr>
              <a:t>Una bolsa contiene bolas de dos colores: rojo y azul. Estas se van sacando con los ojos cerrados. ¿Cual es el mínimo número de bolas que hay que extraer de la bolsa para garantizar que hay dos del mismo color? ¿Y para 10 del mismo color?</a:t>
            </a:r>
          </a:p>
          <a:p>
            <a:pPr algn="just"/>
            <a:endParaRPr lang="es-ES" sz="2400" dirty="0">
              <a:latin typeface="Century" panose="02040604050505020304" pitchFamily="18" charset="0"/>
            </a:endParaRPr>
          </a:p>
          <a:p>
            <a:pPr algn="just"/>
            <a:r>
              <a:rPr lang="es-MX" sz="2400" b="1" dirty="0">
                <a:latin typeface="Century" panose="02040604050505020304" pitchFamily="18" charset="0"/>
              </a:rPr>
              <a:t>Problema D2: </a:t>
            </a:r>
            <a:r>
              <a:rPr lang="es-MX" sz="2400" dirty="0">
                <a:latin typeface="Century" panose="02040604050505020304" pitchFamily="18" charset="0"/>
              </a:rPr>
              <a:t>Ana, Beatriz y Carlos están jugando. Ana dice un número de tres cifras; Beatriz suma las tres cifras del número de Ana y dice el resultado; Carlos suma las cifras del número que dice Beatriz y dice el resultado. ¿Cuál es el número más grande que puede obtener Carlos?</a:t>
            </a:r>
          </a:p>
          <a:p>
            <a:pPr algn="just"/>
            <a:endParaRPr lang="es-MX" sz="2400" b="1" dirty="0">
              <a:latin typeface="Century" panose="02040604050505020304" pitchFamily="18" charset="0"/>
            </a:endParaRPr>
          </a:p>
          <a:p>
            <a:pPr algn="just"/>
            <a:r>
              <a:rPr lang="es-MX" sz="2400" b="1" dirty="0">
                <a:latin typeface="Century" panose="02040604050505020304" pitchFamily="18" charset="0"/>
              </a:rPr>
              <a:t>Problema D3: </a:t>
            </a:r>
            <a:r>
              <a:rPr lang="es-ES" sz="2400" dirty="0">
                <a:latin typeface="Century" panose="02040604050505020304" pitchFamily="18" charset="0"/>
              </a:rPr>
              <a:t>Halle el menor entero mayor que 1 tal que al dividirlo entre 2, 3, 4, 5, 6, 7, 8 o 9 deja resto 1.</a:t>
            </a:r>
            <a:endParaRPr lang="es-MX" sz="2400" dirty="0">
              <a:latin typeface="Century" panose="02040604050505020304" pitchFamily="18" charset="0"/>
            </a:endParaRPr>
          </a:p>
        </p:txBody>
      </p:sp>
    </p:spTree>
    <p:extLst>
      <p:ext uri="{BB962C8B-B14F-4D97-AF65-F5344CB8AC3E}">
        <p14:creationId xmlns:p14="http://schemas.microsoft.com/office/powerpoint/2010/main" val="319858014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25E45DEC-18E4-5FFB-B5BB-AA4E5B251139}"/>
                  </a:ext>
                </a:extLst>
              </p:cNvPr>
              <p:cNvSpPr txBox="1"/>
              <p:nvPr/>
            </p:nvSpPr>
            <p:spPr>
              <a:xfrm>
                <a:off x="1174955" y="934064"/>
                <a:ext cx="9842090" cy="3416320"/>
              </a:xfrm>
              <a:prstGeom prst="rect">
                <a:avLst/>
              </a:prstGeom>
              <a:noFill/>
            </p:spPr>
            <p:txBody>
              <a:bodyPr wrap="square" rtlCol="0">
                <a:spAutoFit/>
              </a:bodyPr>
              <a:lstStyle/>
              <a:p>
                <a:pPr algn="just"/>
                <a:r>
                  <a:rPr lang="es-MX" sz="2400" b="1" dirty="0">
                    <a:latin typeface="Century" panose="02040604050505020304" pitchFamily="18" charset="0"/>
                  </a:rPr>
                  <a:t>Problema E1: </a:t>
                </a:r>
                <a:r>
                  <a:rPr lang="es-MX" sz="2400" dirty="0">
                    <a:latin typeface="Century" panose="02040604050505020304" pitchFamily="18" charset="0"/>
                  </a:rPr>
                  <a:t>En un grupo de 15 amigos hay 11 que tienen ojos cafés y 7 que tienen un perro de mascota. ¿Cuál es la mínima cantidad de personas que tienen ojos cafés y también un perro de mascota?</a:t>
                </a:r>
                <a:endParaRPr lang="es-MX" sz="2400" b="1" dirty="0">
                  <a:latin typeface="Century" panose="02040604050505020304" pitchFamily="18" charset="0"/>
                </a:endParaRPr>
              </a:p>
              <a:p>
                <a:pPr algn="just"/>
                <a:endParaRPr lang="es-MX" sz="2400" b="1" dirty="0">
                  <a:latin typeface="Century" panose="02040604050505020304" pitchFamily="18" charset="0"/>
                </a:endParaRPr>
              </a:p>
              <a:p>
                <a:pPr algn="just"/>
                <a:r>
                  <a:rPr lang="es-MX" sz="2400" b="1" dirty="0">
                    <a:latin typeface="Century" panose="02040604050505020304" pitchFamily="18" charset="0"/>
                  </a:rPr>
                  <a:t>Problema E2: </a:t>
                </a:r>
                <a:r>
                  <a:rPr lang="es-MX" sz="2400" dirty="0">
                    <a:latin typeface="Century" panose="02040604050505020304" pitchFamily="18" charset="0"/>
                  </a:rPr>
                  <a:t>Andrés cuenta los números del 1 al 100 y aplaude si el número que dice es múltiplo de 3 o termina en 3. ¿Cuántas veces aplaudirá Andrés en total?</a:t>
                </a:r>
              </a:p>
              <a:p>
                <a:pPr algn="just"/>
                <a:endParaRPr lang="es-MX" sz="2400" b="1" dirty="0">
                  <a:latin typeface="Century" panose="02040604050505020304" pitchFamily="18" charset="0"/>
                </a:endParaRPr>
              </a:p>
              <a:p>
                <a:pPr algn="just"/>
                <a:r>
                  <a:rPr lang="es-ES" sz="2400" b="1" dirty="0">
                    <a:latin typeface="Century" panose="02040604050505020304" pitchFamily="18" charset="0"/>
                  </a:rPr>
                  <a:t>Problema E3:</a:t>
                </a:r>
                <a:r>
                  <a:rPr lang="es-ES" sz="2400" dirty="0">
                    <a:latin typeface="Century" panose="02040604050505020304" pitchFamily="18" charset="0"/>
                  </a:rPr>
                  <a:t> ¿Cuántos ceros aparecerán al final de </a:t>
                </a:r>
                <a14:m>
                  <m:oMath xmlns:m="http://schemas.openxmlformats.org/officeDocument/2006/math">
                    <m:r>
                      <a:rPr lang="es-MX" sz="2400" i="1">
                        <a:latin typeface="Cambria Math" panose="02040503050406030204" pitchFamily="18" charset="0"/>
                      </a:rPr>
                      <m:t>2</m:t>
                    </m:r>
                    <m:r>
                      <a:rPr lang="es-MX" sz="2400" b="0" i="1" smtClean="0">
                        <a:latin typeface="Cambria Math" panose="02040503050406030204" pitchFamily="18" charset="0"/>
                      </a:rPr>
                      <m:t>5!</m:t>
                    </m:r>
                  </m:oMath>
                </a14:m>
                <a:r>
                  <a:rPr lang="es-ES" sz="2400" dirty="0">
                    <a:latin typeface="Century" panose="02040604050505020304" pitchFamily="18" charset="0"/>
                  </a:rPr>
                  <a:t> ?</a:t>
                </a:r>
              </a:p>
            </p:txBody>
          </p:sp>
        </mc:Choice>
        <mc:Fallback>
          <p:sp>
            <p:nvSpPr>
              <p:cNvPr id="4" name="CuadroTexto 3">
                <a:extLst>
                  <a:ext uri="{FF2B5EF4-FFF2-40B4-BE49-F238E27FC236}">
                    <a16:creationId xmlns:a16="http://schemas.microsoft.com/office/drawing/2014/main" id="{25E45DEC-18E4-5FFB-B5BB-AA4E5B251139}"/>
                  </a:ext>
                </a:extLst>
              </p:cNvPr>
              <p:cNvSpPr txBox="1">
                <a:spLocks noRot="1" noChangeAspect="1" noMove="1" noResize="1" noEditPoints="1" noAdjustHandles="1" noChangeArrowheads="1" noChangeShapeType="1" noTextEdit="1"/>
              </p:cNvSpPr>
              <p:nvPr/>
            </p:nvSpPr>
            <p:spPr>
              <a:xfrm>
                <a:off x="1174955" y="934064"/>
                <a:ext cx="9842090" cy="3416320"/>
              </a:xfrm>
              <a:prstGeom prst="rect">
                <a:avLst/>
              </a:prstGeom>
              <a:blipFill>
                <a:blip r:embed="rId2"/>
                <a:stretch>
                  <a:fillRect l="-991" t="-1426" r="-929" b="-3030"/>
                </a:stretch>
              </a:blipFill>
            </p:spPr>
            <p:txBody>
              <a:bodyPr/>
              <a:lstStyle/>
              <a:p>
                <a:r>
                  <a:rPr lang="es-MX">
                    <a:noFill/>
                  </a:rPr>
                  <a:t> </a:t>
                </a:r>
              </a:p>
            </p:txBody>
          </p:sp>
        </mc:Fallback>
      </mc:AlternateContent>
    </p:spTree>
    <p:extLst>
      <p:ext uri="{BB962C8B-B14F-4D97-AF65-F5344CB8AC3E}">
        <p14:creationId xmlns:p14="http://schemas.microsoft.com/office/powerpoint/2010/main" val="1055892606"/>
      </p:ext>
    </p:extLst>
  </p:cSld>
  <p:clrMapOvr>
    <a:masterClrMapping/>
  </p:clrMapOvr>
  <p:transition spd="slow">
    <p:cove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659</Words>
  <Application>Microsoft Office PowerPoint</Application>
  <PresentationFormat>Panorámica</PresentationFormat>
  <Paragraphs>39</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Bahnschrift</vt:lpstr>
      <vt:lpstr>Calibri</vt:lpstr>
      <vt:lpstr>Calibri Light</vt:lpstr>
      <vt:lpstr>Cambria Math</vt:lpstr>
      <vt:lpstr>Century</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José de Jesús Hernández Beltrán</dc:creator>
  <cp:lastModifiedBy>Juan José de Jesús Hernández Beltrán</cp:lastModifiedBy>
  <cp:revision>16</cp:revision>
  <dcterms:created xsi:type="dcterms:W3CDTF">2023-01-19T23:47:13Z</dcterms:created>
  <dcterms:modified xsi:type="dcterms:W3CDTF">2023-01-25T16:14:40Z</dcterms:modified>
</cp:coreProperties>
</file>