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2" r:id="rId4"/>
    <p:sldId id="264" r:id="rId5"/>
    <p:sldId id="261" r:id="rId6"/>
    <p:sldId id="263"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B3CE-BF22-49EB-BC0D-A70026FC3A63}" type="datetimeFigureOut">
              <a:rPr lang="es-MX" smtClean="0"/>
              <a:t>01/02/2023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1D073-B3A0-4AFC-83A6-26EF30CC8001}" type="slidenum">
              <a:rPr lang="es-MX" smtClean="0"/>
              <a:t>‹Nº›</a:t>
            </a:fld>
            <a:endParaRPr lang="es-MX"/>
          </a:p>
        </p:txBody>
      </p:sp>
    </p:spTree>
    <p:extLst>
      <p:ext uri="{BB962C8B-B14F-4D97-AF65-F5344CB8AC3E}">
        <p14:creationId xmlns:p14="http://schemas.microsoft.com/office/powerpoint/2010/main" val="15008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2E032-A3F8-F499-9A5A-6B7676B657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92B74EE-E43F-1EF8-69A6-CDDA03E4A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A592116-1692-049B-493B-0F10556D6A7D}"/>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8918C0F0-7583-3F2D-A0DC-C9565099CD2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7D1CA3-9236-922F-B527-DC6433D3683B}"/>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914366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CE3DF-236D-9222-CAD9-095E61CCB1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49D4720-5225-E231-3763-96796E8424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5A9FE7-9F97-E11A-DE1D-BC3DF4BF1F78}"/>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99A43D19-F311-3DF9-EDFE-2362D4AFA1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79E32B7-3618-52AC-B0C8-AAECFC240948}"/>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75482024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92D445-96EC-2E46-8AFA-EBF48CAD44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EABC089-9F2F-8D1F-8D05-350C1F89D9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9EDB0-4E03-0289-6FE6-B1A87F693DAC}"/>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A2257A1B-DE05-4ED5-CF62-3854BB55DBA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E33145F-E974-4032-BE69-24CE79EF019F}"/>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43763859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DB2B-4DFD-88C8-902A-CEF48B3139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6E68062-101E-D786-855E-DE2F8DECE5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9442BB-6B7B-2216-C4E6-F7ADD71C8D56}"/>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78029901-2F08-790E-1FDA-B09C1EB06D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381F0-D417-ABFD-D167-6A009D26C33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92211575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98C83-5732-A20A-E9CE-F0021B11EE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A0C52E-FC97-4A92-A4E2-EDE1576DE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03A2C9-7DB7-4145-A26A-88BBA45B438E}"/>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766B6C67-15D0-F9B2-B10C-8DB1F9F5D7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D628CF4-F78B-E2F9-CD17-BC3CF0B12A0A}"/>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29875370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D46E4-805E-C16B-BF29-2EA4A469E32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1B58C85-D8BE-8144-213C-74DF91AEF0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CDE0F04-8460-423D-D4E0-971B264A978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F325388-D1F3-33D1-3BB8-03C3A170DAF4}"/>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6" name="Marcador de pie de página 5">
            <a:extLst>
              <a:ext uri="{FF2B5EF4-FFF2-40B4-BE49-F238E27FC236}">
                <a16:creationId xmlns:a16="http://schemas.microsoft.com/office/drawing/2014/main" id="{8F30F7DE-FC89-3661-BBE8-C82813D4698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114C1FE-AF35-6DED-4F54-07D27F981092}"/>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37102008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96291-3C71-0C74-5485-9390E65296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A3AA14-EB77-BBB7-08A0-A479C6852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C07A60-3F29-1E9D-47E9-6196A978175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1F607C3-71FA-F275-DFCA-4306BA79B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AE1371-3750-A968-5784-97018F98D6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91BB4C6-6B83-4F6D-9F14-BB55898DBF48}"/>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8" name="Marcador de pie de página 7">
            <a:extLst>
              <a:ext uri="{FF2B5EF4-FFF2-40B4-BE49-F238E27FC236}">
                <a16:creationId xmlns:a16="http://schemas.microsoft.com/office/drawing/2014/main" id="{BE853D66-5065-0E7D-92A6-B1B6045C99C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3FDC98E-13FD-4A40-F54D-AB1413B5C5B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01862572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DAE27-0F72-A01D-3C95-E69EF48ABF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DA61B54-9DFC-7B01-5199-020B880BCC94}"/>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4" name="Marcador de pie de página 3">
            <a:extLst>
              <a:ext uri="{FF2B5EF4-FFF2-40B4-BE49-F238E27FC236}">
                <a16:creationId xmlns:a16="http://schemas.microsoft.com/office/drawing/2014/main" id="{3EC5AD11-8983-0A4B-C472-16434E93929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03727C2-10C6-E310-4E94-F3C21ED9010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474374931"/>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3E3C0D-0755-FEDE-03CB-60EEACFC861F}"/>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3" name="Marcador de pie de página 2">
            <a:extLst>
              <a:ext uri="{FF2B5EF4-FFF2-40B4-BE49-F238E27FC236}">
                <a16:creationId xmlns:a16="http://schemas.microsoft.com/office/drawing/2014/main" id="{F0105A21-1260-AF9C-FB83-8ACCE68B30E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6C59D5C-87F7-D4B5-161C-43B0C492CF87}"/>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182129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0EF2F-01B2-142B-35D9-9B1FF19C81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FAF823-67C6-2D9C-3021-5A17D2AF5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812167B-B53F-428F-7599-B7739E8AC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A15D94-A8A5-B0AA-1325-43F58C122C11}"/>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6" name="Marcador de pie de página 5">
            <a:extLst>
              <a:ext uri="{FF2B5EF4-FFF2-40B4-BE49-F238E27FC236}">
                <a16:creationId xmlns:a16="http://schemas.microsoft.com/office/drawing/2014/main" id="{DAA643E2-7862-9509-B80E-E3E16DB2A61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7B5F984-D988-38D7-F426-78C304CFA9C1}"/>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82484956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5E3A7-61CC-9412-199E-7DF45907C5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AD71370-B25E-6BF0-C1E0-6FA2067FD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9103425-6B57-E26A-55E1-038BFCDA9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DDFFA6-4FB0-05D2-B7BC-131219FAB03D}"/>
              </a:ext>
            </a:extLst>
          </p:cNvPr>
          <p:cNvSpPr>
            <a:spLocks noGrp="1"/>
          </p:cNvSpPr>
          <p:nvPr>
            <p:ph type="dt" sz="half" idx="10"/>
          </p:nvPr>
        </p:nvSpPr>
        <p:spPr/>
        <p:txBody>
          <a:bodyPr/>
          <a:lstStyle/>
          <a:p>
            <a:fld id="{647E4FBE-E438-4C07-B613-1F9630E3616D}" type="datetimeFigureOut">
              <a:rPr lang="es-MX" smtClean="0"/>
              <a:t>01/02/2023</a:t>
            </a:fld>
            <a:endParaRPr lang="es-MX"/>
          </a:p>
        </p:txBody>
      </p:sp>
      <p:sp>
        <p:nvSpPr>
          <p:cNvPr id="6" name="Marcador de pie de página 5">
            <a:extLst>
              <a:ext uri="{FF2B5EF4-FFF2-40B4-BE49-F238E27FC236}">
                <a16:creationId xmlns:a16="http://schemas.microsoft.com/office/drawing/2014/main" id="{925DD4F2-5E3F-F183-554C-6AD92D4EFA7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DB37795-F160-F491-D23E-D1FB66E3DB8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76083353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5E01B1-5DED-05B2-44A0-489CFA3C6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B904E87-25A8-50BA-A543-B9979813E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E92FAE-8B13-85BA-743D-64B901A81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E4FBE-E438-4C07-B613-1F9630E3616D}" type="datetimeFigureOut">
              <a:rPr lang="es-MX" smtClean="0"/>
              <a:t>01/02/2023</a:t>
            </a:fld>
            <a:endParaRPr lang="es-MX"/>
          </a:p>
        </p:txBody>
      </p:sp>
      <p:sp>
        <p:nvSpPr>
          <p:cNvPr id="5" name="Marcador de pie de página 4">
            <a:extLst>
              <a:ext uri="{FF2B5EF4-FFF2-40B4-BE49-F238E27FC236}">
                <a16:creationId xmlns:a16="http://schemas.microsoft.com/office/drawing/2014/main" id="{8B083AE1-1BA9-AAF8-7726-5A5D81782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6D06695-954E-B694-3AFC-9517B69D3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5921E-86BF-430B-A164-8E51E041154D}" type="slidenum">
              <a:rPr lang="es-MX" smtClean="0"/>
              <a:t>‹Nº›</a:t>
            </a:fld>
            <a:endParaRPr lang="es-MX"/>
          </a:p>
        </p:txBody>
      </p:sp>
    </p:spTree>
    <p:extLst>
      <p:ext uri="{BB962C8B-B14F-4D97-AF65-F5344CB8AC3E}">
        <p14:creationId xmlns:p14="http://schemas.microsoft.com/office/powerpoint/2010/main" val="65193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DDBA158-9607-1CE8-4523-D2011F9445F5}"/>
              </a:ext>
            </a:extLst>
          </p:cNvPr>
          <p:cNvSpPr>
            <a:spLocks noGrp="1"/>
          </p:cNvSpPr>
          <p:nvPr>
            <p:ph type="subTitle" idx="1"/>
          </p:nvPr>
        </p:nvSpPr>
        <p:spPr>
          <a:xfrm>
            <a:off x="2856270" y="2191978"/>
            <a:ext cx="6479459" cy="2474043"/>
          </a:xfrm>
        </p:spPr>
        <p:txBody>
          <a:bodyPr>
            <a:normAutofit/>
          </a:bodyPr>
          <a:lstStyle/>
          <a:p>
            <a:pPr>
              <a:lnSpc>
                <a:spcPct val="70000"/>
              </a:lnSpc>
            </a:pPr>
            <a:r>
              <a:rPr lang="es-MX" sz="10000" b="1" dirty="0">
                <a:latin typeface="Bahnschrift" panose="020B0502040204020203" pitchFamily="34" charset="0"/>
              </a:rPr>
              <a:t>Problemas</a:t>
            </a:r>
          </a:p>
          <a:p>
            <a:pPr>
              <a:lnSpc>
                <a:spcPct val="70000"/>
              </a:lnSpc>
            </a:pPr>
            <a:r>
              <a:rPr lang="es-MX" sz="10000" b="1" dirty="0">
                <a:latin typeface="Bahnschrift" panose="020B0502040204020203" pitchFamily="34" charset="0"/>
              </a:rPr>
              <a:t>de práctica</a:t>
            </a:r>
          </a:p>
        </p:txBody>
      </p:sp>
    </p:spTree>
    <p:extLst>
      <p:ext uri="{BB962C8B-B14F-4D97-AF65-F5344CB8AC3E}">
        <p14:creationId xmlns:p14="http://schemas.microsoft.com/office/powerpoint/2010/main" val="425067328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50E9248-1803-68D8-9F83-52EC8ED6A22C}"/>
              </a:ext>
            </a:extLst>
          </p:cNvPr>
          <p:cNvPicPr>
            <a:picLocks noChangeAspect="1"/>
          </p:cNvPicPr>
          <p:nvPr/>
        </p:nvPicPr>
        <p:blipFill>
          <a:blip r:embed="rId2"/>
          <a:stretch>
            <a:fillRect/>
          </a:stretch>
        </p:blipFill>
        <p:spPr>
          <a:xfrm>
            <a:off x="7422593" y="3113061"/>
            <a:ext cx="3546019" cy="3487245"/>
          </a:xfrm>
          <a:prstGeom prst="rect">
            <a:avLst/>
          </a:prstGeom>
        </p:spPr>
      </p:pic>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2308324"/>
          </a:xfrm>
          <a:prstGeom prst="rect">
            <a:avLst/>
          </a:prstGeom>
          <a:noFill/>
        </p:spPr>
        <p:txBody>
          <a:bodyPr wrap="square" rtlCol="0">
            <a:spAutoFit/>
          </a:bodyPr>
          <a:lstStyle/>
          <a:p>
            <a:pPr algn="just"/>
            <a:r>
              <a:rPr lang="es-MX" sz="2400" b="1" dirty="0">
                <a:latin typeface="Century" panose="02040604050505020304" pitchFamily="18" charset="0"/>
              </a:rPr>
              <a:t>Problema A1: </a:t>
            </a:r>
            <a:r>
              <a:rPr lang="es-MX" sz="2400" dirty="0">
                <a:latin typeface="Century" panose="02040604050505020304" pitchFamily="18" charset="0"/>
              </a:rPr>
              <a:t>¿Cuántos números múltiplos de 10 hay entre los números del 1 al 2019?</a:t>
            </a:r>
          </a:p>
          <a:p>
            <a:pPr algn="just"/>
            <a:endParaRPr lang="es-MX" sz="2400" dirty="0">
              <a:latin typeface="Century" panose="02040604050505020304" pitchFamily="18" charset="0"/>
            </a:endParaRPr>
          </a:p>
          <a:p>
            <a:pPr algn="just"/>
            <a:r>
              <a:rPr lang="es-MX" sz="2400" b="1" dirty="0">
                <a:latin typeface="Century" panose="02040604050505020304" pitchFamily="18" charset="0"/>
              </a:rPr>
              <a:t>Problema A2: </a:t>
            </a:r>
            <a:r>
              <a:rPr lang="es-ES" sz="2400" dirty="0">
                <a:latin typeface="Century" panose="02040604050505020304" pitchFamily="18" charset="0"/>
              </a:rPr>
              <a:t>Se tiene un número de cuatro cifras de tal forma que la multiplicación de sus cifras es 105. Si todas sus cifras son distintas, ¿cuánto vale la suma de las cifras del número?</a:t>
            </a:r>
            <a:endParaRPr lang="es-MX" sz="2400" dirty="0">
              <a:latin typeface="Century" panose="02040604050505020304" pitchFamily="18" charset="0"/>
            </a:endParaRPr>
          </a:p>
        </p:txBody>
      </p:sp>
      <p:sp>
        <p:nvSpPr>
          <p:cNvPr id="5" name="CuadroTexto 4">
            <a:extLst>
              <a:ext uri="{FF2B5EF4-FFF2-40B4-BE49-F238E27FC236}">
                <a16:creationId xmlns:a16="http://schemas.microsoft.com/office/drawing/2014/main" id="{938066FF-2B88-D986-BBD6-FE2277A16953}"/>
              </a:ext>
            </a:extLst>
          </p:cNvPr>
          <p:cNvSpPr txBox="1"/>
          <p:nvPr/>
        </p:nvSpPr>
        <p:spPr>
          <a:xfrm>
            <a:off x="1174955" y="3517856"/>
            <a:ext cx="6096000" cy="2677656"/>
          </a:xfrm>
          <a:prstGeom prst="rect">
            <a:avLst/>
          </a:prstGeom>
          <a:noFill/>
        </p:spPr>
        <p:txBody>
          <a:bodyPr wrap="square">
            <a:spAutoFit/>
          </a:bodyPr>
          <a:lstStyle/>
          <a:p>
            <a:pPr algn="just"/>
            <a:r>
              <a:rPr lang="es-MX" sz="2400" b="1" dirty="0">
                <a:latin typeface="Century" panose="02040604050505020304" pitchFamily="18" charset="0"/>
              </a:rPr>
              <a:t>Problema A3: </a:t>
            </a:r>
            <a:r>
              <a:rPr lang="es-ES" sz="2400" dirty="0">
                <a:latin typeface="Century" panose="02040604050505020304" pitchFamily="18" charset="0"/>
              </a:rPr>
              <a:t>Dos triángulos equiláteros con sus lados paralelos se </a:t>
            </a:r>
            <a:r>
              <a:rPr lang="es-ES" sz="2400" dirty="0" err="1">
                <a:latin typeface="Century" panose="02040604050505020304" pitchFamily="18" charset="0"/>
              </a:rPr>
              <a:t>intersectan</a:t>
            </a:r>
            <a:r>
              <a:rPr lang="es-ES" sz="2400" dirty="0">
                <a:latin typeface="Century" panose="02040604050505020304" pitchFamily="18" charset="0"/>
              </a:rPr>
              <a:t> como se muestra en la figura. Si el perímetro de cada uno de los triángulos equiláteros es igual a 24, ¿cuánto mide el perímetro del hexágono sombreado en la figura?</a:t>
            </a:r>
            <a:endParaRPr lang="es-MX" sz="2400" dirty="0">
              <a:latin typeface="Century" panose="02040604050505020304" pitchFamily="18" charset="0"/>
            </a:endParaRPr>
          </a:p>
        </p:txBody>
      </p:sp>
    </p:spTree>
    <p:extLst>
      <p:ext uri="{BB962C8B-B14F-4D97-AF65-F5344CB8AC3E}">
        <p14:creationId xmlns:p14="http://schemas.microsoft.com/office/powerpoint/2010/main" val="40022957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5262979"/>
          </a:xfrm>
          <a:prstGeom prst="rect">
            <a:avLst/>
          </a:prstGeom>
          <a:noFill/>
        </p:spPr>
        <p:txBody>
          <a:bodyPr wrap="square" rtlCol="0">
            <a:spAutoFit/>
          </a:bodyPr>
          <a:lstStyle/>
          <a:p>
            <a:pPr algn="just"/>
            <a:r>
              <a:rPr lang="es-MX" sz="2400" b="1" dirty="0">
                <a:latin typeface="Century" panose="02040604050505020304" pitchFamily="18" charset="0"/>
              </a:rPr>
              <a:t>Problema B1: </a:t>
            </a:r>
            <a:r>
              <a:rPr lang="es-ES" sz="2400" dirty="0">
                <a:latin typeface="Century" panose="02040604050505020304" pitchFamily="18" charset="0"/>
              </a:rPr>
              <a:t>Se suman 11 números enteros consecutivos dando como resultado 2024 . ¿Cuál es el menor de los números enteros que se sumaron?</a:t>
            </a: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B2: </a:t>
            </a:r>
            <a:r>
              <a:rPr lang="es-ES" sz="2400" dirty="0">
                <a:latin typeface="Century" panose="02040604050505020304" pitchFamily="18" charset="0"/>
              </a:rPr>
              <a:t>En un país lejano, las placas de los automóviles se forman poniendo un número de tres cifras distintas (que no comience en cero) y después dos letras. Si para las placas sólo pueden utilizarse las primeras 10 letras del abecedario, ¿cuántas placas distintas puede haber? Por ejemplo, la placa 105-AB es válida, pero la placa 055-CX no es válida.</a:t>
            </a: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B3: </a:t>
            </a:r>
            <a:r>
              <a:rPr lang="es-ES" sz="2400" dirty="0">
                <a:latin typeface="Century" panose="02040604050505020304" pitchFamily="18" charset="0"/>
              </a:rPr>
              <a:t>Se tiene un triángulo rectángulo con sus dos catetos (lados más pequeños) de longitud 15 y 20 respectivamente. ¿Cuánto mide la altura del triángulo que es perpendicular a la hipotenusa?</a:t>
            </a:r>
          </a:p>
        </p:txBody>
      </p:sp>
    </p:spTree>
    <p:extLst>
      <p:ext uri="{BB962C8B-B14F-4D97-AF65-F5344CB8AC3E}">
        <p14:creationId xmlns:p14="http://schemas.microsoft.com/office/powerpoint/2010/main" val="18731354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5262979"/>
          </a:xfrm>
          <a:prstGeom prst="rect">
            <a:avLst/>
          </a:prstGeom>
          <a:noFill/>
        </p:spPr>
        <p:txBody>
          <a:bodyPr wrap="square" rtlCol="0">
            <a:spAutoFit/>
          </a:bodyPr>
          <a:lstStyle/>
          <a:p>
            <a:pPr algn="just"/>
            <a:r>
              <a:rPr lang="es-MX" sz="2400" b="1" dirty="0">
                <a:latin typeface="Century" panose="02040604050505020304" pitchFamily="18" charset="0"/>
              </a:rPr>
              <a:t>Problema C1: </a:t>
            </a:r>
            <a:r>
              <a:rPr lang="es-ES" sz="2400" dirty="0">
                <a:latin typeface="Century" panose="02040604050505020304" pitchFamily="18" charset="0"/>
              </a:rPr>
              <a:t>Toño y Elías se encuentran 50 pesos tirados en el suelo. Toño dice “Eso es el 25% del dinero que traigo”. Elías dice “Eso es el 10% del dinero que traigo”. Entre Toño, Elías y el billete que se encontraron, ¿cuánto dinero traen?</a:t>
            </a:r>
          </a:p>
          <a:p>
            <a:pPr algn="just"/>
            <a:endParaRPr lang="es-ES" sz="2400" b="1" dirty="0">
              <a:latin typeface="Century" panose="02040604050505020304" pitchFamily="18" charset="0"/>
            </a:endParaRPr>
          </a:p>
          <a:p>
            <a:pPr algn="just"/>
            <a:r>
              <a:rPr lang="es-ES" sz="2400" b="1" dirty="0">
                <a:latin typeface="Century" panose="02040604050505020304" pitchFamily="18" charset="0"/>
              </a:rPr>
              <a:t>Problema C2: </a:t>
            </a:r>
            <a:r>
              <a:rPr lang="es-ES" sz="2400" dirty="0">
                <a:latin typeface="Century" panose="02040604050505020304" pitchFamily="18" charset="0"/>
              </a:rPr>
              <a:t>Se escriben en una lista todos los números enteros positivos distintos que se pueden escribir con los dígitos 2, 0, 1 y 9 (se vale repetir dígitos, pero no se vale poner ceros a la izquierda), en orden de menor a mayor. En esa lista, está escrito el números 2019. ¿Qué lugar ocupa el número 2019 en la lista ordenada de menor a mayor?</a:t>
            </a: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C3: </a:t>
            </a:r>
            <a:r>
              <a:rPr lang="es-ES" sz="2400" dirty="0">
                <a:latin typeface="Century" panose="02040604050505020304" pitchFamily="18" charset="0"/>
              </a:rPr>
              <a:t>Se tiene un polígono regular cuyos ángulos internos suman 1080º. ¿Cuántos lados tiene el polígono regular?</a:t>
            </a:r>
          </a:p>
        </p:txBody>
      </p:sp>
    </p:spTree>
    <p:extLst>
      <p:ext uri="{BB962C8B-B14F-4D97-AF65-F5344CB8AC3E}">
        <p14:creationId xmlns:p14="http://schemas.microsoft.com/office/powerpoint/2010/main" val="35751727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6DABE07-A3F9-6683-20B2-1D38517F1243}"/>
              </a:ext>
            </a:extLst>
          </p:cNvPr>
          <p:cNvPicPr>
            <a:picLocks noChangeAspect="1"/>
          </p:cNvPicPr>
          <p:nvPr/>
        </p:nvPicPr>
        <p:blipFill rotWithShape="1">
          <a:blip r:embed="rId2"/>
          <a:srcRect l="8048"/>
          <a:stretch/>
        </p:blipFill>
        <p:spPr>
          <a:xfrm>
            <a:off x="8878529" y="3348895"/>
            <a:ext cx="3115251" cy="3342198"/>
          </a:xfrm>
          <a:prstGeom prst="rect">
            <a:avLst/>
          </a:prstGeom>
        </p:spPr>
      </p:pic>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2677656"/>
              </a:xfrm>
              <a:prstGeom prst="rect">
                <a:avLst/>
              </a:prstGeom>
              <a:noFill/>
            </p:spPr>
            <p:txBody>
              <a:bodyPr wrap="square" rtlCol="0">
                <a:spAutoFit/>
              </a:bodyPr>
              <a:lstStyle/>
              <a:p>
                <a:pPr algn="just"/>
                <a:r>
                  <a:rPr lang="es-MX" sz="2400" b="1" dirty="0">
                    <a:latin typeface="Century" panose="02040604050505020304" pitchFamily="18" charset="0"/>
                  </a:rPr>
                  <a:t>Problema D1: </a:t>
                </a:r>
                <a:r>
                  <a:rPr lang="es-ES" sz="2400" dirty="0">
                    <a:latin typeface="Century" panose="02040604050505020304" pitchFamily="18" charset="0"/>
                  </a:rPr>
                  <a:t>¿Cuál es el resultado de la siguiente operación?</a:t>
                </a:r>
              </a:p>
              <a:p>
                <a:pPr algn="just"/>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2019−2018+2017−2016+ … +3−2+1</m:t>
                      </m:r>
                    </m:oMath>
                  </m:oMathPara>
                </a14:m>
                <a:endParaRPr lang="es-ES" sz="2400" dirty="0">
                  <a:latin typeface="Century" panose="02040604050505020304" pitchFamily="18" charset="0"/>
                </a:endParaRP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D2: </a:t>
                </a:r>
                <a:r>
                  <a:rPr lang="es-ES" sz="2400" dirty="0" err="1">
                    <a:latin typeface="Century" panose="02040604050505020304" pitchFamily="18" charset="0"/>
                  </a:rPr>
                  <a:t>Tzoali</a:t>
                </a:r>
                <a:r>
                  <a:rPr lang="es-ES" sz="2400" dirty="0">
                    <a:latin typeface="Century" panose="02040604050505020304" pitchFamily="18" charset="0"/>
                  </a:rPr>
                  <a:t> y Ricardo acudieron a un concurso de matemáticas individual en donde respondieron varios problemas, los cuáles podían responder de manera correcta o incorrecta. </a:t>
                </a:r>
                <a:r>
                  <a:rPr lang="es-ES" sz="2400" dirty="0" err="1">
                    <a:latin typeface="Century" panose="02040604050505020304" pitchFamily="18" charset="0"/>
                  </a:rPr>
                  <a:t>Tzoali</a:t>
                </a:r>
                <a:r>
                  <a:rPr lang="es-ES" sz="2400" dirty="0">
                    <a:latin typeface="Century" panose="02040604050505020304" pitchFamily="18" charset="0"/>
                  </a:rPr>
                  <a:t> respondió de forma incorrecta un noveno del total de las preguntas y</a:t>
                </a:r>
              </a:p>
            </p:txBody>
          </p:sp>
        </mc:Choice>
        <mc:Fallback>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1174955" y="934064"/>
                <a:ext cx="9842090" cy="2677656"/>
              </a:xfrm>
              <a:prstGeom prst="rect">
                <a:avLst/>
              </a:prstGeom>
              <a:blipFill>
                <a:blip r:embed="rId3"/>
                <a:stretch>
                  <a:fillRect l="-991" t="-1822" r="-929" b="-432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C82EA9C-6A25-6A9C-3AA5-28D598E4647B}"/>
                  </a:ext>
                </a:extLst>
              </p:cNvPr>
              <p:cNvSpPr txBox="1"/>
              <p:nvPr/>
            </p:nvSpPr>
            <p:spPr>
              <a:xfrm>
                <a:off x="1174955" y="3509105"/>
                <a:ext cx="8131172" cy="2677656"/>
              </a:xfrm>
              <a:prstGeom prst="rect">
                <a:avLst/>
              </a:prstGeom>
              <a:noFill/>
            </p:spPr>
            <p:txBody>
              <a:bodyPr wrap="square">
                <a:spAutoFit/>
              </a:bodyPr>
              <a:lstStyle/>
              <a:p>
                <a:pPr algn="just"/>
                <a:r>
                  <a:rPr lang="es-ES" sz="2400" dirty="0">
                    <a:latin typeface="Century" panose="02040604050505020304" pitchFamily="18" charset="0"/>
                  </a:rPr>
                  <a:t>Ricardo contestó correctamente 7 preguntas. El número de preguntas que ambos contestaron correctamente fue un sexto del total de las preguntas. ¿Cuántas preguntas respondió bien </a:t>
                </a:r>
                <a:r>
                  <a:rPr lang="es-ES" sz="2400" dirty="0" err="1">
                    <a:latin typeface="Century" panose="02040604050505020304" pitchFamily="18" charset="0"/>
                  </a:rPr>
                  <a:t>Tzoali</a:t>
                </a:r>
                <a:r>
                  <a:rPr lang="es-ES" sz="2400" dirty="0">
                    <a:latin typeface="Century" panose="02040604050505020304" pitchFamily="18" charset="0"/>
                  </a:rPr>
                  <a:t>?</a:t>
                </a: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D3: </a:t>
                </a:r>
                <a:r>
                  <a:rPr lang="es-ES" sz="2400" dirty="0">
                    <a:latin typeface="Century" panose="02040604050505020304" pitchFamily="18" charset="0"/>
                  </a:rPr>
                  <a:t>En la figura, </a:t>
                </a:r>
                <a14:m>
                  <m:oMath xmlns:m="http://schemas.openxmlformats.org/officeDocument/2006/math">
                    <m:r>
                      <a:rPr lang="es-ES" sz="2400" b="0" i="1" smtClean="0">
                        <a:latin typeface="Cambria Math" panose="02040503050406030204" pitchFamily="18" charset="0"/>
                      </a:rPr>
                      <m:t>𝐸𝐵</m:t>
                    </m:r>
                    <m:r>
                      <a:rPr lang="es-ES" sz="2400" b="0" i="1" smtClean="0">
                        <a:latin typeface="Cambria Math" panose="02040503050406030204" pitchFamily="18" charset="0"/>
                      </a:rPr>
                      <m:t>=</m:t>
                    </m:r>
                    <m:r>
                      <a:rPr lang="es-ES" sz="2400" b="0" i="1" smtClean="0">
                        <a:latin typeface="Cambria Math" panose="02040503050406030204" pitchFamily="18" charset="0"/>
                      </a:rPr>
                      <m:t>𝐸𝐷</m:t>
                    </m:r>
                  </m:oMath>
                </a14:m>
                <a:r>
                  <a:rPr lang="es-ES" sz="2400" dirty="0">
                    <a:latin typeface="Century" panose="02040604050505020304" pitchFamily="18" charset="0"/>
                  </a:rPr>
                  <a:t>, </a:t>
                </a:r>
                <a14:m>
                  <m:oMath xmlns:m="http://schemas.openxmlformats.org/officeDocument/2006/math">
                    <m:r>
                      <a:rPr lang="es-ES" sz="2400" b="0" i="1" smtClean="0">
                        <a:latin typeface="Cambria Math" panose="02040503050406030204" pitchFamily="18" charset="0"/>
                      </a:rPr>
                      <m:t>𝐴𝐹</m:t>
                    </m:r>
                    <m:r>
                      <a:rPr lang="es-ES" sz="2400" b="0" i="1" smtClean="0">
                        <a:latin typeface="Cambria Math" panose="02040503050406030204" pitchFamily="18" charset="0"/>
                      </a:rPr>
                      <m:t>=</m:t>
                    </m:r>
                    <m:r>
                      <a:rPr lang="es-ES" sz="2400" b="0" i="1" smtClean="0">
                        <a:latin typeface="Cambria Math" panose="02040503050406030204" pitchFamily="18" charset="0"/>
                      </a:rPr>
                      <m:t>𝐴𝐷</m:t>
                    </m:r>
                  </m:oMath>
                </a14:m>
                <a:r>
                  <a:rPr lang="es-ES" sz="2400" dirty="0">
                    <a:latin typeface="Century" panose="02040604050505020304" pitchFamily="18" charset="0"/>
                  </a:rPr>
                  <a:t>, </a:t>
                </a:r>
                <a14:m>
                  <m:oMath xmlns:m="http://schemas.openxmlformats.org/officeDocument/2006/math">
                    <m:r>
                      <a:rPr lang="es-ES" sz="2400" b="0" i="1" smtClean="0">
                        <a:latin typeface="Cambria Math" panose="02040503050406030204" pitchFamily="18" charset="0"/>
                      </a:rPr>
                      <m:t>𝐵𝐴</m:t>
                    </m:r>
                    <m:r>
                      <a:rPr lang="es-ES" sz="2400" b="0" i="1" smtClean="0">
                        <a:latin typeface="Cambria Math" panose="02040503050406030204" pitchFamily="18" charset="0"/>
                      </a:rPr>
                      <m:t>=</m:t>
                    </m:r>
                    <m:r>
                      <a:rPr lang="es-ES" sz="2400" b="0" i="1" smtClean="0">
                        <a:latin typeface="Cambria Math" panose="02040503050406030204" pitchFamily="18" charset="0"/>
                      </a:rPr>
                      <m:t>𝐵𝐶</m:t>
                    </m:r>
                  </m:oMath>
                </a14:m>
                <a:r>
                  <a:rPr lang="es-ES" sz="2400" dirty="0">
                    <a:latin typeface="Century" panose="02040604050505020304" pitchFamily="18" charset="0"/>
                  </a:rPr>
                  <a:t>. ¿Cuánto mide en grados el ángulo </a:t>
                </a:r>
                <a14:m>
                  <m:oMath xmlns:m="http://schemas.openxmlformats.org/officeDocument/2006/math">
                    <m:r>
                      <a:rPr lang="es-ES" sz="240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𝐵𝐸𝐷</m:t>
                    </m:r>
                  </m:oMath>
                </a14:m>
                <a:r>
                  <a:rPr lang="es-ES" sz="2400" dirty="0">
                    <a:latin typeface="Century" panose="02040604050505020304" pitchFamily="18" charset="0"/>
                  </a:rPr>
                  <a:t>?</a:t>
                </a:r>
              </a:p>
            </p:txBody>
          </p:sp>
        </mc:Choice>
        <mc:Fallback>
          <p:sp>
            <p:nvSpPr>
              <p:cNvPr id="7" name="CuadroTexto 6">
                <a:extLst>
                  <a:ext uri="{FF2B5EF4-FFF2-40B4-BE49-F238E27FC236}">
                    <a16:creationId xmlns:a16="http://schemas.microsoft.com/office/drawing/2014/main" id="{FC82EA9C-6A25-6A9C-3AA5-28D598E4647B}"/>
                  </a:ext>
                </a:extLst>
              </p:cNvPr>
              <p:cNvSpPr txBox="1">
                <a:spLocks noRot="1" noChangeAspect="1" noMove="1" noResize="1" noEditPoints="1" noAdjustHandles="1" noChangeArrowheads="1" noChangeShapeType="1" noTextEdit="1"/>
              </p:cNvSpPr>
              <p:nvPr/>
            </p:nvSpPr>
            <p:spPr>
              <a:xfrm>
                <a:off x="1174955" y="3509105"/>
                <a:ext cx="8131172" cy="2677656"/>
              </a:xfrm>
              <a:prstGeom prst="rect">
                <a:avLst/>
              </a:prstGeom>
              <a:blipFill>
                <a:blip r:embed="rId4"/>
                <a:stretch>
                  <a:fillRect l="-1199" t="-1822" r="-1124" b="-4328"/>
                </a:stretch>
              </a:blipFill>
            </p:spPr>
            <p:txBody>
              <a:bodyPr/>
              <a:lstStyle/>
              <a:p>
                <a:r>
                  <a:rPr lang="es-MX">
                    <a:noFill/>
                  </a:rPr>
                  <a:t> </a:t>
                </a:r>
              </a:p>
            </p:txBody>
          </p:sp>
        </mc:Fallback>
      </mc:AlternateContent>
    </p:spTree>
    <p:extLst>
      <p:ext uri="{BB962C8B-B14F-4D97-AF65-F5344CB8AC3E}">
        <p14:creationId xmlns:p14="http://schemas.microsoft.com/office/powerpoint/2010/main" val="319858014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2677656"/>
          </a:xfrm>
          <a:prstGeom prst="rect">
            <a:avLst/>
          </a:prstGeom>
          <a:noFill/>
        </p:spPr>
        <p:txBody>
          <a:bodyPr wrap="square" rtlCol="0">
            <a:spAutoFit/>
          </a:bodyPr>
          <a:lstStyle/>
          <a:p>
            <a:pPr algn="just"/>
            <a:r>
              <a:rPr lang="es-MX" sz="2400" b="1" dirty="0">
                <a:latin typeface="Century" panose="02040604050505020304" pitchFamily="18" charset="0"/>
              </a:rPr>
              <a:t>Problema E1: </a:t>
            </a:r>
            <a:r>
              <a:rPr lang="es-ES" sz="2400" dirty="0">
                <a:latin typeface="Century" panose="02040604050505020304" pitchFamily="18" charset="0"/>
              </a:rPr>
              <a:t>Un árbol de 20 metros de altura se plantó en la casa de Óscar. Cada año el árbol crecía la misma cantidad de metros. Al cabo de 6 años, el árbol medía lo doble que lo que medía a los 2 años de ser plantado. ¿Cuánto medía el árbol a los 4 años de ser plantado?</a:t>
            </a:r>
          </a:p>
          <a:p>
            <a:pPr algn="just"/>
            <a:endParaRPr lang="es-ES" sz="2400" dirty="0">
              <a:latin typeface="Century" panose="02040604050505020304" pitchFamily="18" charset="0"/>
            </a:endParaRPr>
          </a:p>
          <a:p>
            <a:pPr algn="just"/>
            <a:r>
              <a:rPr lang="es-ES" sz="2400" b="1" dirty="0">
                <a:latin typeface="Century" panose="02040604050505020304" pitchFamily="18" charset="0"/>
              </a:rPr>
              <a:t>Problema E2: </a:t>
            </a:r>
            <a:r>
              <a:rPr lang="es-ES" sz="2400" dirty="0">
                <a:latin typeface="Century" panose="02040604050505020304" pitchFamily="18" charset="0"/>
              </a:rPr>
              <a:t>En la figura, ¿cuál es la medida del ángulo x?</a:t>
            </a:r>
          </a:p>
        </p:txBody>
      </p:sp>
      <p:pic>
        <p:nvPicPr>
          <p:cNvPr id="3" name="Imagen 2">
            <a:extLst>
              <a:ext uri="{FF2B5EF4-FFF2-40B4-BE49-F238E27FC236}">
                <a16:creationId xmlns:a16="http://schemas.microsoft.com/office/drawing/2014/main" id="{DE04FB17-94FC-E458-8581-250C79D1E952}"/>
              </a:ext>
            </a:extLst>
          </p:cNvPr>
          <p:cNvPicPr>
            <a:picLocks noChangeAspect="1"/>
          </p:cNvPicPr>
          <p:nvPr/>
        </p:nvPicPr>
        <p:blipFill>
          <a:blip r:embed="rId2"/>
          <a:stretch>
            <a:fillRect/>
          </a:stretch>
        </p:blipFill>
        <p:spPr>
          <a:xfrm>
            <a:off x="7860969" y="3879820"/>
            <a:ext cx="4183385" cy="2275174"/>
          </a:xfrm>
          <a:prstGeom prst="rect">
            <a:avLst/>
          </a:prstGeom>
        </p:spPr>
      </p:pic>
      <p:sp>
        <p:nvSpPr>
          <p:cNvPr id="6" name="CuadroTexto 5">
            <a:extLst>
              <a:ext uri="{FF2B5EF4-FFF2-40B4-BE49-F238E27FC236}">
                <a16:creationId xmlns:a16="http://schemas.microsoft.com/office/drawing/2014/main" id="{55010BAD-3402-C55F-6A08-DFF1A0803531}"/>
              </a:ext>
            </a:extLst>
          </p:cNvPr>
          <p:cNvSpPr txBox="1"/>
          <p:nvPr/>
        </p:nvSpPr>
        <p:spPr>
          <a:xfrm>
            <a:off x="1174955" y="3813669"/>
            <a:ext cx="6715432" cy="2308324"/>
          </a:xfrm>
          <a:prstGeom prst="rect">
            <a:avLst/>
          </a:prstGeom>
          <a:noFill/>
        </p:spPr>
        <p:txBody>
          <a:bodyPr wrap="square">
            <a:spAutoFit/>
          </a:bodyPr>
          <a:lstStyle/>
          <a:p>
            <a:pPr algn="just"/>
            <a:r>
              <a:rPr lang="es-ES" sz="2400" b="1" dirty="0">
                <a:latin typeface="Century" panose="02040604050505020304" pitchFamily="18" charset="0"/>
              </a:rPr>
              <a:t>Problema E3: </a:t>
            </a:r>
            <a:r>
              <a:rPr lang="es-ES" sz="2400" dirty="0">
                <a:latin typeface="Century" panose="02040604050505020304" pitchFamily="18" charset="0"/>
              </a:rPr>
              <a:t>Un entero positivo de cuatro dígitos es </a:t>
            </a:r>
            <a:r>
              <a:rPr lang="es-ES" sz="2400" i="1" dirty="0" err="1">
                <a:latin typeface="Century" panose="02040604050505020304" pitchFamily="18" charset="0"/>
              </a:rPr>
              <a:t>bidigital</a:t>
            </a:r>
            <a:r>
              <a:rPr lang="es-ES" sz="2400" dirty="0">
                <a:latin typeface="Century" panose="02040604050505020304" pitchFamily="18" charset="0"/>
              </a:rPr>
              <a:t> si su expresión decimal usa solamente dos dígitos y cada uno de ellos es usado dos veces. Por ejemplo, 2020 es </a:t>
            </a:r>
            <a:r>
              <a:rPr lang="es-ES" sz="2400" i="1" dirty="0" err="1">
                <a:latin typeface="Century" panose="02040604050505020304" pitchFamily="18" charset="0"/>
              </a:rPr>
              <a:t>bidigital</a:t>
            </a:r>
            <a:r>
              <a:rPr lang="es-ES" sz="2400" dirty="0">
                <a:latin typeface="Century" panose="02040604050505020304" pitchFamily="18" charset="0"/>
              </a:rPr>
              <a:t>, mientras que 2222 y 2111 no lo son. ¿Cuántos números </a:t>
            </a:r>
            <a:r>
              <a:rPr lang="es-ES" sz="2400" i="1" dirty="0" err="1">
                <a:latin typeface="Century" panose="02040604050505020304" pitchFamily="18" charset="0"/>
              </a:rPr>
              <a:t>bidigitales</a:t>
            </a:r>
            <a:r>
              <a:rPr lang="es-ES" sz="2400" dirty="0">
                <a:latin typeface="Century" panose="02040604050505020304" pitchFamily="18" charset="0"/>
              </a:rPr>
              <a:t> hay?</a:t>
            </a:r>
          </a:p>
        </p:txBody>
      </p:sp>
    </p:spTree>
    <p:extLst>
      <p:ext uri="{BB962C8B-B14F-4D97-AF65-F5344CB8AC3E}">
        <p14:creationId xmlns:p14="http://schemas.microsoft.com/office/powerpoint/2010/main" val="1055892606"/>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657</Words>
  <Application>Microsoft Office PowerPoint</Application>
  <PresentationFormat>Panorámica</PresentationFormat>
  <Paragraphs>27</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Bahnschrift</vt:lpstr>
      <vt:lpstr>Calibri</vt:lpstr>
      <vt:lpstr>Calibri Light</vt:lpstr>
      <vt:lpstr>Cambria Math</vt:lpstr>
      <vt:lpstr>Century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José de Jesús Hernández Beltrán</dc:creator>
  <cp:lastModifiedBy>Juan José de Jesús Hernández Beltrán</cp:lastModifiedBy>
  <cp:revision>17</cp:revision>
  <dcterms:created xsi:type="dcterms:W3CDTF">2023-01-19T23:47:13Z</dcterms:created>
  <dcterms:modified xsi:type="dcterms:W3CDTF">2023-02-01T17:36:35Z</dcterms:modified>
</cp:coreProperties>
</file>