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B3CE-BF22-49EB-BC0D-A70026FC3A63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D073-B3A0-4AFC-83A6-26EF30CC80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E032-A3F8-F499-9A5A-6B7676B65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B74EE-E43F-1EF8-69A6-CDDA03E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92116-1692-049B-493B-0F10556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8C0F0-7583-3F2D-A0DC-C9565099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D1CA3-9236-922F-B527-DC6433D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1436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E3DF-236D-9222-CAD9-095E61C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9D4720-5225-E231-3763-96796E84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A9FE7-9F97-E11A-DE1D-BC3DF4BF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43D19-F311-3DF9-EDFE-2362D4AF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E32B7-3618-52AC-B0C8-AAECFC24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82024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2D445-96EC-2E46-8AFA-EBF48CAD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ABC089-9F2F-8D1F-8D05-350C1F89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9EDB0-4E03-0289-6FE6-B1A87F6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57A1B-DE05-4ED5-CF62-3854BB55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3145F-E974-4032-BE69-24CE79E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63859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9DB2B-4DFD-88C8-902A-CEF48B3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68062-101E-D786-855E-DE2F8DEC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442BB-6B7B-2216-C4E6-F7ADD71C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29901-2F08-790E-1FDA-B09C1EB0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381F0-D417-ABFD-D167-6A009D2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1575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8C83-5732-A20A-E9CE-F0021B11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0C52E-FC97-4A92-A4E2-EDE1576D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3A2C9-7DB7-4145-A26A-88BBA45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B6C67-15D0-F9B2-B10C-8DB1F9F5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28CF4-F78B-E2F9-CD17-BC3CF0B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7537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D46E4-805E-C16B-BF29-2EA4A469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58C85-D8BE-8144-213C-74DF91AEF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E0F04-8460-423D-D4E0-971B264A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25388-D1F3-33D1-3BB8-03C3A170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0F7DE-FC89-3661-BBE8-C82813D4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4C1FE-AF35-6DED-4F54-07D27F98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0200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6291-3C71-0C74-5485-9390E652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3AA14-EB77-BBB7-08A0-A479C685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07A60-3F29-1E9D-47E9-6196A978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F607C3-71FA-F275-DFCA-4306BA79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AE1371-3750-A968-5784-97018F98D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1BB4C6-6B83-4F6D-9F14-BB55898D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853D66-5065-0E7D-92A6-B1B6045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FDC98E-13FD-4A40-F54D-AB1413B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62572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AE27-0F72-A01D-3C95-E69EF48A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A61B54-9DFC-7B01-5199-020B880B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C5AD11-8983-0A4B-C472-16434E93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727C2-10C6-E310-4E94-F3C21ED9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3749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3E3C0D-0755-FEDE-03CB-60EEACFC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105A21-1260-AF9C-FB83-8ACCE6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59D5C-87F7-D4B5-161C-43B0C49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8212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EF2F-01B2-142B-35D9-9B1FF19C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AF823-67C6-2D9C-3021-5A17D2AF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12167B-B53F-428F-7599-B7739E8A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15D94-A8A5-B0AA-1325-43F58C1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643E2-7862-9509-B80E-E3E16DB2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5F984-D988-38D7-F426-78C304CF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84956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5E3A7-61CC-9412-199E-7DF45907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D71370-B25E-6BF0-C1E0-6FA2067F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103425-6B57-E26A-55E1-038BFCDA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DFFA6-4FB0-05D2-B7BC-131219FA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DD4F2-5E3F-F183-554C-6AD92D4E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37795-F160-F491-D23E-D1FB66E3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8335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E01B1-5DED-05B2-44A0-489CFA3C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04E87-25A8-50BA-A543-B9979813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92FAE-8B13-85BA-743D-64B901A81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4FBE-E438-4C07-B613-1F9630E3616D}" type="datetimeFigureOut">
              <a:rPr lang="es-MX" smtClean="0"/>
              <a:t>09/02/2023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83AE1-1BA9-AAF8-7726-5A5D81782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06695-954E-B694-3AFC-9517B69D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00A5FC-5FA8-BE04-ABD3-7497803CF746}"/>
              </a:ext>
            </a:extLst>
          </p:cNvPr>
          <p:cNvSpPr txBox="1"/>
          <p:nvPr/>
        </p:nvSpPr>
        <p:spPr>
          <a:xfrm>
            <a:off x="4680155" y="3777422"/>
            <a:ext cx="283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>
                <a:latin typeface="Century" panose="02040604050505020304" pitchFamily="18" charset="0"/>
              </a:rPr>
              <a:t>10 de febrero de 2023</a:t>
            </a:r>
            <a:endParaRPr lang="es-MX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7723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8: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Pedro presume que todavía es joven. Si divide su edad entre 2, 3, 4, 5 </a:t>
            </a:r>
            <a:r>
              <a:rPr lang="es-ES" sz="2800" dirty="0" err="1">
                <a:latin typeface="Century" panose="02040604050505020304" pitchFamily="18" charset="0"/>
              </a:rPr>
              <a:t>ó</a:t>
            </a:r>
            <a:r>
              <a:rPr lang="es-ES" sz="2800" dirty="0">
                <a:latin typeface="Century" panose="02040604050505020304" pitchFamily="18" charset="0"/>
              </a:rPr>
              <a:t> 6 le sobra 1, ¿cuál es la edad de Pedro?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Luis Carlos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entury" panose="02040604050505020304" pitchFamily="18" charset="0"/>
              </a:rPr>
              <a:t>Ebani</a:t>
            </a:r>
            <a:r>
              <a:rPr lang="es-ES" sz="2000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Andrea Miranda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Félix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entury" panose="02040604050505020304" pitchFamily="18" charset="0"/>
              </a:rPr>
              <a:t>Natanael</a:t>
            </a:r>
            <a:endParaRPr lang="es-ES" sz="20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Aranza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14, 58%</a:t>
            </a:r>
          </a:p>
        </p:txBody>
      </p:sp>
    </p:spTree>
    <p:extLst>
      <p:ext uri="{BB962C8B-B14F-4D97-AF65-F5344CB8AC3E}">
        <p14:creationId xmlns:p14="http://schemas.microsoft.com/office/powerpoint/2010/main" val="3610963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9: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Se han ABCD un rectángulo de área 24 y E el punto medio del lado AB. ¿Cuál es el área de la región sombreada?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33329" y="747734"/>
            <a:ext cx="299216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Luis Carlos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Mone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Fátima </a:t>
            </a:r>
            <a:r>
              <a:rPr lang="es-ES" dirty="0" err="1">
                <a:latin typeface="Century" panose="02040604050505020304" pitchFamily="18" charset="0"/>
              </a:rPr>
              <a:t>Nahomi</a:t>
            </a:r>
            <a:endParaRPr lang="es-ES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 err="1">
                <a:latin typeface="Century" panose="02040604050505020304" pitchFamily="18" charset="0"/>
              </a:rPr>
              <a:t>Ebani</a:t>
            </a:r>
            <a:r>
              <a:rPr lang="es-ES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 err="1">
                <a:latin typeface="Century" panose="02040604050505020304" pitchFamily="18" charset="0"/>
              </a:rPr>
              <a:t>Felix</a:t>
            </a:r>
            <a:r>
              <a:rPr lang="es-ES" dirty="0">
                <a:latin typeface="Century" panose="02040604050505020304" pitchFamily="18" charset="0"/>
              </a:rPr>
              <a:t>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Pedro Jaciel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 err="1">
                <a:latin typeface="Century" panose="02040604050505020304" pitchFamily="18" charset="0"/>
              </a:rPr>
              <a:t>Natanael</a:t>
            </a:r>
            <a:endParaRPr lang="es-ES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Aranza</a:t>
            </a:r>
          </a:p>
          <a:p>
            <a:pPr algn="just"/>
            <a:r>
              <a:rPr lang="es-ES" sz="2000" b="1" dirty="0">
                <a:latin typeface="Century" panose="02040604050505020304" pitchFamily="18" charset="0"/>
              </a:rPr>
              <a:t>Total: </a:t>
            </a:r>
            <a:r>
              <a:rPr lang="es-ES" sz="2000" dirty="0">
                <a:latin typeface="Century" panose="02040604050505020304" pitchFamily="18" charset="0"/>
              </a:rPr>
              <a:t>18, 75%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9B134BB-B72E-B094-6B97-A45FC81C70B4}"/>
              </a:ext>
            </a:extLst>
          </p:cNvPr>
          <p:cNvSpPr/>
          <p:nvPr/>
        </p:nvSpPr>
        <p:spPr>
          <a:xfrm>
            <a:off x="1645920" y="3398520"/>
            <a:ext cx="4511040" cy="3276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67FEAA63-9FA2-0E5B-DFAF-CEB5B7671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1" y="3625445"/>
            <a:ext cx="3804600" cy="27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3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10: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¿Existe un número de 6 dígitos divisible por 11, cuyos dígitos sean 1, 2, 3, 4, 5, 6, escritos en algún orden y sin que se repitan?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Carlos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 </a:t>
            </a:r>
            <a:r>
              <a:rPr lang="es-ES" sz="2400" dirty="0" err="1">
                <a:latin typeface="Century" panose="02040604050505020304" pitchFamily="18" charset="0"/>
              </a:rPr>
              <a:t>Nahomi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Ebani</a:t>
            </a:r>
            <a:r>
              <a:rPr lang="es-ES" sz="2400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Andrea Miranda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Natanael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Aranza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1485138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11: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Se tiene un cubo de lado 5 formado por cubitos de lado 1. ¿Cuántos cubitos quedan totalmente ocultos a la vista?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Felix</a:t>
            </a:r>
            <a:r>
              <a:rPr lang="es-ES" sz="2400" dirty="0">
                <a:latin typeface="Century" panose="02040604050505020304" pitchFamily="18" charset="0"/>
              </a:rPr>
              <a:t> Villareal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5, 21%</a:t>
            </a:r>
          </a:p>
        </p:txBody>
      </p:sp>
    </p:spTree>
    <p:extLst>
      <p:ext uri="{BB962C8B-B14F-4D97-AF65-F5344CB8AC3E}">
        <p14:creationId xmlns:p14="http://schemas.microsoft.com/office/powerpoint/2010/main" val="913398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12: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En el triángulo rectángulo ABC ¿Cuál es la longitud del segmento BC?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Francisco Javier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Felix</a:t>
            </a:r>
            <a:r>
              <a:rPr lang="es-ES" sz="2400" dirty="0">
                <a:latin typeface="Century" panose="02040604050505020304" pitchFamily="18" charset="0"/>
              </a:rPr>
              <a:t>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Natanael</a:t>
            </a:r>
            <a:endParaRPr lang="es-ES" sz="2400" dirty="0">
              <a:latin typeface="Century" panose="02040604050505020304" pitchFamily="18" charset="0"/>
            </a:endParaRP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7, 29%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2CE56CD-866F-2308-4EFE-871270DD9974}"/>
              </a:ext>
            </a:extLst>
          </p:cNvPr>
          <p:cNvSpPr/>
          <p:nvPr/>
        </p:nvSpPr>
        <p:spPr>
          <a:xfrm>
            <a:off x="1133169" y="3078480"/>
            <a:ext cx="6060111" cy="2855288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8317F32A-909A-43AA-2AF8-B6DED9840F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/>
          <a:stretch/>
        </p:blipFill>
        <p:spPr bwMode="auto">
          <a:xfrm>
            <a:off x="1344782" y="3278504"/>
            <a:ext cx="5717218" cy="2543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296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3895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13: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Un turista recorre una calle desierta ciudad y observa que al lado derecho los números de los inmuebles son pares consecutivos. Si el turista ve desde el número 386 al número 542, ¿Cuántos inmuebles de numeración par recorrió?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Carlos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Mone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5, 21%</a:t>
            </a:r>
          </a:p>
        </p:txBody>
      </p:sp>
    </p:spTree>
    <p:extLst>
      <p:ext uri="{BB962C8B-B14F-4D97-AF65-F5344CB8AC3E}">
        <p14:creationId xmlns:p14="http://schemas.microsoft.com/office/powerpoint/2010/main" val="1441058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3895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14: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¿Cuántos números positivos de tres cifras hay que sean divisibles por 9 y por 11?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1, 4%</a:t>
            </a:r>
          </a:p>
        </p:txBody>
      </p:sp>
    </p:spTree>
    <p:extLst>
      <p:ext uri="{BB962C8B-B14F-4D97-AF65-F5344CB8AC3E}">
        <p14:creationId xmlns:p14="http://schemas.microsoft.com/office/powerpoint/2010/main" val="3921312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694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15: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En la división 999 entre n, donde n es un entero de dos cifras, el residuo es 3. ¿Cuál es el residuo de dividir 2001 entre 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Felix</a:t>
            </a:r>
            <a:r>
              <a:rPr lang="es-ES" sz="2400" dirty="0">
                <a:latin typeface="Century" panose="02040604050505020304" pitchFamily="18" charset="0"/>
              </a:rPr>
              <a:t> Villareal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6, 25%</a:t>
            </a:r>
          </a:p>
        </p:txBody>
      </p:sp>
    </p:spTree>
    <p:extLst>
      <p:ext uri="{BB962C8B-B14F-4D97-AF65-F5344CB8AC3E}">
        <p14:creationId xmlns:p14="http://schemas.microsoft.com/office/powerpoint/2010/main" val="1969210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Jueves</a:t>
            </a:r>
          </a:p>
        </p:txBody>
      </p:sp>
    </p:spTree>
    <p:extLst>
      <p:ext uri="{BB962C8B-B14F-4D97-AF65-F5344CB8AC3E}">
        <p14:creationId xmlns:p14="http://schemas.microsoft.com/office/powerpoint/2010/main" val="408119995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Una moneda circular de radio 1 está sobre una mesa. Si ponemos 4 monedas más grandes e iguales alrededor de ella. ¿Cuál es el radio de las monedas grandes que permite que cada una sea tangente a las dos adyacentes y a la de radio1?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274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1, 4%</a:t>
            </a:r>
          </a:p>
        </p:txBody>
      </p:sp>
    </p:spTree>
    <p:extLst>
      <p:ext uri="{BB962C8B-B14F-4D97-AF65-F5344CB8AC3E}">
        <p14:creationId xmlns:p14="http://schemas.microsoft.com/office/powerpoint/2010/main" val="4145417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Miércoles</a:t>
            </a:r>
          </a:p>
        </p:txBody>
      </p:sp>
    </p:spTree>
    <p:extLst>
      <p:ext uri="{BB962C8B-B14F-4D97-AF65-F5344CB8AC3E}">
        <p14:creationId xmlns:p14="http://schemas.microsoft.com/office/powerpoint/2010/main" val="236692631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2: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Un esquiador calcula que si avanza a 10 km/h llegará a su destino a la 1:00 p.m. y si avanza a 15 km/h llegará a su destino a las 11:00 a.m. ¿A qué velocidad tiene que avanzar para llegar al mediodía?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36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5, 20%</a:t>
            </a:r>
          </a:p>
        </p:txBody>
      </p:sp>
    </p:spTree>
    <p:extLst>
      <p:ext uri="{BB962C8B-B14F-4D97-AF65-F5344CB8AC3E}">
        <p14:creationId xmlns:p14="http://schemas.microsoft.com/office/powerpoint/2010/main" val="20241488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3: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Con vértices en los puntos de la figura, ¿cuántos cuadriláteros se pueden dibujar?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3108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6, 24%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0CEBE10-C3C0-B1E6-4634-28EF1BE1B9A0}"/>
              </a:ext>
            </a:extLst>
          </p:cNvPr>
          <p:cNvSpPr/>
          <p:nvPr/>
        </p:nvSpPr>
        <p:spPr>
          <a:xfrm>
            <a:off x="1621883" y="3089057"/>
            <a:ext cx="5094194" cy="2484120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Imagen que contiene lego&#10;&#10;Descripción generada automáticamente">
            <a:extLst>
              <a:ext uri="{FF2B5EF4-FFF2-40B4-BE49-F238E27FC236}">
                <a16:creationId xmlns:a16="http://schemas.microsoft.com/office/drawing/2014/main" id="{97CD8DAD-8875-546A-8C39-3E404AFFE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26" y="3319403"/>
            <a:ext cx="4871309" cy="20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54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4: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¿Cuál es el número más grande que se puede escribir usando solo cuatro números 1? Usa tu imaginación.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31659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Gloria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entury" panose="02040604050505020304" pitchFamily="18" charset="0"/>
              </a:rPr>
              <a:t>Ebani</a:t>
            </a:r>
            <a:r>
              <a:rPr lang="es-ES" sz="2000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Félix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Aranza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Century" panose="02040604050505020304" pitchFamily="18" charset="0"/>
              </a:rPr>
              <a:t>Néstor</a:t>
            </a:r>
          </a:p>
          <a:p>
            <a:pPr algn="just"/>
            <a:endParaRPr lang="es-ES" sz="2000" dirty="0">
              <a:latin typeface="Century" panose="02040604050505020304" pitchFamily="18" charset="0"/>
            </a:endParaRPr>
          </a:p>
          <a:p>
            <a:pPr algn="just"/>
            <a:r>
              <a:rPr lang="es-ES" sz="2000" b="1" dirty="0">
                <a:latin typeface="Century" panose="02040604050505020304" pitchFamily="18" charset="0"/>
              </a:rPr>
              <a:t>Total: </a:t>
            </a:r>
            <a:r>
              <a:rPr lang="es-ES" sz="2000" dirty="0">
                <a:latin typeface="Century" panose="02040604050505020304" pitchFamily="18" charset="0"/>
              </a:rPr>
              <a:t>14, 56%</a:t>
            </a:r>
          </a:p>
        </p:txBody>
      </p:sp>
    </p:spTree>
    <p:extLst>
      <p:ext uri="{BB962C8B-B14F-4D97-AF65-F5344CB8AC3E}">
        <p14:creationId xmlns:p14="http://schemas.microsoft.com/office/powerpoint/2010/main" val="3984443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98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5: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¿Cuántos números enteros menores que 100 son divisibles entre 2 o 3, pero no entre 5?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317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Andrea Miranda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Aranza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6, 24%</a:t>
            </a:r>
          </a:p>
        </p:txBody>
      </p:sp>
    </p:spTree>
    <p:extLst>
      <p:ext uri="{BB962C8B-B14F-4D97-AF65-F5344CB8AC3E}">
        <p14:creationId xmlns:p14="http://schemas.microsoft.com/office/powerpoint/2010/main" val="40441754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6: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¿Cuánto suman los ángulos marcados en la siguiente figura?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3424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Francisco Javier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 </a:t>
            </a:r>
            <a:r>
              <a:rPr lang="es-ES" sz="2400" dirty="0" err="1">
                <a:latin typeface="Century" panose="02040604050505020304" pitchFamily="18" charset="0"/>
              </a:rPr>
              <a:t>Nahomi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8, 32%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E108366-E6E3-3370-5BDF-723D40C00AB7}"/>
              </a:ext>
            </a:extLst>
          </p:cNvPr>
          <p:cNvSpPr/>
          <p:nvPr/>
        </p:nvSpPr>
        <p:spPr>
          <a:xfrm>
            <a:off x="1621883" y="2646044"/>
            <a:ext cx="5094194" cy="3891915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Forma, Polígono&#10;&#10;Descripción generada automáticamente">
            <a:extLst>
              <a:ext uri="{FF2B5EF4-FFF2-40B4-BE49-F238E27FC236}">
                <a16:creationId xmlns:a16="http://schemas.microsoft.com/office/drawing/2014/main" id="{E7D959DB-6342-011F-1800-780F4F6E2B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2" y="2919305"/>
            <a:ext cx="4711495" cy="33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73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52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7: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En la siguiente suma, ¿Cuánto valen X, Y </a:t>
            </a:r>
            <a:r>
              <a:rPr lang="es-ES" sz="2800" dirty="0" err="1">
                <a:latin typeface="Century" panose="02040604050505020304" pitchFamily="18" charset="0"/>
              </a:rPr>
              <a:t>y</a:t>
            </a:r>
            <a:r>
              <a:rPr lang="es-ES" sz="2800" dirty="0">
                <a:latin typeface="Century" panose="02040604050505020304" pitchFamily="18" charset="0"/>
              </a:rPr>
              <a:t> Z?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27922" y="688867"/>
            <a:ext cx="29791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Fátima </a:t>
            </a:r>
            <a:r>
              <a:rPr lang="es-ES" dirty="0" err="1">
                <a:latin typeface="Century" panose="02040604050505020304" pitchFamily="18" charset="0"/>
              </a:rPr>
              <a:t>Nahomi</a:t>
            </a:r>
            <a:endParaRPr lang="es-ES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Gloria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Daniela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 err="1">
                <a:latin typeface="Century" panose="02040604050505020304" pitchFamily="18" charset="0"/>
              </a:rPr>
              <a:t>Ebani</a:t>
            </a:r>
            <a:r>
              <a:rPr lang="es-ES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Andrea Miranda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Emiliano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Félix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>
                <a:latin typeface="Century" panose="02040604050505020304" pitchFamily="18" charset="0"/>
              </a:rPr>
              <a:t>Aranza</a:t>
            </a:r>
          </a:p>
          <a:p>
            <a:pPr algn="just"/>
            <a:endParaRPr lang="es-ES" dirty="0">
              <a:latin typeface="Century" panose="02040604050505020304" pitchFamily="18" charset="0"/>
            </a:endParaRPr>
          </a:p>
          <a:p>
            <a:pPr algn="just"/>
            <a:r>
              <a:rPr lang="es-ES" b="1" dirty="0">
                <a:latin typeface="Century" panose="02040604050505020304" pitchFamily="18" charset="0"/>
              </a:rPr>
              <a:t>Total: </a:t>
            </a:r>
            <a:r>
              <a:rPr lang="es-ES" dirty="0">
                <a:latin typeface="Century" panose="02040604050505020304" pitchFamily="18" charset="0"/>
              </a:rPr>
              <a:t>17, 68%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4ADB18E-1C10-A3FA-791F-F026435FC73A}"/>
              </a:ext>
            </a:extLst>
          </p:cNvPr>
          <p:cNvSpPr/>
          <p:nvPr/>
        </p:nvSpPr>
        <p:spPr>
          <a:xfrm>
            <a:off x="1911444" y="2541261"/>
            <a:ext cx="4474117" cy="3891915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D5FBBF66-65E5-10B4-CA75-0517B0897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2778077"/>
            <a:ext cx="397764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1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8: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Dos semicírculos de radio 3 están inscritos en un semicírculo de radio 6, como se muestra en la figura. Un círculo de radio r es tangente a los 3 semicírculos. ¿Cuánto vale 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3057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Andrea Miranda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3, 12%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A80C1B-4F6E-4121-F40A-D25C0E9D011B}"/>
              </a:ext>
            </a:extLst>
          </p:cNvPr>
          <p:cNvSpPr/>
          <p:nvPr/>
        </p:nvSpPr>
        <p:spPr>
          <a:xfrm>
            <a:off x="1483689" y="4180543"/>
            <a:ext cx="5572432" cy="2555538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D349C1A-5D97-28F2-B7AF-BA96FA85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4372294"/>
            <a:ext cx="5295900" cy="22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47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6197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9: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En el siguiente arreglos de números 4,_,_,_,32 cada número, a partir del tercero, es la suma de dos números anteriores. ¿cuánto suman los cinco números?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39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 </a:t>
            </a:r>
            <a:r>
              <a:rPr lang="es-ES" sz="2400" dirty="0" err="1">
                <a:latin typeface="Century" panose="02040604050505020304" pitchFamily="18" charset="0"/>
              </a:rPr>
              <a:t>Nahomi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Airam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400" dirty="0">
              <a:latin typeface="Century" panose="02040604050505020304" pitchFamily="18" charset="0"/>
            </a:endParaRP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7, 28%</a:t>
            </a:r>
          </a:p>
        </p:txBody>
      </p:sp>
    </p:spTree>
    <p:extLst>
      <p:ext uri="{BB962C8B-B14F-4D97-AF65-F5344CB8AC3E}">
        <p14:creationId xmlns:p14="http://schemas.microsoft.com/office/powerpoint/2010/main" val="206432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10: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La suma de todos los dígitos del número 10^99-99 es: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274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Nadie x2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0, 0%</a:t>
            </a:r>
          </a:p>
        </p:txBody>
      </p:sp>
    </p:spTree>
    <p:extLst>
      <p:ext uri="{BB962C8B-B14F-4D97-AF65-F5344CB8AC3E}">
        <p14:creationId xmlns:p14="http://schemas.microsoft.com/office/powerpoint/2010/main" val="1253957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1457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11: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Empieza con el número 1. Una “operación” consistente en multiplicar el número por 3 y sumarle 5. ¿Cuál es la cifra de las unidades después de aplicar la operación 2002 veces?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274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Ebani</a:t>
            </a:r>
            <a:r>
              <a:rPr lang="es-ES" sz="2400" dirty="0">
                <a:latin typeface="Century" panose="02040604050505020304" pitchFamily="18" charset="0"/>
              </a:rPr>
              <a:t> David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1, 4%</a:t>
            </a:r>
          </a:p>
        </p:txBody>
      </p:sp>
    </p:spTree>
    <p:extLst>
      <p:ext uri="{BB962C8B-B14F-4D97-AF65-F5344CB8AC3E}">
        <p14:creationId xmlns:p14="http://schemas.microsoft.com/office/powerpoint/2010/main" val="2945071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¿Cuántas veces aparece el número 5 entre los números del 1 al 1000?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36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Carlos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Mone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Luis Francisco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Saúl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Aranza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8, 33%</a:t>
            </a:r>
          </a:p>
        </p:txBody>
      </p:sp>
    </p:spTree>
    <p:extLst>
      <p:ext uri="{BB962C8B-B14F-4D97-AF65-F5344CB8AC3E}">
        <p14:creationId xmlns:p14="http://schemas.microsoft.com/office/powerpoint/2010/main" val="400229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12: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¿Cuál es la probabilidad de que al tomar un número entre 401 y 700 (inclusive) el número tenga tres cifras diferentes?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2740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Daniela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2, 8%</a:t>
            </a:r>
          </a:p>
        </p:txBody>
      </p:sp>
    </p:spTree>
    <p:extLst>
      <p:ext uri="{BB962C8B-B14F-4D97-AF65-F5344CB8AC3E}">
        <p14:creationId xmlns:p14="http://schemas.microsoft.com/office/powerpoint/2010/main" val="1013246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13: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¿Cuál es la medida del radio del círculo inscrito en un triángulo de lado 3, 4 y 5?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32348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Francisco Javier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Villareal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5, 20%</a:t>
            </a:r>
          </a:p>
        </p:txBody>
      </p:sp>
    </p:spTree>
    <p:extLst>
      <p:ext uri="{BB962C8B-B14F-4D97-AF65-F5344CB8AC3E}">
        <p14:creationId xmlns:p14="http://schemas.microsoft.com/office/powerpoint/2010/main" val="4022805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14: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Descuentos sucesivos del 10% y del 20% son equivalentes a un simple descuento del: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3097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 </a:t>
            </a:r>
            <a:r>
              <a:rPr lang="es-ES" sz="2400" dirty="0" err="1">
                <a:latin typeface="Century" panose="02040604050505020304" pitchFamily="18" charset="0"/>
              </a:rPr>
              <a:t>Nahomi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6, 24%</a:t>
            </a:r>
          </a:p>
        </p:txBody>
      </p:sp>
    </p:spTree>
    <p:extLst>
      <p:ext uri="{BB962C8B-B14F-4D97-AF65-F5344CB8AC3E}">
        <p14:creationId xmlns:p14="http://schemas.microsoft.com/office/powerpoint/2010/main" val="4200297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8" y="924232"/>
            <a:ext cx="58990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15: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Si un lado b de un rectángulo se aumenta en 10 y el otro lado, se disminuye en 5, el área no se altera. Asimismo, el área no se altera si se disminuye b en 5 y se aumenta a en 4. ¿Cuál es el área del rectángulo?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90" y="924232"/>
            <a:ext cx="274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Nadie x3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3577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00A5FC-5FA8-BE04-ABD3-7497803CF746}"/>
              </a:ext>
            </a:extLst>
          </p:cNvPr>
          <p:cNvSpPr txBox="1"/>
          <p:nvPr/>
        </p:nvSpPr>
        <p:spPr>
          <a:xfrm>
            <a:off x="4680155" y="3777422"/>
            <a:ext cx="283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>
                <a:latin typeface="Century" panose="02040604050505020304" pitchFamily="18" charset="0"/>
              </a:rPr>
              <a:t>10 de febrero de 2023</a:t>
            </a:r>
            <a:endParaRPr lang="es-MX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23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Ricardo Alvarado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212452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Luis Francisco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1717115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789904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Fátima </a:t>
            </a:r>
            <a:r>
              <a:rPr lang="es-MX" sz="10000" b="1" dirty="0" err="1">
                <a:latin typeface="Bahnschrift" panose="020B0502040204020203" pitchFamily="34" charset="0"/>
              </a:rPr>
              <a:t>Nahomi</a:t>
            </a:r>
            <a:endParaRPr lang="es-MX" sz="10000" b="1" dirty="0">
              <a:latin typeface="Bahnschrift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21CB33-EC58-0FA1-FC1C-F7D6E70C334C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2° lugar (Día 2)</a:t>
            </a:r>
          </a:p>
        </p:txBody>
      </p:sp>
    </p:spTree>
    <p:extLst>
      <p:ext uri="{BB962C8B-B14F-4D97-AF65-F5344CB8AC3E}">
        <p14:creationId xmlns:p14="http://schemas.microsoft.com/office/powerpoint/2010/main" val="3672805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06446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Emiliano Arzola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61305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868562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Félix Villareal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FCEE35-EAF4-C80F-10D0-6484389C8489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2° lugar (Día 1)</a:t>
            </a:r>
          </a:p>
        </p:txBody>
      </p:sp>
    </p:spTree>
    <p:extLst>
      <p:ext uri="{BB962C8B-B14F-4D97-AF65-F5344CB8AC3E}">
        <p14:creationId xmlns:p14="http://schemas.microsoft.com/office/powerpoint/2010/main" val="3696474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126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583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2: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¿Cuántos números enteros mayores a 10 y menores que 100 se incrementan en 9 cuando sus dígitos se invierten?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Ebani</a:t>
            </a:r>
            <a:r>
              <a:rPr lang="es-ES" sz="2400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Villareal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Natanael</a:t>
            </a:r>
            <a:endParaRPr lang="es-ES" sz="2400" dirty="0">
              <a:latin typeface="Century" panose="02040604050505020304" pitchFamily="18" charset="0"/>
            </a:endParaRP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9, 37%</a:t>
            </a:r>
          </a:p>
        </p:txBody>
      </p:sp>
    </p:spTree>
    <p:extLst>
      <p:ext uri="{BB962C8B-B14F-4D97-AF65-F5344CB8AC3E}">
        <p14:creationId xmlns:p14="http://schemas.microsoft.com/office/powerpoint/2010/main" val="25426059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809569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Juan Román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186F11-939B-83D0-3E3D-1A52CC5B32A4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2° lugar (Día 2)</a:t>
            </a:r>
          </a:p>
        </p:txBody>
      </p:sp>
    </p:spTree>
    <p:extLst>
      <p:ext uri="{BB962C8B-B14F-4D97-AF65-F5344CB8AC3E}">
        <p14:creationId xmlns:p14="http://schemas.microsoft.com/office/powerpoint/2010/main" val="4084462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888227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Ivanna Trejo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F41F1D-071C-4430-30A4-C7F9B2F7B0D0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1° lugar (Día 2)</a:t>
            </a:r>
          </a:p>
        </p:txBody>
      </p:sp>
    </p:spTree>
    <p:extLst>
      <p:ext uri="{BB962C8B-B14F-4D97-AF65-F5344CB8AC3E}">
        <p14:creationId xmlns:p14="http://schemas.microsoft.com/office/powerpoint/2010/main" val="2409151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550410"/>
            <a:ext cx="10205884" cy="1848464"/>
          </a:xfrm>
        </p:spPr>
        <p:txBody>
          <a:bodyPr>
            <a:normAutofit/>
          </a:bodyPr>
          <a:lstStyle/>
          <a:p>
            <a:r>
              <a:rPr lang="es-MX" sz="12000" b="1" dirty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Millaray Araya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899892-5146-E7A2-261F-EB945404E390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1° lugar (Día 1)</a:t>
            </a:r>
          </a:p>
        </p:txBody>
      </p:sp>
    </p:spTree>
    <p:extLst>
      <p:ext uri="{BB962C8B-B14F-4D97-AF65-F5344CB8AC3E}">
        <p14:creationId xmlns:p14="http://schemas.microsoft.com/office/powerpoint/2010/main" val="1621472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465438"/>
            <a:ext cx="10205884" cy="1848464"/>
          </a:xfrm>
        </p:spPr>
        <p:txBody>
          <a:bodyPr>
            <a:normAutofit/>
          </a:bodyPr>
          <a:lstStyle/>
          <a:p>
            <a:r>
              <a:rPr lang="es-MX" sz="120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Cecy Medina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401613-EA57-419E-905E-435C241EFD20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2° lugar (Día 1)</a:t>
            </a:r>
          </a:p>
        </p:txBody>
      </p:sp>
    </p:spTree>
    <p:extLst>
      <p:ext uri="{BB962C8B-B14F-4D97-AF65-F5344CB8AC3E}">
        <p14:creationId xmlns:p14="http://schemas.microsoft.com/office/powerpoint/2010/main" val="2415820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3A7FA3B3-26E0-8A6F-058F-FEF9228D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0399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o de fiesta. ilustración de popper de confeti 12872160 PNG with  Transparent Background">
            <a:extLst>
              <a:ext uri="{FF2B5EF4-FFF2-40B4-BE49-F238E27FC236}">
                <a16:creationId xmlns:a16="http://schemas.microsoft.com/office/drawing/2014/main" id="{7CE36743-DBA1-89CE-2748-600D056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224" y="143256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504768"/>
            <a:ext cx="10205884" cy="1848464"/>
          </a:xfrm>
        </p:spPr>
        <p:txBody>
          <a:bodyPr>
            <a:normAutofit/>
          </a:bodyPr>
          <a:lstStyle/>
          <a:p>
            <a:r>
              <a:rPr lang="es-MX" sz="12000" b="1" dirty="0">
                <a:ln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Gloria Lizeth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56D677-059F-388C-1F84-E351731D9439}"/>
              </a:ext>
            </a:extLst>
          </p:cNvPr>
          <p:cNvSpPr txBox="1"/>
          <p:nvPr/>
        </p:nvSpPr>
        <p:spPr>
          <a:xfrm>
            <a:off x="4680155" y="832395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latin typeface="Bahnschrift" panose="020B0502040204020203" pitchFamily="34" charset="0"/>
              </a:rPr>
              <a:t>#1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6E43F3-6DA7-4CF9-8F36-41E7EAC62B97}"/>
              </a:ext>
            </a:extLst>
          </p:cNvPr>
          <p:cNvSpPr txBox="1"/>
          <p:nvPr/>
        </p:nvSpPr>
        <p:spPr>
          <a:xfrm>
            <a:off x="4454013" y="1935907"/>
            <a:ext cx="32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entury" panose="02040604050505020304" pitchFamily="18" charset="0"/>
              </a:rPr>
              <a:t>1° lugar (Día 1)</a:t>
            </a:r>
          </a:p>
        </p:txBody>
      </p:sp>
    </p:spTree>
    <p:extLst>
      <p:ext uri="{BB962C8B-B14F-4D97-AF65-F5344CB8AC3E}">
        <p14:creationId xmlns:p14="http://schemas.microsoft.com/office/powerpoint/2010/main" val="2072610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49628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3: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¿Cuál es el menor entero positivo que multiplicado por 60 da un cubo perfecto?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1, 4%</a:t>
            </a:r>
          </a:p>
        </p:txBody>
      </p:sp>
    </p:spTree>
    <p:extLst>
      <p:ext uri="{BB962C8B-B14F-4D97-AF65-F5344CB8AC3E}">
        <p14:creationId xmlns:p14="http://schemas.microsoft.com/office/powerpoint/2010/main" val="2109603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4: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El número 120 está expresado en base 3. ¿Cuál es el número equivalente en base 2?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Nadie </a:t>
            </a:r>
            <a:r>
              <a:rPr lang="es-ES" sz="2400" dirty="0" err="1">
                <a:latin typeface="Century" panose="02040604050505020304" pitchFamily="18" charset="0"/>
              </a:rPr>
              <a:t>xd</a:t>
            </a:r>
            <a:endParaRPr lang="es-ES" sz="2400" dirty="0">
              <a:latin typeface="Century" panose="02040604050505020304" pitchFamily="18" charset="0"/>
            </a:endParaRP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0, 0%</a:t>
            </a:r>
          </a:p>
        </p:txBody>
      </p:sp>
    </p:spTree>
    <p:extLst>
      <p:ext uri="{BB962C8B-B14F-4D97-AF65-F5344CB8AC3E}">
        <p14:creationId xmlns:p14="http://schemas.microsoft.com/office/powerpoint/2010/main" val="2382155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5: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Sea ABCD un cuadrado. Por el vértice A se traza una línea que interseca a la extensión del lado BC en E, al lado DC en F y a la diagonal BD en G. Si AG=3 y GF=1, ¿Cuál es la longitud de FE?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1, 4%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1D52DC-E015-CD73-2B31-342E8E26D718}"/>
              </a:ext>
            </a:extLst>
          </p:cNvPr>
          <p:cNvSpPr/>
          <p:nvPr/>
        </p:nvSpPr>
        <p:spPr>
          <a:xfrm>
            <a:off x="4831080" y="4160520"/>
            <a:ext cx="3230880" cy="3032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AF4B7E2-E0BB-6162-15D2-98890A43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96" y="4409829"/>
            <a:ext cx="6627222" cy="23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43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6: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Los lados iguales de un triángulo isósceles exceden en 2 a la base. Si su perímetro es 34, calcula la longitud de cada lado.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Gloria Lizeth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Millaray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Ebani</a:t>
            </a:r>
            <a:r>
              <a:rPr lang="es-ES" sz="2400" dirty="0">
                <a:latin typeface="Century" panose="02040604050505020304" pitchFamily="18" charset="0"/>
              </a:rPr>
              <a:t> David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Alvarado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Ricardo Alonso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Emiliano Arzola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err="1">
                <a:latin typeface="Century" panose="02040604050505020304" pitchFamily="18" charset="0"/>
              </a:rPr>
              <a:t>Felix</a:t>
            </a:r>
            <a:r>
              <a:rPr lang="es-ES" sz="2400" dirty="0">
                <a:latin typeface="Century" panose="02040604050505020304" pitchFamily="18" charset="0"/>
              </a:rPr>
              <a:t> Villareal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9, </a:t>
            </a:r>
            <a:r>
              <a:rPr lang="es-ES" sz="2400" dirty="0">
                <a:latin typeface="Century" panose="02040604050505020304" pitchFamily="18" charset="0"/>
              </a:rPr>
              <a:t>37.5%</a:t>
            </a:r>
          </a:p>
        </p:txBody>
      </p:sp>
    </p:spTree>
    <p:extLst>
      <p:ext uri="{BB962C8B-B14F-4D97-AF65-F5344CB8AC3E}">
        <p14:creationId xmlns:p14="http://schemas.microsoft.com/office/powerpoint/2010/main" val="29081385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3E4B4E-5F18-5034-772C-E1672693141B}"/>
              </a:ext>
            </a:extLst>
          </p:cNvPr>
          <p:cNvSpPr/>
          <p:nvPr/>
        </p:nvSpPr>
        <p:spPr>
          <a:xfrm>
            <a:off x="-3088822" y="-4486275"/>
            <a:ext cx="10801349" cy="1583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33169" y="924232"/>
            <a:ext cx="52458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Bahnschrift" panose="020B0502040204020203" pitchFamily="34" charset="0"/>
              </a:rPr>
              <a:t>Problema 7: </a:t>
            </a:r>
          </a:p>
          <a:p>
            <a:pPr algn="just"/>
            <a:r>
              <a:rPr lang="es-ES" sz="2800" dirty="0">
                <a:latin typeface="Century" panose="02040604050505020304" pitchFamily="18" charset="0"/>
              </a:rPr>
              <a:t>Sea ABCD un cuadrado, P y Q son puntos fuera del cuadrado, tales que los triángulos APB y CDQ son equiláteros. ¿Cuánto mide el ángulo PQD?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527BD-F83F-89B8-56D1-871893C74D0D}"/>
              </a:ext>
            </a:extLst>
          </p:cNvPr>
          <p:cNvSpPr txBox="1"/>
          <p:nvPr/>
        </p:nvSpPr>
        <p:spPr>
          <a:xfrm>
            <a:off x="8318089" y="924232"/>
            <a:ext cx="2992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Bahnschrift" panose="020B0502040204020203" pitchFamily="34" charset="0"/>
              </a:rPr>
              <a:t>Resuelto por: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Juan Román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Fátima </a:t>
            </a:r>
            <a:r>
              <a:rPr lang="es-ES" sz="2400" dirty="0" err="1">
                <a:latin typeface="Century" panose="02040604050505020304" pitchFamily="18" charset="0"/>
              </a:rPr>
              <a:t>Nahomi</a:t>
            </a:r>
            <a:endParaRPr lang="es-ES" sz="2400" dirty="0">
              <a:latin typeface="Century" panose="020406040505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Abdiel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Ivanna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Cecy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>
                <a:latin typeface="Century" panose="02040604050505020304" pitchFamily="18" charset="0"/>
              </a:rPr>
              <a:t>Félix Villareal</a:t>
            </a:r>
          </a:p>
          <a:p>
            <a:pPr algn="just"/>
            <a:endParaRPr lang="es-ES" sz="2400" dirty="0">
              <a:latin typeface="Century" panose="02040604050505020304" pitchFamily="18" charset="0"/>
            </a:endParaRPr>
          </a:p>
          <a:p>
            <a:pPr algn="just"/>
            <a:r>
              <a:rPr lang="es-ES" sz="2400" b="1" dirty="0">
                <a:latin typeface="Century" panose="02040604050505020304" pitchFamily="18" charset="0"/>
              </a:rPr>
              <a:t>Total: </a:t>
            </a:r>
            <a:r>
              <a:rPr lang="es-ES" sz="2400" dirty="0">
                <a:latin typeface="Century" panose="02040604050505020304" pitchFamily="18" charset="0"/>
              </a:rPr>
              <a:t>6, 25%</a:t>
            </a:r>
          </a:p>
        </p:txBody>
      </p:sp>
    </p:spTree>
    <p:extLst>
      <p:ext uri="{BB962C8B-B14F-4D97-AF65-F5344CB8AC3E}">
        <p14:creationId xmlns:p14="http://schemas.microsoft.com/office/powerpoint/2010/main" val="1956514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1577</Words>
  <Application>Microsoft Office PowerPoint</Application>
  <PresentationFormat>Panorámica</PresentationFormat>
  <Paragraphs>368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Arial</vt:lpstr>
      <vt:lpstr>Bahnschrift</vt:lpstr>
      <vt:lpstr>Calibri</vt:lpstr>
      <vt:lpstr>Calibri Light</vt:lpstr>
      <vt:lpstr>Century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de Jesús Hernández Beltrán</dc:creator>
  <cp:lastModifiedBy>Juan José de Jesús Hernández Beltrán</cp:lastModifiedBy>
  <cp:revision>13</cp:revision>
  <dcterms:created xsi:type="dcterms:W3CDTF">2023-01-19T23:47:13Z</dcterms:created>
  <dcterms:modified xsi:type="dcterms:W3CDTF">2023-02-10T02:08:50Z</dcterms:modified>
</cp:coreProperties>
</file>