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74" r:id="rId5"/>
    <p:sldId id="259" r:id="rId6"/>
    <p:sldId id="275" r:id="rId7"/>
    <p:sldId id="260" r:id="rId8"/>
    <p:sldId id="261" r:id="rId9"/>
    <p:sldId id="262" r:id="rId10"/>
    <p:sldId id="276" r:id="rId11"/>
    <p:sldId id="263" r:id="rId12"/>
    <p:sldId id="264" r:id="rId13"/>
    <p:sldId id="265" r:id="rId14"/>
    <p:sldId id="266" r:id="rId15"/>
    <p:sldId id="268" r:id="rId16"/>
    <p:sldId id="267" r:id="rId17"/>
    <p:sldId id="269" r:id="rId18"/>
    <p:sldId id="270" r:id="rId19"/>
    <p:sldId id="271" r:id="rId20"/>
    <p:sldId id="277" r:id="rId21"/>
    <p:sldId id="273" r:id="rId22"/>
    <p:sldId id="27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86531" autoAdjust="0"/>
  </p:normalViewPr>
  <p:slideViewPr>
    <p:cSldViewPr snapToGrid="0" snapToObjects="1">
      <p:cViewPr varScale="1">
        <p:scale>
          <a:sx n="63" d="100"/>
          <a:sy n="63" d="100"/>
        </p:scale>
        <p:origin x="136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436D5-7453-4F48-99C2-7B4FB01B9F03}" type="datetimeFigureOut">
              <a:rPr lang="es-ES_tradnl" smtClean="0"/>
              <a:pPr/>
              <a:t>05/07/2018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1A75A-92CD-0341-B879-0DA224BD62C6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8811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1A75A-92CD-0341-B879-0DA224BD62C6}" type="slidenum">
              <a:rPr lang="es-ES_tradnl" smtClean="0"/>
              <a:pPr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99126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1A75A-92CD-0341-B879-0DA224BD62C6}" type="slidenum">
              <a:rPr lang="es-ES_tradnl" smtClean="0"/>
              <a:pPr/>
              <a:t>19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4267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_tradnl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7/5/2018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_tradnl" sz="5600" b="1" dirty="0"/>
              <a:t>LABORATORIO DE INGENIERIA DE SOFTWARE: </a:t>
            </a:r>
            <a:br>
              <a:rPr lang="es-ES_tradnl" sz="5600" b="1" dirty="0"/>
            </a:br>
            <a:r>
              <a:rPr lang="es-ES_tradnl" sz="5600" dirty="0"/>
              <a:t>APLICACIÓN DE GESTIÓN DE METODOLOGÍA SCRUM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65505" y="4851884"/>
            <a:ext cx="10260990" cy="1619254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ES_tradnl" sz="1200" dirty="0">
                <a:solidFill>
                  <a:schemeClr val="bg2"/>
                </a:solidFill>
              </a:rPr>
              <a:t>VICTOR MANUEL BUENDÍA EGEA </a:t>
            </a:r>
          </a:p>
          <a:p>
            <a:pPr algn="ctr">
              <a:lnSpc>
                <a:spcPct val="90000"/>
              </a:lnSpc>
            </a:pPr>
            <a:r>
              <a:rPr lang="es-ES_tradnl" sz="1200" dirty="0">
                <a:solidFill>
                  <a:schemeClr val="bg2"/>
                </a:solidFill>
              </a:rPr>
              <a:t>JUAN JOSE CONESA HERNÁNDEZ</a:t>
            </a:r>
          </a:p>
          <a:p>
            <a:pPr algn="ctr">
              <a:lnSpc>
                <a:spcPct val="90000"/>
              </a:lnSpc>
            </a:pPr>
            <a:r>
              <a:rPr lang="es-ES_tradnl" sz="1200" dirty="0">
                <a:solidFill>
                  <a:schemeClr val="bg2"/>
                </a:solidFill>
              </a:rPr>
              <a:t>Raúl NAVARRO López de hierro </a:t>
            </a:r>
          </a:p>
          <a:p>
            <a:pPr algn="ctr">
              <a:lnSpc>
                <a:spcPct val="90000"/>
              </a:lnSpc>
            </a:pPr>
            <a:r>
              <a:rPr lang="es-ES_tradnl" sz="1200" dirty="0">
                <a:solidFill>
                  <a:schemeClr val="bg2"/>
                </a:solidFill>
              </a:rPr>
              <a:t>PABLO SAURA Jiménez</a:t>
            </a:r>
          </a:p>
          <a:p>
            <a:pPr algn="ctr">
              <a:lnSpc>
                <a:spcPct val="90000"/>
              </a:lnSpc>
            </a:pPr>
            <a:r>
              <a:rPr lang="es-ES_tradnl" sz="1200" dirty="0">
                <a:solidFill>
                  <a:schemeClr val="bg2"/>
                </a:solidFill>
              </a:rPr>
              <a:t>RODRIGO GARCÍA ALBARRACÍN</a:t>
            </a:r>
          </a:p>
        </p:txBody>
      </p:sp>
    </p:spTree>
    <p:extLst>
      <p:ext uri="{BB962C8B-B14F-4D97-AF65-F5344CB8AC3E}">
        <p14:creationId xmlns:p14="http://schemas.microsoft.com/office/powerpoint/2010/main" val="700725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367D40-0A35-441D-99FE-9D4D59CCF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6249784" cy="1641986"/>
          </a:xfrm>
        </p:spPr>
        <p:txBody>
          <a:bodyPr>
            <a:normAutofit/>
          </a:bodyPr>
          <a:lstStyle/>
          <a:p>
            <a:r>
              <a:rPr lang="es-ES_tradnl" dirty="0"/>
              <a:t>CLIENTE: ANGULAR</a:t>
            </a:r>
            <a:endParaRPr lang="es-ES" dirty="0"/>
          </a:p>
        </p:txBody>
      </p:sp>
      <p:pic>
        <p:nvPicPr>
          <p:cNvPr id="7" name="Marcador de contenido 3">
            <a:extLst>
              <a:ext uri="{FF2B5EF4-FFF2-40B4-BE49-F238E27FC236}">
                <a16:creationId xmlns:a16="http://schemas.microsoft.com/office/drawing/2014/main" id="{FC02EF29-AC70-4CAE-B1CB-7BE25E63CD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9" r="-2" b="2867"/>
          <a:stretch/>
        </p:blipFill>
        <p:spPr>
          <a:xfrm>
            <a:off x="7646626" y="10"/>
            <a:ext cx="4646658" cy="6857990"/>
          </a:xfrm>
          <a:prstGeom prst="rect">
            <a:avLst/>
          </a:prstGeom>
        </p:spPr>
      </p:pic>
      <p:sp>
        <p:nvSpPr>
          <p:cNvPr id="14" name="Rectangle 11">
            <a:extLst>
              <a:ext uri="{FF2B5EF4-FFF2-40B4-BE49-F238E27FC236}">
                <a16:creationId xmlns:a16="http://schemas.microsoft.com/office/drawing/2014/main" id="{4554089D-779D-46F6-81CB-EA9C126939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39C09E1-D21A-415E-A2C5-B800CE6BD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56" y="1561515"/>
            <a:ext cx="3854549" cy="1814021"/>
          </a:xfrm>
        </p:spPr>
        <p:txBody>
          <a:bodyPr>
            <a:normAutofit/>
          </a:bodyPr>
          <a:lstStyle/>
          <a:p>
            <a:r>
              <a:rPr lang="en-US" dirty="0" err="1"/>
              <a:t>Funcion</a:t>
            </a:r>
            <a:r>
              <a:rPr lang="en-US" dirty="0"/>
              <a:t> para </a:t>
            </a:r>
            <a:r>
              <a:rPr lang="en-US" dirty="0" err="1"/>
              <a:t>mostrar</a:t>
            </a:r>
            <a:r>
              <a:rPr lang="en-US" dirty="0"/>
              <a:t> las </a:t>
            </a:r>
            <a:r>
              <a:rPr lang="en-US" dirty="0" err="1"/>
              <a:t>distintas</a:t>
            </a:r>
            <a:r>
              <a:rPr lang="en-US" dirty="0"/>
              <a:t> </a:t>
            </a:r>
            <a:r>
              <a:rPr lang="en-US" dirty="0" err="1"/>
              <a:t>funcionalidades</a:t>
            </a:r>
            <a:r>
              <a:rPr lang="en-US" dirty="0"/>
              <a:t> del scrum master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986259C-3976-4268-A734-9D63AA420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826" y="1733550"/>
            <a:ext cx="335280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38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9228"/>
          </a:xfrm>
        </p:spPr>
        <p:txBody>
          <a:bodyPr/>
          <a:lstStyle/>
          <a:p>
            <a:pPr algn="ctr"/>
            <a:r>
              <a:rPr lang="es-ES_tradnl"/>
              <a:t>SERVIDOR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4293" y="1241945"/>
            <a:ext cx="9500017" cy="520476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/>
              <a:t>Se ha implementador un servidor REST para el que hemos utilizado </a:t>
            </a:r>
            <a:r>
              <a:rPr lang="es-ES_tradnl" dirty="0" err="1"/>
              <a:t>Nodejs</a:t>
            </a:r>
            <a:r>
              <a:rPr lang="es-ES_tradnl" dirty="0"/>
              <a:t> con una serie de módulos (que hay que instalar), que facilitan la implementación del mismo: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dirty="0"/>
              <a:t>Express es el más importante y nos permite crear una servidor web de manera flexible y a la vez robusta.</a:t>
            </a:r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endParaRPr lang="es-ES_tradnl" dirty="0"/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dirty="0"/>
              <a:t>Nuestro servidor empieza a escuchar peticiones una vez lo ejecutamos: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943" y="2344126"/>
            <a:ext cx="6496050" cy="14001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943" y="4318096"/>
            <a:ext cx="4257675" cy="2952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3943" y="4712036"/>
            <a:ext cx="4876800" cy="2476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3943" y="5322756"/>
            <a:ext cx="55911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8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6805"/>
          </a:xfrm>
        </p:spPr>
        <p:txBody>
          <a:bodyPr/>
          <a:lstStyle/>
          <a:p>
            <a:pPr algn="ctr"/>
            <a:r>
              <a:rPr lang="es-ES_tradnl"/>
              <a:t>SERVIDOR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591408"/>
            <a:ext cx="8946541" cy="465699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/>
              <a:t>La función de los otros módulos son: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dirty="0" err="1"/>
              <a:t>Body</a:t>
            </a:r>
            <a:r>
              <a:rPr lang="es-ES_tradnl" dirty="0"/>
              <a:t>-parser: utilizado para obtener los datos enviados por una petición HTTP.</a:t>
            </a:r>
          </a:p>
          <a:p>
            <a:pPr defTabSz="914400">
              <a:spcBef>
                <a:spcPts val="0"/>
              </a:spcBef>
              <a:buClrTx/>
              <a:buSzTx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dirty="0" err="1"/>
              <a:t>Cors</a:t>
            </a:r>
            <a:r>
              <a:rPr lang="es-ES_tradnl" dirty="0"/>
              <a:t> (Cross-</a:t>
            </a:r>
            <a:r>
              <a:rPr lang="es-ES_tradnl" dirty="0" err="1"/>
              <a:t>origin</a:t>
            </a:r>
            <a:r>
              <a:rPr lang="es-ES_tradnl" dirty="0"/>
              <a:t> </a:t>
            </a:r>
            <a:r>
              <a:rPr lang="es-ES_tradnl" dirty="0" err="1"/>
              <a:t>resource</a:t>
            </a:r>
            <a:r>
              <a:rPr lang="es-ES_tradnl" dirty="0"/>
              <a:t> </a:t>
            </a:r>
            <a:r>
              <a:rPr lang="es-ES_tradnl" dirty="0" err="1"/>
              <a:t>sharing</a:t>
            </a:r>
            <a:r>
              <a:rPr lang="es-ES_tradnl" dirty="0"/>
              <a:t>): para permitir que el/los cliente/s  puedan interactuar con el servidor en distintos dominios</a:t>
            </a:r>
          </a:p>
          <a:p>
            <a:pPr defTabSz="914400">
              <a:spcBef>
                <a:spcPts val="0"/>
              </a:spcBef>
              <a:buClrTx/>
              <a:buSzTx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dirty="0" err="1"/>
              <a:t>Mysql</a:t>
            </a:r>
            <a:r>
              <a:rPr lang="es-ES_tradnl" dirty="0"/>
              <a:t>: Necesario para la conexión con la base de datos.</a:t>
            </a:r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endParaRPr lang="es-ES_tradnl" dirty="0"/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endParaRPr lang="es-ES_tradnl" dirty="0"/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72574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15597"/>
          </a:xfrm>
        </p:spPr>
        <p:txBody>
          <a:bodyPr/>
          <a:lstStyle/>
          <a:p>
            <a:pPr algn="ctr"/>
            <a:r>
              <a:rPr lang="es-ES_tradnl" dirty="0"/>
              <a:t>SERVIDOR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626578"/>
            <a:ext cx="8946541" cy="462182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Pero cuando ejecutamos la función explicada anteriormente como ejemplo en el cliente, ¿Qué es lo que le llega al servidor?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b="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Pues llega un HTTP GET a la </a:t>
            </a:r>
            <a:r>
              <a:rPr lang="es-ES" dirty="0" err="1"/>
              <a:t>url</a:t>
            </a:r>
            <a:r>
              <a:rPr lang="es-ES" dirty="0"/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b="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El servidor va a reconocer la petición gracias a: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b="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b="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0" dirty="0"/>
              <a:t>Teniendo en cuenta que :estado es un parámetro que incluye un dato en la </a:t>
            </a:r>
            <a:r>
              <a:rPr lang="es-ES" b="0" dirty="0" err="1"/>
              <a:t>url</a:t>
            </a:r>
            <a:r>
              <a:rPr lang="es-ES" b="0" dirty="0"/>
              <a:t>. Tras esto la función </a:t>
            </a:r>
            <a:r>
              <a:rPr lang="es-ES" b="0" dirty="0" err="1"/>
              <a:t>getUserHistorySprint</a:t>
            </a:r>
            <a:r>
              <a:rPr lang="es-ES" b="0" dirty="0"/>
              <a:t> lanza una consulta a la base de datos usando el parámetro estado de la </a:t>
            </a:r>
            <a:r>
              <a:rPr lang="es-ES" b="0" dirty="0" err="1"/>
              <a:t>url</a:t>
            </a:r>
            <a:r>
              <a:rPr lang="es-ES" b="0" dirty="0"/>
              <a:t> y lo que la base de datos devuelve se guarda en </a:t>
            </a:r>
            <a:r>
              <a:rPr lang="es-ES" b="0" dirty="0" err="1"/>
              <a:t>result</a:t>
            </a:r>
            <a:r>
              <a:rPr lang="es-ES" b="0" dirty="0"/>
              <a:t>, tras esto si es correcto se devuelve un código 200 y un </a:t>
            </a:r>
            <a:r>
              <a:rPr lang="es-ES" b="0" dirty="0" err="1"/>
              <a:t>json</a:t>
            </a:r>
            <a:r>
              <a:rPr lang="es-ES" b="0" dirty="0"/>
              <a:t> con (foto) que es el resultado.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412" y="3661264"/>
            <a:ext cx="66960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72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62844"/>
          </a:xfrm>
        </p:spPr>
        <p:txBody>
          <a:bodyPr/>
          <a:lstStyle/>
          <a:p>
            <a:pPr algn="ctr"/>
            <a:r>
              <a:rPr lang="es-ES_tradnl"/>
              <a:t>SERVIDOR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75201" y="1415562"/>
            <a:ext cx="8946541" cy="468336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663" y="1415561"/>
            <a:ext cx="8398973" cy="443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83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2058"/>
          </a:xfrm>
        </p:spPr>
        <p:txBody>
          <a:bodyPr/>
          <a:lstStyle/>
          <a:p>
            <a:pPr algn="ctr"/>
            <a:r>
              <a:rPr lang="es-ES_tradnl" dirty="0"/>
              <a:t>SERVIDOR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733266"/>
            <a:ext cx="8946541" cy="4515133"/>
          </a:xfrm>
        </p:spPr>
        <p:txBody>
          <a:bodyPr>
            <a:normAutofit fontScale="92500" lnSpcReduction="10000"/>
          </a:bodyPr>
          <a:lstStyle/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s-ES_tradnl" dirty="0"/>
              <a:t>El resultado llega en formato </a:t>
            </a:r>
            <a:r>
              <a:rPr lang="es-ES_tradnl" dirty="0" err="1"/>
              <a:t>json</a:t>
            </a:r>
            <a:r>
              <a:rPr lang="es-ES_tradnl" dirty="0"/>
              <a:t> a la función de angular que ejecuto en el HTTP.get (en nuestro ejemplo $</a:t>
            </a:r>
            <a:r>
              <a:rPr lang="es-ES_tradnl" dirty="0" err="1"/>
              <a:t>scope.HistorySprintEstatus</a:t>
            </a:r>
            <a:r>
              <a:rPr lang="es-ES_tradnl" dirty="0"/>
              <a:t>), y así el HTML se actualizará con los datos obtenidos para ser mostrados al usuario. 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s-ES_tradnl" dirty="0"/>
              <a:t>Aparte de esta función HTTP GET explicada se utilizan más funciones según lo que se quiera hacer como: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dirty="0"/>
              <a:t>HTTP POST: por ejemplo, para que el </a:t>
            </a:r>
            <a:r>
              <a:rPr lang="es-ES_tradnl" i="1" dirty="0" err="1"/>
              <a:t>scrum</a:t>
            </a:r>
            <a:r>
              <a:rPr lang="es-ES_tradnl" i="1" dirty="0"/>
              <a:t> </a:t>
            </a:r>
            <a:r>
              <a:rPr lang="es-ES_tradnl" i="1" dirty="0" err="1"/>
              <a:t>master</a:t>
            </a:r>
            <a:r>
              <a:rPr lang="es-ES_tradnl" i="1" dirty="0"/>
              <a:t> </a:t>
            </a:r>
            <a:r>
              <a:rPr lang="es-ES_tradnl" dirty="0"/>
              <a:t>pueda crear nuevos </a:t>
            </a:r>
            <a:r>
              <a:rPr lang="es-ES_tradnl" dirty="0" err="1"/>
              <a:t>Sprints</a:t>
            </a:r>
            <a:r>
              <a:rPr lang="es-ES_tradnl" dirty="0"/>
              <a:t> e </a:t>
            </a:r>
            <a:r>
              <a:rPr lang="es-ES_tradnl" dirty="0" err="1"/>
              <a:t>Hiestorias</a:t>
            </a:r>
            <a:r>
              <a:rPr lang="es-ES_tradnl" dirty="0"/>
              <a:t> de usuario.</a:t>
            </a:r>
          </a:p>
          <a:p>
            <a:pPr defTabSz="914400">
              <a:spcBef>
                <a:spcPts val="0"/>
              </a:spcBef>
              <a:buClrTx/>
              <a:buSzTx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dirty="0"/>
              <a:t>HTTP PUT: por ejemplo, para actualizar  el estado de las Historias de </a:t>
            </a:r>
            <a:r>
              <a:rPr lang="es-ES_tradnl" dirty="0" err="1"/>
              <a:t>usario</a:t>
            </a:r>
            <a:r>
              <a:rPr lang="es-ES_tradnl" dirty="0"/>
              <a:t> o cambiar el estado de un Sprint.</a:t>
            </a:r>
          </a:p>
          <a:p>
            <a:pPr defTabSz="914400">
              <a:spcBef>
                <a:spcPts val="0"/>
              </a:spcBef>
              <a:buClrTx/>
              <a:buSzTx/>
            </a:pPr>
            <a:endParaRPr lang="es-ES_tradnl" dirty="0"/>
          </a:p>
          <a:p>
            <a:r>
              <a:rPr lang="es-ES_tradnl" dirty="0"/>
              <a:t>HTTP DELETE: por ejemplo, para que el </a:t>
            </a:r>
            <a:r>
              <a:rPr lang="es-ES_tradnl" dirty="0" err="1"/>
              <a:t>scrum</a:t>
            </a:r>
            <a:r>
              <a:rPr lang="es-ES_tradnl" dirty="0"/>
              <a:t> </a:t>
            </a:r>
            <a:r>
              <a:rPr lang="es-ES_tradnl" dirty="0" err="1"/>
              <a:t>master</a:t>
            </a:r>
            <a:r>
              <a:rPr lang="es-ES_tradnl" dirty="0"/>
              <a:t> pueda </a:t>
            </a:r>
            <a:r>
              <a:rPr lang="es-ES" dirty="0"/>
              <a:t>eliminar Historias de Usuario, en caso de que se decida que la Historia en concreto es muy grande o ya no es necesaria</a:t>
            </a:r>
            <a:r>
              <a:rPr lang="es-ES_tradnl" dirty="0"/>
              <a:t>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1115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4051"/>
          </a:xfrm>
        </p:spPr>
        <p:txBody>
          <a:bodyPr/>
          <a:lstStyle/>
          <a:p>
            <a:pPr algn="ctr"/>
            <a:r>
              <a:rPr lang="es-ES_tradnl"/>
              <a:t>SERVIDOR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538654"/>
            <a:ext cx="8946541" cy="470974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/>
              <a:t>Para el envió de datos por parte del cliente se incluye en el (</a:t>
            </a:r>
            <a:r>
              <a:rPr lang="es-ES_tradnl" dirty="0" err="1"/>
              <a:t>body</a:t>
            </a:r>
            <a:r>
              <a:rPr lang="es-ES_tradnl" dirty="0"/>
              <a:t>) de la petición: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269" y="1968630"/>
            <a:ext cx="5268405" cy="462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510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9354"/>
          </a:xfrm>
        </p:spPr>
        <p:txBody>
          <a:bodyPr/>
          <a:lstStyle/>
          <a:p>
            <a:pPr algn="ctr"/>
            <a:r>
              <a:rPr lang="es-ES_tradnl" dirty="0"/>
              <a:t>SERVIDOR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187355"/>
            <a:ext cx="8946541" cy="5554639"/>
          </a:xfrm>
        </p:spPr>
        <p:txBody>
          <a:bodyPr>
            <a:normAutofit lnSpcReduction="10000"/>
          </a:bodyPr>
          <a:lstStyle/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s-ES_tradnl" dirty="0"/>
              <a:t>Cuando el servidor recibe la petición mediante la siguiente función:</a:t>
            </a:r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s-ES_tradnl" dirty="0"/>
              <a:t>Este genera una consulta a la base de datos que le devolverá el resultado que se enviara en un </a:t>
            </a:r>
            <a:r>
              <a:rPr lang="es-ES_tradnl" dirty="0" err="1"/>
              <a:t>json</a:t>
            </a:r>
            <a:r>
              <a:rPr lang="es-ES_tradnl" dirty="0"/>
              <a:t> al cliente (angular).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977" y="1522222"/>
            <a:ext cx="6229350" cy="20859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977" y="3560428"/>
            <a:ext cx="62198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74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BASE DE DATOS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FontTx/>
              <a:buChar char="-"/>
            </a:pPr>
            <a:r>
              <a:rPr lang="es-ES_tradnl" dirty="0"/>
              <a:t>La estructura de la base de datos es similar a la especificada en el dossier del proyecto aunque se han incluido los siguientes cambios:</a:t>
            </a:r>
          </a:p>
          <a:p>
            <a:pPr marL="0" indent="0">
              <a:buNone/>
            </a:pPr>
            <a:r>
              <a:rPr lang="es-ES_tradnl" dirty="0"/>
              <a:t>	 </a:t>
            </a:r>
            <a:r>
              <a:rPr lang="es-ES_tradnl" dirty="0">
                <a:sym typeface="Symbol"/>
              </a:rPr>
              <a:t> </a:t>
            </a:r>
            <a:r>
              <a:rPr lang="es-ES_tradnl" dirty="0"/>
              <a:t>Un nuevo estado llamado “pendiente” para las </a:t>
            </a:r>
            <a:r>
              <a:rPr lang="es-ES_tradnl" i="1" dirty="0"/>
              <a:t>historias de usuario</a:t>
            </a:r>
            <a:r>
              <a:rPr lang="es-ES_tradnl" dirty="0"/>
              <a:t> .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>
                <a:sym typeface="Symbol"/>
              </a:rPr>
              <a:t> </a:t>
            </a:r>
            <a:r>
              <a:rPr lang="es-ES_tradnl" dirty="0"/>
              <a:t> La posibilidad de añadir entradas a la tabla relacional </a:t>
            </a:r>
            <a:r>
              <a:rPr lang="es-ES_tradnl" i="1" dirty="0" err="1"/>
              <a:t>develop</a:t>
            </a:r>
            <a:r>
              <a:rPr lang="es-ES_tradnl" dirty="0"/>
              <a:t>,  sin necesidad de incluir un </a:t>
            </a:r>
            <a:r>
              <a:rPr lang="es-ES_tradnl" dirty="0" err="1"/>
              <a:t>Id_tm</a:t>
            </a:r>
            <a:r>
              <a:rPr lang="es-ES_tradnl" dirty="0"/>
              <a:t>. 	</a:t>
            </a:r>
          </a:p>
          <a:p>
            <a:pPr marL="0" indent="0">
              <a:buNone/>
            </a:pPr>
            <a:r>
              <a:rPr lang="es-ES_tradnl" dirty="0"/>
              <a:t>	Esto permite al </a:t>
            </a:r>
            <a:r>
              <a:rPr lang="es-ES_tradnl" i="1" dirty="0"/>
              <a:t>scrum master ASIGNAR historias de usuario a un  determinado sprint, </a:t>
            </a:r>
            <a:r>
              <a:rPr lang="es-ES_tradnl" dirty="0"/>
              <a:t>para que después sean los </a:t>
            </a:r>
            <a:r>
              <a:rPr lang="es-ES_tradnl" i="1" dirty="0" err="1"/>
              <a:t>developers</a:t>
            </a:r>
            <a:r>
              <a:rPr lang="es-ES_tradnl" dirty="0"/>
              <a:t> los que se añadan a estas historias de usuario.</a:t>
            </a:r>
            <a:endParaRPr lang="es-E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s-ES" dirty="0"/>
              <a:t>Estructura: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84798" y="2662518"/>
            <a:ext cx="1512789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bg1"/>
                </a:solidFill>
              </a:rPr>
              <a:t>Team_Member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84798" y="5262282"/>
            <a:ext cx="1512789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bg1"/>
                </a:solidFill>
              </a:rPr>
              <a:t>Sprint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538045" y="4065493"/>
            <a:ext cx="1512789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>
                <a:solidFill>
                  <a:schemeClr val="bg1"/>
                </a:solidFill>
              </a:rPr>
              <a:t>User_Story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16" name="Flowchart: Decision 15"/>
          <p:cNvSpPr/>
          <p:nvPr/>
        </p:nvSpPr>
        <p:spPr>
          <a:xfrm>
            <a:off x="5856197" y="3765175"/>
            <a:ext cx="1969991" cy="1057835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Develop</a:t>
            </a:r>
            <a:endParaRPr lang="es-ES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16" idx="3"/>
            <a:endCxn id="15" idx="1"/>
          </p:cNvCxnSpPr>
          <p:nvPr/>
        </p:nvCxnSpPr>
        <p:spPr>
          <a:xfrm>
            <a:off x="7826188" y="4294093"/>
            <a:ext cx="711857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6" idx="0"/>
            <a:endCxn id="13" idx="2"/>
          </p:cNvCxnSpPr>
          <p:nvPr/>
        </p:nvCxnSpPr>
        <p:spPr>
          <a:xfrm rot="5400000" flipH="1" flipV="1">
            <a:off x="6518465" y="3442447"/>
            <a:ext cx="64545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6" idx="2"/>
            <a:endCxn id="14" idx="0"/>
          </p:cNvCxnSpPr>
          <p:nvPr/>
        </p:nvCxnSpPr>
        <p:spPr>
          <a:xfrm rot="5400000">
            <a:off x="6621557" y="5042646"/>
            <a:ext cx="43927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60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Control de versiones y Metodología de desarrollo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- Se ha intentado seguir la metodología </a:t>
            </a:r>
            <a:r>
              <a:rPr lang="es-ES" dirty="0" err="1"/>
              <a:t>Scrum</a:t>
            </a:r>
            <a:r>
              <a:rPr lang="es-ES" dirty="0"/>
              <a:t>  en la medida de nuestras posibilidades entre las historias de usuario (asociadas todas a un mismo Sprint) que se han tenido en cuenta se encuentran:</a:t>
            </a:r>
          </a:p>
          <a:p>
            <a:pPr lvl="1"/>
            <a:r>
              <a:rPr lang="es-ES" dirty="0"/>
              <a:t>- Generación de la base de datos</a:t>
            </a:r>
          </a:p>
          <a:p>
            <a:pPr lvl="1"/>
            <a:r>
              <a:rPr lang="es-ES" dirty="0"/>
              <a:t>- Creación del servidor REST simple</a:t>
            </a:r>
          </a:p>
          <a:p>
            <a:pPr lvl="1"/>
            <a:r>
              <a:rPr lang="es-ES" dirty="0"/>
              <a:t>- Ampliación del servidor</a:t>
            </a:r>
          </a:p>
          <a:p>
            <a:pPr lvl="1"/>
            <a:r>
              <a:rPr lang="es-ES" dirty="0"/>
              <a:t>- Generación de plantilla HTML</a:t>
            </a:r>
          </a:p>
          <a:p>
            <a:pPr lvl="1"/>
            <a:r>
              <a:rPr lang="es-ES" dirty="0"/>
              <a:t>- Creación de controladores </a:t>
            </a:r>
            <a:r>
              <a:rPr lang="es-ES" dirty="0" err="1"/>
              <a:t>Angularjs</a:t>
            </a:r>
            <a:endParaRPr lang="es-ES" dirty="0"/>
          </a:p>
          <a:p>
            <a:pPr lvl="1"/>
            <a:r>
              <a:rPr lang="es-ES" dirty="0"/>
              <a:t>Documentación del trabajo</a:t>
            </a:r>
          </a:p>
          <a:p>
            <a:r>
              <a:rPr lang="es-ES" dirty="0"/>
              <a:t>En lo que respecta al control de versiones, debido a la segmentación del trabajo no ha sido necesario trabajar en distintas ramas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ESQUEMA BÁSICO DE COMUNICACIÓN</a:t>
            </a:r>
          </a:p>
        </p:txBody>
      </p:sp>
      <p:sp>
        <p:nvSpPr>
          <p:cNvPr id="4" name="Rectángulo 3"/>
          <p:cNvSpPr/>
          <p:nvPr/>
        </p:nvSpPr>
        <p:spPr>
          <a:xfrm>
            <a:off x="483475" y="2743200"/>
            <a:ext cx="1566042" cy="13558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HTML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699641" y="2743200"/>
            <a:ext cx="1524000" cy="13558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ANGULARJS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726620" y="2743200"/>
            <a:ext cx="1408386" cy="13558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SERVIDOR</a:t>
            </a:r>
          </a:p>
          <a:p>
            <a:pPr algn="ctr"/>
            <a:r>
              <a:rPr lang="es-ES_tradnl" dirty="0"/>
              <a:t>(</a:t>
            </a:r>
            <a:r>
              <a:rPr lang="es-ES_tradnl" dirty="0" err="1"/>
              <a:t>Nodejs</a:t>
            </a:r>
            <a:r>
              <a:rPr lang="es-ES_tradnl" dirty="0"/>
              <a:t>)</a:t>
            </a:r>
          </a:p>
        </p:txBody>
      </p:sp>
      <p:sp>
        <p:nvSpPr>
          <p:cNvPr id="7" name="Rectángulo 6"/>
          <p:cNvSpPr/>
          <p:nvPr/>
        </p:nvSpPr>
        <p:spPr>
          <a:xfrm>
            <a:off x="9637986" y="2743200"/>
            <a:ext cx="1303283" cy="13558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BASE DE DATOS</a:t>
            </a:r>
          </a:p>
          <a:p>
            <a:pPr algn="ctr"/>
            <a:r>
              <a:rPr lang="es-ES" dirty="0"/>
              <a:t>(</a:t>
            </a:r>
            <a:r>
              <a:rPr lang="es-ES" dirty="0" err="1"/>
              <a:t>MariaDB</a:t>
            </a:r>
            <a:r>
              <a:rPr lang="es-ES" dirty="0"/>
              <a:t>) </a:t>
            </a:r>
            <a:endParaRPr lang="es-ES_tradnl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2070537" y="2900854"/>
            <a:ext cx="1608083" cy="10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5223641" y="2900854"/>
            <a:ext cx="15029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8135006" y="2900854"/>
            <a:ext cx="15029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H="1" flipV="1">
            <a:off x="8135006" y="3867807"/>
            <a:ext cx="150298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H="1">
            <a:off x="5223640" y="3790807"/>
            <a:ext cx="15029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H="1">
            <a:off x="2070537" y="3762703"/>
            <a:ext cx="16080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483475" y="5034455"/>
            <a:ext cx="474016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 flipV="1">
            <a:off x="5348472" y="5013434"/>
            <a:ext cx="5592797" cy="210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1355835" y="4572001"/>
            <a:ext cx="220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          CLIENTE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7241628" y="4572001"/>
            <a:ext cx="1933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      SERVIDOR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5517931" y="2511972"/>
            <a:ext cx="90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  HTTP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5625548" y="3415862"/>
            <a:ext cx="79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JSON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8297516" y="2459421"/>
            <a:ext cx="117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/>
              <a:t>REQUEST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8208579" y="3451915"/>
            <a:ext cx="132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/>
              <a:t>RESPONSE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2169537" y="2286054"/>
            <a:ext cx="1410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/>
              <a:t>DATOS DE LA VISTA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2049517" y="3252274"/>
            <a:ext cx="2192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/>
              <a:t>REPRESENTACIÓN DATOS</a:t>
            </a:r>
          </a:p>
        </p:txBody>
      </p:sp>
    </p:spTree>
    <p:extLst>
      <p:ext uri="{BB962C8B-B14F-4D97-AF65-F5344CB8AC3E}">
        <p14:creationId xmlns:p14="http://schemas.microsoft.com/office/powerpoint/2010/main" val="1893727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54EFE-5EC5-488A-A665-4F2BD8C05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4A1EBE-F897-4B23-A4D7-97FCADEA6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47C2C70-A039-4EE9-95B9-FAEEC3F3DA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040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5234F-7502-4E8D-B1A6-B5A02AEF8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Funcionalidad de la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25D7AF-7A74-4F03-97C6-F956CB59C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A3C3FCE-59BE-4FD1-9089-E8D1A1A3C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89" y="1389015"/>
            <a:ext cx="11429384" cy="500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65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2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3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4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5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6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DE92A8BB-07B9-40DB-984F-2CB1A2535B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4">
            <a:extLst>
              <a:ext uri="{FF2B5EF4-FFF2-40B4-BE49-F238E27FC236}">
                <a16:creationId xmlns:a16="http://schemas.microsoft.com/office/drawing/2014/main" id="{2CDDB745-6C26-4B79-9EF2-08E3E4AB9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16">
            <a:extLst>
              <a:ext uri="{FF2B5EF4-FFF2-40B4-BE49-F238E27FC236}">
                <a16:creationId xmlns:a16="http://schemas.microsoft.com/office/drawing/2014/main" id="{80B3FE6C-0A59-4114-88CB-3C3172D6AF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2835162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9DD4137-6206-4BFE-8C6B-BA8AC8C010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458" y="640082"/>
            <a:ext cx="4469675" cy="2373552"/>
          </a:xfrm>
          <a:prstGeom prst="rect">
            <a:avLst/>
          </a:prstGeom>
          <a:effectLst/>
        </p:spPr>
      </p:pic>
      <p:sp>
        <p:nvSpPr>
          <p:cNvPr id="40" name="Freeform: Shape 28">
            <a:extLst>
              <a:ext uri="{FF2B5EF4-FFF2-40B4-BE49-F238E27FC236}">
                <a16:creationId xmlns:a16="http://schemas.microsoft.com/office/drawing/2014/main" id="{DDA3A238-516A-4076-B3C2-230D913508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36999"/>
            <a:ext cx="12191696" cy="3721001"/>
          </a:xfrm>
          <a:custGeom>
            <a:avLst/>
            <a:gdLst>
              <a:gd name="connsiteX0" fmla="*/ 1 w 12191696"/>
              <a:gd name="connsiteY0" fmla="*/ 0 h 3721001"/>
              <a:gd name="connsiteX1" fmla="*/ 71932 w 12191696"/>
              <a:gd name="connsiteY1" fmla="*/ 12261 h 3721001"/>
              <a:gd name="connsiteX2" fmla="*/ 282849 w 12191696"/>
              <a:gd name="connsiteY2" fmla="*/ 48342 h 3721001"/>
              <a:gd name="connsiteX3" fmla="*/ 436464 w 12191696"/>
              <a:gd name="connsiteY3" fmla="*/ 73565 h 3721001"/>
              <a:gd name="connsiteX4" fmla="*/ 619339 w 12191696"/>
              <a:gd name="connsiteY4" fmla="*/ 100188 h 3721001"/>
              <a:gd name="connsiteX5" fmla="*/ 836351 w 12191696"/>
              <a:gd name="connsiteY5" fmla="*/ 132066 h 3721001"/>
              <a:gd name="connsiteX6" fmla="*/ 1076528 w 12191696"/>
              <a:gd name="connsiteY6" fmla="*/ 165696 h 3721001"/>
              <a:gd name="connsiteX7" fmla="*/ 1347183 w 12191696"/>
              <a:gd name="connsiteY7" fmla="*/ 201077 h 3721001"/>
              <a:gd name="connsiteX8" fmla="*/ 1642223 w 12191696"/>
              <a:gd name="connsiteY8" fmla="*/ 238560 h 3721001"/>
              <a:gd name="connsiteX9" fmla="*/ 1962864 w 12191696"/>
              <a:gd name="connsiteY9" fmla="*/ 276043 h 3721001"/>
              <a:gd name="connsiteX10" fmla="*/ 2304232 w 12191696"/>
              <a:gd name="connsiteY10" fmla="*/ 314226 h 3721001"/>
              <a:gd name="connsiteX11" fmla="*/ 2672421 w 12191696"/>
              <a:gd name="connsiteY11" fmla="*/ 349608 h 3721001"/>
              <a:gd name="connsiteX12" fmla="*/ 3057678 w 12191696"/>
              <a:gd name="connsiteY12" fmla="*/ 383588 h 3721001"/>
              <a:gd name="connsiteX13" fmla="*/ 3464881 w 12191696"/>
              <a:gd name="connsiteY13" fmla="*/ 414415 h 3721001"/>
              <a:gd name="connsiteX14" fmla="*/ 3889152 w 12191696"/>
              <a:gd name="connsiteY14" fmla="*/ 443841 h 3721001"/>
              <a:gd name="connsiteX15" fmla="*/ 4331710 w 12191696"/>
              <a:gd name="connsiteY15" fmla="*/ 471515 h 3721001"/>
              <a:gd name="connsiteX16" fmla="*/ 4558476 w 12191696"/>
              <a:gd name="connsiteY16" fmla="*/ 481324 h 3721001"/>
              <a:gd name="connsiteX17" fmla="*/ 4790118 w 12191696"/>
              <a:gd name="connsiteY17" fmla="*/ 492183 h 3721001"/>
              <a:gd name="connsiteX18" fmla="*/ 5025418 w 12191696"/>
              <a:gd name="connsiteY18" fmla="*/ 502342 h 3721001"/>
              <a:gd name="connsiteX19" fmla="*/ 5261937 w 12191696"/>
              <a:gd name="connsiteY19" fmla="*/ 508998 h 3721001"/>
              <a:gd name="connsiteX20" fmla="*/ 5503333 w 12191696"/>
              <a:gd name="connsiteY20" fmla="*/ 514953 h 3721001"/>
              <a:gd name="connsiteX21" fmla="*/ 5747166 w 12191696"/>
              <a:gd name="connsiteY21" fmla="*/ 521259 h 3721001"/>
              <a:gd name="connsiteX22" fmla="*/ 5995877 w 12191696"/>
              <a:gd name="connsiteY22" fmla="*/ 525462 h 3721001"/>
              <a:gd name="connsiteX23" fmla="*/ 6247026 w 12191696"/>
              <a:gd name="connsiteY23" fmla="*/ 525462 h 3721001"/>
              <a:gd name="connsiteX24" fmla="*/ 6500613 w 12191696"/>
              <a:gd name="connsiteY24" fmla="*/ 527564 h 3721001"/>
              <a:gd name="connsiteX25" fmla="*/ 6756639 w 12191696"/>
              <a:gd name="connsiteY25" fmla="*/ 525462 h 3721001"/>
              <a:gd name="connsiteX26" fmla="*/ 7016322 w 12191696"/>
              <a:gd name="connsiteY26" fmla="*/ 521259 h 3721001"/>
              <a:gd name="connsiteX27" fmla="*/ 7276005 w 12191696"/>
              <a:gd name="connsiteY27" fmla="*/ 517405 h 3721001"/>
              <a:gd name="connsiteX28" fmla="*/ 7539345 w 12191696"/>
              <a:gd name="connsiteY28" fmla="*/ 508998 h 3721001"/>
              <a:gd name="connsiteX29" fmla="*/ 7805124 w 12191696"/>
              <a:gd name="connsiteY29" fmla="*/ 500240 h 3721001"/>
              <a:gd name="connsiteX30" fmla="*/ 8070903 w 12191696"/>
              <a:gd name="connsiteY30" fmla="*/ 490081 h 3721001"/>
              <a:gd name="connsiteX31" fmla="*/ 8339121 w 12191696"/>
              <a:gd name="connsiteY31" fmla="*/ 475719 h 3721001"/>
              <a:gd name="connsiteX32" fmla="*/ 8609776 w 12191696"/>
              <a:gd name="connsiteY32" fmla="*/ 458554 h 3721001"/>
              <a:gd name="connsiteX33" fmla="*/ 8881651 w 12191696"/>
              <a:gd name="connsiteY33" fmla="*/ 442089 h 3721001"/>
              <a:gd name="connsiteX34" fmla="*/ 9153526 w 12191696"/>
              <a:gd name="connsiteY34" fmla="*/ 421071 h 3721001"/>
              <a:gd name="connsiteX35" fmla="*/ 9429058 w 12191696"/>
              <a:gd name="connsiteY35" fmla="*/ 395848 h 3721001"/>
              <a:gd name="connsiteX36" fmla="*/ 9700933 w 12191696"/>
              <a:gd name="connsiteY36" fmla="*/ 370626 h 3721001"/>
              <a:gd name="connsiteX37" fmla="*/ 9977684 w 12191696"/>
              <a:gd name="connsiteY37" fmla="*/ 341551 h 3721001"/>
              <a:gd name="connsiteX38" fmla="*/ 10255655 w 12191696"/>
              <a:gd name="connsiteY38" fmla="*/ 309672 h 3721001"/>
              <a:gd name="connsiteX39" fmla="*/ 10529968 w 12191696"/>
              <a:gd name="connsiteY39" fmla="*/ 276043 h 3721001"/>
              <a:gd name="connsiteX40" fmla="*/ 10807939 w 12191696"/>
              <a:gd name="connsiteY40" fmla="*/ 236808 h 3721001"/>
              <a:gd name="connsiteX41" fmla="*/ 11084690 w 12191696"/>
              <a:gd name="connsiteY41" fmla="*/ 194771 h 3721001"/>
              <a:gd name="connsiteX42" fmla="*/ 11362661 w 12191696"/>
              <a:gd name="connsiteY42" fmla="*/ 153085 h 3721001"/>
              <a:gd name="connsiteX43" fmla="*/ 11639412 w 12191696"/>
              <a:gd name="connsiteY43" fmla="*/ 104392 h 3721001"/>
              <a:gd name="connsiteX44" fmla="*/ 11914945 w 12191696"/>
              <a:gd name="connsiteY44" fmla="*/ 54648 h 3721001"/>
              <a:gd name="connsiteX45" fmla="*/ 12191696 w 12191696"/>
              <a:gd name="connsiteY45" fmla="*/ 2452 h 3721001"/>
              <a:gd name="connsiteX46" fmla="*/ 12191696 w 12191696"/>
              <a:gd name="connsiteY46" fmla="*/ 2802467 h 3721001"/>
              <a:gd name="connsiteX47" fmla="*/ 12191695 w 12191696"/>
              <a:gd name="connsiteY47" fmla="*/ 2802467 h 3721001"/>
              <a:gd name="connsiteX48" fmla="*/ 12191695 w 12191696"/>
              <a:gd name="connsiteY48" fmla="*/ 3721001 h 3721001"/>
              <a:gd name="connsiteX49" fmla="*/ 0 w 12191696"/>
              <a:gd name="connsiteY49" fmla="*/ 3721001 h 3721001"/>
              <a:gd name="connsiteX50" fmla="*/ 0 w 12191696"/>
              <a:gd name="connsiteY50" fmla="*/ 2233825 h 3721001"/>
              <a:gd name="connsiteX51" fmla="*/ 1 w 12191696"/>
              <a:gd name="connsiteY51" fmla="*/ 2233825 h 3721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721001">
                <a:moveTo>
                  <a:pt x="1" y="0"/>
                </a:moveTo>
                <a:lnTo>
                  <a:pt x="71932" y="12261"/>
                </a:lnTo>
                <a:lnTo>
                  <a:pt x="282849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721001"/>
                </a:lnTo>
                <a:lnTo>
                  <a:pt x="0" y="3721001"/>
                </a:lnTo>
                <a:lnTo>
                  <a:pt x="0" y="2233825"/>
                </a:lnTo>
                <a:lnTo>
                  <a:pt x="1" y="223382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524CB94-6000-4564-9047-EDDD07BCF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3928983"/>
            <a:ext cx="9149350" cy="17933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1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Fin de la presentación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39D2FB0-27E6-44B4-B7AD-6332D6157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916" y="5722374"/>
            <a:ext cx="9149349" cy="4879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Turno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preguntas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3101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845140"/>
          </a:xfrm>
        </p:spPr>
        <p:txBody>
          <a:bodyPr/>
          <a:lstStyle/>
          <a:p>
            <a:pPr algn="ctr"/>
            <a:r>
              <a:rPr lang="es-ES_tradnl" dirty="0"/>
              <a:t>CLIENTE: HTML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573162"/>
            <a:ext cx="8946541" cy="46752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/>
              <a:t>En el HTML lo que más podemos destacar es el uso de las siguientes directivas angular usadas: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i="1" dirty="0" err="1"/>
              <a:t>ng-controller</a:t>
            </a:r>
            <a:r>
              <a:rPr lang="es-ES_tradnl" dirty="0"/>
              <a:t>: para segmentar las funciones que se pueden realizar según cada sección de la web.</a:t>
            </a:r>
          </a:p>
          <a:p>
            <a:pPr defTabSz="914400">
              <a:spcBef>
                <a:spcPts val="0"/>
              </a:spcBef>
              <a:buClrTx/>
              <a:buSzTx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i="1" dirty="0" err="1"/>
              <a:t>ng-click</a:t>
            </a:r>
            <a:r>
              <a:rPr lang="es-ES_tradnl" dirty="0"/>
              <a:t>: para asociar botones y enlaces a funciones del angular.</a:t>
            </a:r>
          </a:p>
          <a:p>
            <a:pPr defTabSz="914400">
              <a:spcBef>
                <a:spcPts val="0"/>
              </a:spcBef>
              <a:buClrTx/>
              <a:buSzTx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i="1" dirty="0" err="1"/>
              <a:t>ng</a:t>
            </a:r>
            <a:r>
              <a:rPr lang="es-ES_tradnl" i="1" dirty="0"/>
              <a:t>-show</a:t>
            </a:r>
            <a:r>
              <a:rPr lang="es-ES_tradnl" dirty="0"/>
              <a:t>: para mostrar u ocultar contenedores de código que solo pueden ser empleados por el </a:t>
            </a:r>
            <a:r>
              <a:rPr lang="es-ES_tradnl" dirty="0" err="1"/>
              <a:t>scrum</a:t>
            </a:r>
            <a:r>
              <a:rPr lang="es-ES_tradnl" dirty="0"/>
              <a:t> </a:t>
            </a:r>
            <a:r>
              <a:rPr lang="es-ES_tradnl" dirty="0" err="1"/>
              <a:t>master</a:t>
            </a:r>
            <a:r>
              <a:rPr lang="es-ES_tradnl" dirty="0"/>
              <a:t>.</a:t>
            </a:r>
          </a:p>
          <a:p>
            <a:pPr defTabSz="914400">
              <a:spcBef>
                <a:spcPts val="0"/>
              </a:spcBef>
              <a:buClrTx/>
              <a:buSzTx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i="1" dirty="0" err="1"/>
              <a:t>ng-repeat</a:t>
            </a:r>
            <a:r>
              <a:rPr lang="es-ES_tradnl" dirty="0"/>
              <a:t>: para representar tablas y listas.</a:t>
            </a:r>
          </a:p>
          <a:p>
            <a:pPr defTabSz="914400">
              <a:spcBef>
                <a:spcPts val="0"/>
              </a:spcBef>
              <a:buClrTx/>
              <a:buSzTx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i="1" dirty="0" err="1"/>
              <a:t>ng-model</a:t>
            </a:r>
            <a:r>
              <a:rPr lang="es-ES_tradnl" dirty="0"/>
              <a:t>: para obtener o representar información en la vista.</a:t>
            </a:r>
          </a:p>
        </p:txBody>
      </p:sp>
    </p:spTree>
    <p:extLst>
      <p:ext uri="{BB962C8B-B14F-4D97-AF65-F5344CB8AC3E}">
        <p14:creationId xmlns:p14="http://schemas.microsoft.com/office/powerpoint/2010/main" val="1791617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ABBFC-DFA7-4B15-889A-57629889B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ctr"/>
            <a:r>
              <a:rPr lang="es-ES_tradnl" dirty="0"/>
              <a:t>CLIENTE: HTML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00DF0BA-BBB1-4884-BEC8-11FAF9E1C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5920" y="1152983"/>
            <a:ext cx="8577465" cy="570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81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3966"/>
          </a:xfrm>
        </p:spPr>
        <p:txBody>
          <a:bodyPr/>
          <a:lstStyle/>
          <a:p>
            <a:pPr algn="ctr"/>
            <a:r>
              <a:rPr lang="es-ES_tradnl" dirty="0"/>
              <a:t>CLIENTE: ANGULAR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799304"/>
            <a:ext cx="8946541" cy="4520813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800" dirty="0"/>
              <a:t>En esta parte de angular es donde se definen la mayor parte de las funciones que vamos a utilizar en nuestra web por ejemplo: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sz="1800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sz="1800" dirty="0"/>
              <a:t> Crear o leer cookies (para lo que hemos  empleado </a:t>
            </a:r>
            <a:r>
              <a:rPr lang="es-ES_tradnl" sz="1800" i="1" dirty="0" err="1"/>
              <a:t>factory</a:t>
            </a:r>
            <a:r>
              <a:rPr lang="es-ES_tradnl" sz="1800" dirty="0"/>
              <a:t>)</a:t>
            </a:r>
          </a:p>
          <a:p>
            <a:pPr defTabSz="914400">
              <a:spcBef>
                <a:spcPts val="0"/>
              </a:spcBef>
              <a:buClrTx/>
              <a:buSzTx/>
            </a:pPr>
            <a:endParaRPr lang="es-ES_tradnl" sz="1800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sz="1800" dirty="0"/>
              <a:t> Iniciar o finalizar sesión.</a:t>
            </a:r>
          </a:p>
          <a:p>
            <a:pPr defTabSz="914400">
              <a:spcBef>
                <a:spcPts val="0"/>
              </a:spcBef>
              <a:buClrTx/>
              <a:buSzTx/>
            </a:pPr>
            <a:endParaRPr lang="es-ES_tradnl" sz="1800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sz="1800" dirty="0"/>
              <a:t> Funciones que envían peticiones al servidor</a:t>
            </a:r>
          </a:p>
          <a:p>
            <a:pPr defTabSz="914400">
              <a:spcBef>
                <a:spcPts val="0"/>
              </a:spcBef>
              <a:buClrTx/>
              <a:buSzTx/>
              <a:buNone/>
            </a:pPr>
            <a:endParaRPr lang="es-ES_tradnl" sz="1800" dirty="0"/>
          </a:p>
          <a:p>
            <a:pPr defTabSz="914400">
              <a:spcBef>
                <a:spcPts val="0"/>
              </a:spcBef>
              <a:buClrTx/>
              <a:buSzTx/>
              <a:buNone/>
            </a:pPr>
            <a:r>
              <a:rPr lang="es-ES_tradnl" sz="1800" dirty="0"/>
              <a:t>Los servicios (Variable empezadas por $) mas empleados han sido </a:t>
            </a:r>
            <a:r>
              <a:rPr lang="es-ES_tradnl" sz="1800" i="1" dirty="0"/>
              <a:t> $</a:t>
            </a:r>
            <a:r>
              <a:rPr lang="es-ES_tradnl" sz="1800" i="1" dirty="0" err="1"/>
              <a:t>scope</a:t>
            </a:r>
            <a:r>
              <a:rPr lang="es-ES_tradnl" sz="1800" i="1" dirty="0"/>
              <a:t> </a:t>
            </a:r>
            <a:r>
              <a:rPr lang="es-ES_tradnl" sz="1800" dirty="0"/>
              <a:t>y </a:t>
            </a:r>
            <a:r>
              <a:rPr lang="es-ES_tradnl" sz="1800" i="1" dirty="0"/>
              <a:t>$http</a:t>
            </a:r>
          </a:p>
          <a:p>
            <a:pPr defTabSz="914400">
              <a:spcBef>
                <a:spcPts val="0"/>
              </a:spcBef>
              <a:buClrTx/>
              <a:buSzTx/>
              <a:buNone/>
            </a:pPr>
            <a:endParaRPr lang="es-ES_tradnl" sz="1800" dirty="0"/>
          </a:p>
          <a:p>
            <a:pPr defTabSz="914400">
              <a:spcBef>
                <a:spcPts val="0"/>
              </a:spcBef>
              <a:buClrTx/>
              <a:buSzTx/>
              <a:buNone/>
            </a:pPr>
            <a:r>
              <a:rPr lang="es-ES_tradnl" sz="1800" dirty="0"/>
              <a:t>También han sido empleadas las funciones </a:t>
            </a:r>
            <a:r>
              <a:rPr lang="es-ES_tradnl" sz="1800" i="1" dirty="0" err="1"/>
              <a:t>directive</a:t>
            </a:r>
            <a:r>
              <a:rPr lang="es-ES_tradnl" sz="1800" dirty="0"/>
              <a:t> y </a:t>
            </a:r>
            <a:r>
              <a:rPr lang="es-ES_tradnl" sz="1800" i="1" dirty="0" err="1"/>
              <a:t>service</a:t>
            </a:r>
            <a:r>
              <a:rPr lang="es-ES_tradnl" sz="1800" dirty="0"/>
              <a:t> para la implementación de la subida de ficheros</a:t>
            </a:r>
          </a:p>
          <a:p>
            <a:pPr defTabSz="914400">
              <a:spcBef>
                <a:spcPts val="0"/>
              </a:spcBef>
              <a:buClrTx/>
              <a:buSzTx/>
              <a:buNone/>
            </a:pPr>
            <a:r>
              <a:rPr lang="es-ES_tradnl" sz="1600" dirty="0"/>
              <a:t>	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72029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02C53-BFD5-4630-B5E3-B19FCC49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CLIENTE: ANGULAR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23D19B-850A-408F-AB47-A8763B0B5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066436" cy="4195481"/>
          </a:xfrm>
        </p:spPr>
        <p:txBody>
          <a:bodyPr/>
          <a:lstStyle/>
          <a:p>
            <a:r>
              <a:rPr lang="es-ES" dirty="0"/>
              <a:t>En la parte del controlador de angular se han implementado dos partes distintas:</a:t>
            </a:r>
          </a:p>
          <a:p>
            <a:pPr lvl="1"/>
            <a:r>
              <a:rPr lang="es-ES" dirty="0" err="1"/>
              <a:t>IniciarSesion</a:t>
            </a:r>
            <a:r>
              <a:rPr lang="es-ES" dirty="0"/>
              <a:t>: En la primera parte se ha dedicado exclusivamente para la identificación de usuario (inicio de sesión). En este controlador se crean las funciones </a:t>
            </a:r>
            <a:r>
              <a:rPr lang="es-ES" dirty="0" err="1"/>
              <a:t>readCookie</a:t>
            </a:r>
            <a:r>
              <a:rPr lang="es-ES" dirty="0"/>
              <a:t> y </a:t>
            </a:r>
            <a:r>
              <a:rPr lang="es-ES" dirty="0" err="1"/>
              <a:t>writeCookie</a:t>
            </a:r>
            <a:r>
              <a:rPr lang="es-ES" dirty="0"/>
              <a:t>. Para poder utilizar estas en el segundo controlador se ha hecho uso de una factoría.</a:t>
            </a:r>
          </a:p>
          <a:p>
            <a:pPr lvl="1"/>
            <a:endParaRPr lang="es-ES" dirty="0"/>
          </a:p>
          <a:p>
            <a:pPr lvl="1"/>
            <a:r>
              <a:rPr lang="es-ES" dirty="0" err="1"/>
              <a:t>MainCtrl</a:t>
            </a:r>
            <a:r>
              <a:rPr lang="es-ES" dirty="0"/>
              <a:t>: El segundo contiene la implementación de todas las funciones que se han utilizado para mostrar e implementar todo el diseño y control del resto de la aplicación.</a:t>
            </a:r>
          </a:p>
        </p:txBody>
      </p:sp>
    </p:spTree>
    <p:extLst>
      <p:ext uri="{BB962C8B-B14F-4D97-AF65-F5344CB8AC3E}">
        <p14:creationId xmlns:p14="http://schemas.microsoft.com/office/powerpoint/2010/main" val="1652775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63127"/>
          </a:xfrm>
        </p:spPr>
        <p:txBody>
          <a:bodyPr/>
          <a:lstStyle/>
          <a:p>
            <a:pPr algn="ctr"/>
            <a:r>
              <a:rPr lang="es-ES_tradnl" dirty="0"/>
              <a:t>CLIENTE: ANGULAR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524000"/>
            <a:ext cx="8946541" cy="472439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/>
              <a:t>A continuación vamos a ver un ejemplo en el que mediante una  de las funciones implementadas: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s-ES_tradnl" i="1" dirty="0" err="1"/>
              <a:t>HistorySprintEstatus</a:t>
            </a:r>
            <a:r>
              <a:rPr lang="es-ES_tradnl" i="1" dirty="0"/>
              <a:t> : </a:t>
            </a:r>
            <a:r>
              <a:rPr lang="es-ES_tradnl" dirty="0"/>
              <a:t>envía por http.post una petición a la </a:t>
            </a:r>
            <a:r>
              <a:rPr lang="es-ES_tradnl" dirty="0" err="1"/>
              <a:t>url</a:t>
            </a:r>
            <a:r>
              <a:rPr lang="es-ES_tradnl" dirty="0"/>
              <a:t> con los datos que se incluyen en la variable data. Tras esto el cliente se queda esperando respuesta: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dirty="0"/>
              <a:t>Si tiene éxito realiza el código dentro de la función </a:t>
            </a:r>
            <a:r>
              <a:rPr lang="es-ES_tradnl" i="1" dirty="0" err="1"/>
              <a:t>mySuccess</a:t>
            </a:r>
            <a:endParaRPr lang="es-ES_tradnl" i="1" dirty="0"/>
          </a:p>
          <a:p>
            <a:pPr defTabSz="914400">
              <a:spcBef>
                <a:spcPts val="0"/>
              </a:spcBef>
              <a:buClrTx/>
              <a:buSzTx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s-ES_tradnl" dirty="0"/>
              <a:t>Si hay un error se realiza el código dentro de la función </a:t>
            </a:r>
            <a:r>
              <a:rPr lang="es-ES_tradnl" i="1" dirty="0" err="1"/>
              <a:t>myError</a:t>
            </a:r>
            <a:endParaRPr lang="es-ES_tradnl" i="1" dirty="0"/>
          </a:p>
        </p:txBody>
      </p:sp>
    </p:spTree>
    <p:extLst>
      <p:ext uri="{BB962C8B-B14F-4D97-AF65-F5344CB8AC3E}">
        <p14:creationId xmlns:p14="http://schemas.microsoft.com/office/powerpoint/2010/main" val="1814917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CLIENTE: ANGULAR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32765" y="1201003"/>
            <a:ext cx="9082662" cy="5405401"/>
          </a:xfrm>
        </p:spPr>
        <p:txBody>
          <a:bodyPr>
            <a:normAutofit/>
          </a:bodyPr>
          <a:lstStyle/>
          <a:p>
            <a:pPr marL="0" indent="0" defTabSz="914400">
              <a:spcBef>
                <a:spcPts val="0"/>
              </a:spcBef>
              <a:buClrTx/>
              <a:buSzTx/>
              <a:buNone/>
            </a:pPr>
            <a:endParaRPr lang="mr-I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/>
              <a:t>Esta función es llamada en el HTML mediante:</a:t>
            </a:r>
          </a:p>
          <a:p>
            <a:pPr defTabSz="914400">
              <a:spcBef>
                <a:spcPts val="0"/>
              </a:spcBef>
              <a:buClrTx/>
              <a:buSzTx/>
              <a:defRPr/>
            </a:pPr>
            <a:r>
              <a:rPr lang="es-ES_tradnl" i="1" dirty="0" err="1"/>
              <a:t>ng-click</a:t>
            </a:r>
            <a:r>
              <a:rPr lang="es-ES_tradnl" i="1" dirty="0"/>
              <a:t>=</a:t>
            </a:r>
            <a:r>
              <a:rPr lang="es-ES_tradnl" i="1" dirty="0" err="1"/>
              <a:t>HistorySprintEstatus</a:t>
            </a:r>
            <a:r>
              <a:rPr lang="es-ES_tradnl" i="1" dirty="0"/>
              <a:t>(‘Terminada’)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561" y="1152984"/>
            <a:ext cx="7320111" cy="458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32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5458"/>
          </a:xfrm>
        </p:spPr>
        <p:txBody>
          <a:bodyPr/>
          <a:lstStyle/>
          <a:p>
            <a:pPr algn="ctr"/>
            <a:r>
              <a:rPr lang="es-ES_tradnl" dirty="0"/>
              <a:t>CLIENTE: ANGULAR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773936"/>
            <a:ext cx="8946541" cy="4474463"/>
          </a:xfrm>
        </p:spPr>
        <p:txBody>
          <a:bodyPr/>
          <a:lstStyle/>
          <a:p>
            <a:pPr mar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s-ES_tradnl" dirty="0"/>
              <a:t>De esta forma angular gestiona todas las peticiones enviadas al servidor, lo único que puede cambiar es:</a:t>
            </a:r>
          </a:p>
          <a:p>
            <a:pPr mar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  <a:defRPr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  <a:defRPr/>
            </a:pPr>
            <a:r>
              <a:rPr lang="es-ES_tradnl" dirty="0"/>
              <a:t>Unas veces se usa post, otras </a:t>
            </a:r>
            <a:r>
              <a:rPr lang="es-ES_tradnl" dirty="0" err="1"/>
              <a:t>get</a:t>
            </a:r>
            <a:r>
              <a:rPr lang="es-ES_tradnl" dirty="0"/>
              <a:t>, otras </a:t>
            </a:r>
            <a:r>
              <a:rPr lang="es-ES_tradnl" dirty="0" err="1"/>
              <a:t>put</a:t>
            </a:r>
            <a:r>
              <a:rPr lang="es-ES_tradnl" dirty="0"/>
              <a:t> y otras </a:t>
            </a:r>
            <a:r>
              <a:rPr lang="es-ES_tradnl" dirty="0" err="1"/>
              <a:t>delete</a:t>
            </a:r>
            <a:r>
              <a:rPr lang="es-ES_tradnl" dirty="0"/>
              <a:t> según lo que se tenga que hacer.</a:t>
            </a:r>
          </a:p>
          <a:p>
            <a:pPr defTabSz="914400">
              <a:spcBef>
                <a:spcPts val="0"/>
              </a:spcBef>
              <a:buClrTx/>
              <a:buSzTx/>
              <a:defRPr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  <a:defRPr/>
            </a:pPr>
            <a:r>
              <a:rPr lang="es-ES_tradnl" dirty="0"/>
              <a:t>El código dentro de las funciones </a:t>
            </a:r>
            <a:r>
              <a:rPr lang="es-ES_tradnl" dirty="0" err="1"/>
              <a:t>mySuccess</a:t>
            </a:r>
            <a:r>
              <a:rPr lang="es-ES_tradnl" dirty="0"/>
              <a:t> y </a:t>
            </a:r>
            <a:r>
              <a:rPr lang="es-ES_tradnl" dirty="0" err="1"/>
              <a:t>myError</a:t>
            </a:r>
            <a:r>
              <a:rPr lang="es-ES_tradnl" dirty="0"/>
              <a:t> son cambiantes y a veces no se implementan.</a:t>
            </a:r>
          </a:p>
          <a:p>
            <a:pPr defTabSz="914400">
              <a:spcBef>
                <a:spcPts val="0"/>
              </a:spcBef>
              <a:buClrTx/>
              <a:buSzTx/>
              <a:defRPr/>
            </a:pPr>
            <a:endParaRPr lang="es-ES_tradnl" dirty="0"/>
          </a:p>
          <a:p>
            <a:pPr defTabSz="914400">
              <a:spcBef>
                <a:spcPts val="0"/>
              </a:spcBef>
              <a:buClrTx/>
              <a:buSzTx/>
              <a:defRPr/>
            </a:pPr>
            <a:r>
              <a:rPr lang="es-ES_tradnl" dirty="0"/>
              <a:t>Algunas veces la variable data no es necesaria depende del tipo de petición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2225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426</TotalTime>
  <Words>1095</Words>
  <Application>Microsoft Office PowerPoint</Application>
  <PresentationFormat>Panorámica</PresentationFormat>
  <Paragraphs>183</Paragraphs>
  <Slides>22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Arial</vt:lpstr>
      <vt:lpstr>Calibri</vt:lpstr>
      <vt:lpstr>Century Gothic</vt:lpstr>
      <vt:lpstr>Mangal</vt:lpstr>
      <vt:lpstr>Symbol</vt:lpstr>
      <vt:lpstr>Wingdings 3</vt:lpstr>
      <vt:lpstr>Ión</vt:lpstr>
      <vt:lpstr>LABORATORIO DE INGENIERIA DE SOFTWARE:  APLICACIÓN DE GESTIÓN DE METODOLOGÍA SCRUM</vt:lpstr>
      <vt:lpstr>ESQUEMA BÁSICO DE COMUNICACIÓN</vt:lpstr>
      <vt:lpstr>CLIENTE: HTML</vt:lpstr>
      <vt:lpstr>CLIENTE: HTML</vt:lpstr>
      <vt:lpstr>CLIENTE: ANGULAR</vt:lpstr>
      <vt:lpstr>CLIENTE: ANGULAR</vt:lpstr>
      <vt:lpstr>CLIENTE: ANGULAR</vt:lpstr>
      <vt:lpstr>CLIENTE: ANGULAR</vt:lpstr>
      <vt:lpstr>CLIENTE: ANGULAR</vt:lpstr>
      <vt:lpstr>CLIENTE: ANGULAR</vt:lpstr>
      <vt:lpstr>SERVIDOR</vt:lpstr>
      <vt:lpstr>SERVIDOR</vt:lpstr>
      <vt:lpstr>SERVIDOR</vt:lpstr>
      <vt:lpstr>SERVIDOR</vt:lpstr>
      <vt:lpstr>SERVIDOR</vt:lpstr>
      <vt:lpstr>SERVIDOR</vt:lpstr>
      <vt:lpstr>SERVIDOR</vt:lpstr>
      <vt:lpstr>BASE DE DATOS</vt:lpstr>
      <vt:lpstr>Control de versiones y Metodología de desarrollo</vt:lpstr>
      <vt:lpstr>Presentación de PowerPoint</vt:lpstr>
      <vt:lpstr>Funcionalidad de la aplicación</vt:lpstr>
      <vt:lpstr>Fin de la presentación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INGENIERIA DE SOFTWARE: APLICACIÓN DE GESTIÓN DE METODOLOGÍA SCRUM</dc:title>
  <dc:creator>Marilo Valverde Guillen</dc:creator>
  <cp:lastModifiedBy>Rodrigo García Albarracín</cp:lastModifiedBy>
  <cp:revision>61</cp:revision>
  <dcterms:created xsi:type="dcterms:W3CDTF">2018-06-30T15:57:59Z</dcterms:created>
  <dcterms:modified xsi:type="dcterms:W3CDTF">2018-07-05T09:51:13Z</dcterms:modified>
</cp:coreProperties>
</file>