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11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36D5-7453-4F48-99C2-7B4FB01B9F03}" type="datetimeFigureOut">
              <a:rPr lang="es-ES_tradnl" smtClean="0"/>
              <a:pPr/>
              <a:t>04/07/2018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A75A-92CD-0341-B879-0DA224BD62C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881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1A75A-92CD-0341-B879-0DA224BD62C6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912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87288"/>
            <a:ext cx="8825658" cy="4303656"/>
          </a:xfrm>
        </p:spPr>
        <p:txBody>
          <a:bodyPr/>
          <a:lstStyle/>
          <a:p>
            <a:pPr algn="ctr"/>
            <a:r>
              <a:rPr lang="es-ES_tradnl" sz="5400" b="1" dirty="0"/>
              <a:t>LABORATORIO DE INGENIERIA DE SOFTWARE: </a:t>
            </a:r>
            <a:r>
              <a:rPr lang="es-ES_tradnl" sz="4800" dirty="0"/>
              <a:t>APLICACIÓN DE GESTIÓN DE METODOLOGÍA SCRUM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5041784"/>
            <a:ext cx="8936496" cy="1392066"/>
          </a:xfrm>
        </p:spPr>
        <p:txBody>
          <a:bodyPr>
            <a:normAutofit fontScale="62500" lnSpcReduction="20000"/>
          </a:bodyPr>
          <a:lstStyle/>
          <a:p>
            <a:r>
              <a:rPr lang="es-ES_tradnl" dirty="0"/>
              <a:t>VICTOR MANUEL BUENDÍA EGEA </a:t>
            </a:r>
          </a:p>
          <a:p>
            <a:r>
              <a:rPr lang="es-ES_tradnl" dirty="0"/>
              <a:t>JUAN JOSE CONESA HERNÁNDEZ</a:t>
            </a:r>
          </a:p>
          <a:p>
            <a:r>
              <a:rPr lang="es-ES_tradnl" dirty="0"/>
              <a:t>Raúl NAVARRO López de hierro </a:t>
            </a:r>
          </a:p>
          <a:p>
            <a:r>
              <a:rPr lang="es-ES_tradnl" dirty="0"/>
              <a:t>PABLO</a:t>
            </a:r>
          </a:p>
          <a:p>
            <a:r>
              <a:rPr lang="es-ES_tradnl" dirty="0"/>
              <a:t>RODRIGO</a:t>
            </a:r>
          </a:p>
        </p:txBody>
      </p:sp>
    </p:spTree>
    <p:extLst>
      <p:ext uri="{BB962C8B-B14F-4D97-AF65-F5344CB8AC3E}">
        <p14:creationId xmlns:p14="http://schemas.microsoft.com/office/powerpoint/2010/main" val="70072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597"/>
          </a:xfrm>
        </p:spPr>
        <p:txBody>
          <a:bodyPr/>
          <a:lstStyle/>
          <a:p>
            <a:pPr algn="ctr"/>
            <a:r>
              <a:rPr lang="es-ES_tradnl" dirty="0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26578"/>
            <a:ext cx="8946541" cy="46218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Pero cuando ejecutamos la función explicada anteriormente como ejemplo en el cliente, ¿Qué es lo que le llega al servidor?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Pues llega un HTTP GET a la </a:t>
            </a:r>
            <a:r>
              <a:rPr lang="es-ES" dirty="0" err="1"/>
              <a:t>url</a:t>
            </a:r>
            <a:r>
              <a:rPr lang="es-ES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servidor va a reconocer la petición gracias 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/>
              <a:t>Teniendo en cuenta que :estado es un parámetro que incluye un dato en la </a:t>
            </a:r>
            <a:r>
              <a:rPr lang="es-ES" b="0" dirty="0" err="1"/>
              <a:t>url</a:t>
            </a:r>
            <a:r>
              <a:rPr lang="es-ES" b="0" dirty="0"/>
              <a:t>. Tras esto la función </a:t>
            </a:r>
            <a:r>
              <a:rPr lang="es-ES" b="0" dirty="0" err="1"/>
              <a:t>getUserHistorySprint</a:t>
            </a:r>
            <a:r>
              <a:rPr lang="es-ES" b="0" dirty="0"/>
              <a:t> lanza una consulta a la base de datos usando el parámetro estado de la </a:t>
            </a:r>
            <a:r>
              <a:rPr lang="es-ES" b="0" dirty="0" err="1"/>
              <a:t>url</a:t>
            </a:r>
            <a:r>
              <a:rPr lang="es-ES" b="0" dirty="0"/>
              <a:t> y lo que la base de datos devuelve se guarda en </a:t>
            </a:r>
            <a:r>
              <a:rPr lang="es-ES" b="0" dirty="0" err="1"/>
              <a:t>result</a:t>
            </a:r>
            <a:r>
              <a:rPr lang="es-ES" b="0" dirty="0"/>
              <a:t>, tras esto si es correcto se devuelve un código 200 y un </a:t>
            </a:r>
            <a:r>
              <a:rPr lang="es-ES" b="0" dirty="0" err="1"/>
              <a:t>json</a:t>
            </a:r>
            <a:r>
              <a:rPr lang="es-ES" b="0" dirty="0"/>
              <a:t> con (foto) que es el resultado.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12" y="3661264"/>
            <a:ext cx="6696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844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415562"/>
            <a:ext cx="8946541" cy="468336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3" y="1415561"/>
            <a:ext cx="8398973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8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058"/>
          </a:xfrm>
        </p:spPr>
        <p:txBody>
          <a:bodyPr/>
          <a:lstStyle/>
          <a:p>
            <a:pPr algn="ctr"/>
            <a:r>
              <a:rPr lang="es-ES_tradnl" dirty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33266"/>
            <a:ext cx="8946541" cy="4515133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El resultado llega en formato </a:t>
            </a:r>
            <a:r>
              <a:rPr lang="es-ES_tradnl" dirty="0" err="1"/>
              <a:t>json</a:t>
            </a:r>
            <a:r>
              <a:rPr lang="es-ES_tradnl" dirty="0"/>
              <a:t> a la función de angular que ejecuto en el HTTP.get (en nuestro ejemplo $</a:t>
            </a:r>
            <a:r>
              <a:rPr lang="es-ES_tradnl" dirty="0" err="1"/>
              <a:t>scope.HistorySprintEstatus</a:t>
            </a:r>
            <a:r>
              <a:rPr lang="es-ES_tradnl" dirty="0"/>
              <a:t>), y así el HTML se actualizará con los datos obtenidos para ser mostrados al usuario.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Aparte de esta función HTTP GET explicada se utilizan más funciones según lo que se quiera hacer como: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POST: por ejemplo, para que el </a:t>
            </a:r>
            <a:r>
              <a:rPr lang="es-ES_tradnl" i="1" dirty="0" err="1"/>
              <a:t>scrum</a:t>
            </a:r>
            <a:r>
              <a:rPr lang="es-ES_tradnl" i="1" dirty="0"/>
              <a:t> </a:t>
            </a:r>
            <a:r>
              <a:rPr lang="es-ES_tradnl" i="1" dirty="0" err="1"/>
              <a:t>master</a:t>
            </a:r>
            <a:r>
              <a:rPr lang="es-ES_tradnl" i="1" dirty="0"/>
              <a:t> </a:t>
            </a:r>
            <a:r>
              <a:rPr lang="es-ES_tradnl" dirty="0"/>
              <a:t>pueda crear nuevos </a:t>
            </a:r>
            <a:r>
              <a:rPr lang="es-ES_tradnl" dirty="0" err="1"/>
              <a:t>Sprints</a:t>
            </a:r>
            <a:r>
              <a:rPr lang="es-ES_tradnl" dirty="0"/>
              <a:t> e </a:t>
            </a:r>
            <a:r>
              <a:rPr lang="es-ES_tradnl" dirty="0" err="1"/>
              <a:t>Hiestorias</a:t>
            </a:r>
            <a:r>
              <a:rPr lang="es-ES_tradnl" dirty="0"/>
              <a:t> de usuario.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PUT: por ejemplo, para actualizar  el estado de las Historias de </a:t>
            </a:r>
            <a:r>
              <a:rPr lang="es-ES_tradnl" dirty="0" err="1"/>
              <a:t>usario</a:t>
            </a:r>
            <a:r>
              <a:rPr lang="es-ES_tradnl" dirty="0"/>
              <a:t> o cambiar el estado de un Sprint.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r>
              <a:rPr lang="es-ES_tradnl" dirty="0"/>
              <a:t>HTTP DELETE: por ejemplo, para que el </a:t>
            </a:r>
            <a:r>
              <a:rPr lang="es-ES_tradnl" dirty="0" err="1"/>
              <a:t>scrum</a:t>
            </a:r>
            <a:r>
              <a:rPr lang="es-ES_tradnl" dirty="0"/>
              <a:t> </a:t>
            </a:r>
            <a:r>
              <a:rPr lang="es-ES_tradnl" dirty="0" err="1"/>
              <a:t>master</a:t>
            </a:r>
            <a:r>
              <a:rPr lang="es-ES_tradnl" dirty="0"/>
              <a:t> pueda </a:t>
            </a:r>
            <a:r>
              <a:rPr lang="es-ES" dirty="0"/>
              <a:t>eliminar Historias de Usuario, en caso de que se decida que la Historia en concreto es muy grande o ya no es necesaria</a:t>
            </a:r>
            <a:r>
              <a:rPr lang="es-ES_tradnl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11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38654"/>
            <a:ext cx="8946541" cy="470974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Para el envió de datos por parte del cliente se incluye en el (</a:t>
            </a:r>
            <a:r>
              <a:rPr lang="es-ES_tradnl" dirty="0" err="1"/>
              <a:t>body</a:t>
            </a:r>
            <a:r>
              <a:rPr lang="es-ES_tradnl" dirty="0"/>
              <a:t>) de la petición: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69" y="1968630"/>
            <a:ext cx="5268405" cy="46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1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pPr algn="ctr"/>
            <a:r>
              <a:rPr lang="es-ES_tradnl" dirty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187355"/>
            <a:ext cx="8946541" cy="555463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Cuando el servidor recibe la petición mediante la siguiente función: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Este genera una consulta a la base de datos que le devolverá el resultado que se enviara en un </a:t>
            </a:r>
            <a:r>
              <a:rPr lang="es-ES_tradnl" dirty="0" err="1"/>
              <a:t>json</a:t>
            </a:r>
            <a:r>
              <a:rPr lang="es-ES_tradnl" dirty="0"/>
              <a:t> al cliente (angular).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77" y="1522222"/>
            <a:ext cx="6229350" cy="2085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77" y="3560428"/>
            <a:ext cx="6219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Char char="-"/>
            </a:pPr>
            <a:r>
              <a:rPr lang="es-ES_tradnl" dirty="0"/>
              <a:t>La estructura de la base de datos es similar a la especificada en el dossier del proyecto aunque se han incluido los siguientes cambios:</a:t>
            </a:r>
          </a:p>
          <a:p>
            <a:pPr marL="0" indent="0">
              <a:buNone/>
            </a:pPr>
            <a:r>
              <a:rPr lang="es-ES_tradnl" dirty="0"/>
              <a:t>	 </a:t>
            </a:r>
            <a:r>
              <a:rPr lang="es-ES_tradnl" dirty="0">
                <a:sym typeface="Symbol"/>
              </a:rPr>
              <a:t> </a:t>
            </a:r>
            <a:r>
              <a:rPr lang="es-ES_tradnl" dirty="0"/>
              <a:t>Un nuevo estado llamado “pendiente” para las </a:t>
            </a:r>
            <a:r>
              <a:rPr lang="es-ES_tradnl" i="1" dirty="0"/>
              <a:t>historias de usuario</a:t>
            </a:r>
            <a:r>
              <a:rPr lang="es-ES_tradnl" dirty="0"/>
              <a:t> .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>
                <a:sym typeface="Symbol"/>
              </a:rPr>
              <a:t> </a:t>
            </a:r>
            <a:r>
              <a:rPr lang="es-ES_tradnl" dirty="0"/>
              <a:t> La posibilidad de añadir entradas a la tabla relacional </a:t>
            </a:r>
            <a:r>
              <a:rPr lang="es-ES_tradnl" i="1" dirty="0" err="1"/>
              <a:t>develop</a:t>
            </a:r>
            <a:r>
              <a:rPr lang="es-ES_tradnl" dirty="0"/>
              <a:t>,  sin necesidad de incluir un </a:t>
            </a:r>
            <a:r>
              <a:rPr lang="es-ES_tradnl" dirty="0" err="1"/>
              <a:t>Id_tm</a:t>
            </a:r>
            <a:r>
              <a:rPr lang="es-ES_tradnl" dirty="0"/>
              <a:t>. 	</a:t>
            </a:r>
          </a:p>
          <a:p>
            <a:pPr marL="0" indent="0">
              <a:buNone/>
            </a:pPr>
            <a:r>
              <a:rPr lang="es-ES_tradnl" dirty="0"/>
              <a:t>	Esto permite al </a:t>
            </a:r>
            <a:r>
              <a:rPr lang="es-ES_tradnl" i="1" dirty="0" err="1"/>
              <a:t>scrum</a:t>
            </a:r>
            <a:r>
              <a:rPr lang="es-ES_tradnl" i="1" dirty="0"/>
              <a:t> </a:t>
            </a:r>
            <a:r>
              <a:rPr lang="es-ES_tradnl" i="1" dirty="0" err="1"/>
              <a:t>master</a:t>
            </a:r>
            <a:r>
              <a:rPr lang="es-ES_tradnl" i="1" dirty="0"/>
              <a:t> ASIGNAR historias de usuario a un  determinado sprint, </a:t>
            </a:r>
            <a:r>
              <a:rPr lang="es-ES_tradnl" dirty="0"/>
              <a:t>para que después sean los </a:t>
            </a:r>
            <a:r>
              <a:rPr lang="es-ES_tradnl" i="1" dirty="0" err="1"/>
              <a:t>developers</a:t>
            </a:r>
            <a:r>
              <a:rPr lang="es-ES_tradnl" dirty="0"/>
              <a:t> los que se incluyan a estas historias de usuario.</a:t>
            </a:r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/>
              <a:t>Estructura: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798" y="2662518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bg1"/>
                </a:solidFill>
              </a:rPr>
              <a:t>Team_Member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4798" y="5262282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Sprint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8045" y="4065493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/>
                </a:solidFill>
              </a:rPr>
              <a:t>User_Story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5856197" y="3765175"/>
            <a:ext cx="1969991" cy="1057835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Develop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6" idx="3"/>
            <a:endCxn id="15" idx="1"/>
          </p:cNvCxnSpPr>
          <p:nvPr/>
        </p:nvCxnSpPr>
        <p:spPr>
          <a:xfrm>
            <a:off x="7826188" y="4294093"/>
            <a:ext cx="711857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0"/>
            <a:endCxn id="13" idx="2"/>
          </p:cNvCxnSpPr>
          <p:nvPr/>
        </p:nvCxnSpPr>
        <p:spPr>
          <a:xfrm rot="5400000" flipH="1" flipV="1">
            <a:off x="6518465" y="3442447"/>
            <a:ext cx="64545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4" idx="0"/>
          </p:cNvCxnSpPr>
          <p:nvPr/>
        </p:nvCxnSpPr>
        <p:spPr>
          <a:xfrm rot="5400000">
            <a:off x="6621557" y="5042646"/>
            <a:ext cx="439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versiones y Metodología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Se ha intentado seguir la metodología </a:t>
            </a:r>
            <a:r>
              <a:rPr lang="es-ES" dirty="0" err="1"/>
              <a:t>Scrum</a:t>
            </a:r>
            <a:r>
              <a:rPr lang="es-ES" dirty="0"/>
              <a:t>  en la medida de nuestras posibilidades entre las historias de usuario (asociadas todas a un mismo Sprint) que se han tenido en cuenta se encuentran:</a:t>
            </a:r>
          </a:p>
          <a:p>
            <a:pPr lvl="1"/>
            <a:r>
              <a:rPr lang="es-ES" dirty="0"/>
              <a:t>- Generación de la base de datos</a:t>
            </a:r>
          </a:p>
          <a:p>
            <a:pPr lvl="1"/>
            <a:r>
              <a:rPr lang="es-ES" dirty="0"/>
              <a:t>- Creación del servidor REST simple</a:t>
            </a:r>
          </a:p>
          <a:p>
            <a:pPr lvl="1"/>
            <a:r>
              <a:rPr lang="es-ES" dirty="0"/>
              <a:t>- Ampliación del servidor</a:t>
            </a:r>
          </a:p>
          <a:p>
            <a:pPr lvl="1"/>
            <a:r>
              <a:rPr lang="es-ES" dirty="0"/>
              <a:t>- Generación de plantilla HTML</a:t>
            </a:r>
          </a:p>
          <a:p>
            <a:pPr lvl="1"/>
            <a:r>
              <a:rPr lang="es-ES" dirty="0"/>
              <a:t>- Creación de controladores </a:t>
            </a:r>
            <a:r>
              <a:rPr lang="es-ES" dirty="0" err="1"/>
              <a:t>Angularjs</a:t>
            </a:r>
            <a:endParaRPr lang="es-ES" dirty="0"/>
          </a:p>
          <a:p>
            <a:r>
              <a:rPr lang="es-ES" dirty="0"/>
              <a:t>En lo que respecta al control de versiones, debido a la segmentación del trabajo no ha sido necesario trabajar en distintas ramas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ESQUEMA BÁSICO DE COMUNICACIÓN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83475" y="2743200"/>
            <a:ext cx="1566042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HTML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99641" y="2743200"/>
            <a:ext cx="1524000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ANGULARJS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26620" y="2743200"/>
            <a:ext cx="1408386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SERVIDOR</a:t>
            </a:r>
          </a:p>
          <a:p>
            <a:pPr algn="ctr"/>
            <a:r>
              <a:rPr lang="es-ES_tradnl" dirty="0"/>
              <a:t>(</a:t>
            </a:r>
            <a:r>
              <a:rPr lang="es-ES_tradnl" dirty="0" err="1"/>
              <a:t>Nodejs</a:t>
            </a:r>
            <a:r>
              <a:rPr lang="es-ES_tradnl" dirty="0"/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637986" y="2743200"/>
            <a:ext cx="1303283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BASE DE DATOS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MariaDB</a:t>
            </a:r>
            <a:r>
              <a:rPr lang="es-ES" dirty="0"/>
              <a:t>) </a:t>
            </a:r>
            <a:endParaRPr lang="es-ES_tradnl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070537" y="2900854"/>
            <a:ext cx="1608083" cy="1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223641" y="2900854"/>
            <a:ext cx="1502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8135006" y="2900854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8135006" y="3867807"/>
            <a:ext cx="1502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5223640" y="3790807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2070537" y="3762703"/>
            <a:ext cx="1608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83475" y="5034455"/>
            <a:ext cx="47401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5348472" y="5013434"/>
            <a:ext cx="5592797" cy="21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355835" y="4572001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        CLIENTE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241628" y="4572001"/>
            <a:ext cx="193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    SERVIDOR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517931" y="2511972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HTTP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625548" y="3415862"/>
            <a:ext cx="79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JSON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8297516" y="2459421"/>
            <a:ext cx="117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REQUEST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208579" y="3451915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RESPONSE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169537" y="2286054"/>
            <a:ext cx="141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DATOS DE LA VISTA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2049517" y="3252274"/>
            <a:ext cx="219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REPRESENTACIÓN DATOS</a:t>
            </a:r>
          </a:p>
        </p:txBody>
      </p:sp>
    </p:spTree>
    <p:extLst>
      <p:ext uri="{BB962C8B-B14F-4D97-AF65-F5344CB8AC3E}">
        <p14:creationId xmlns:p14="http://schemas.microsoft.com/office/powerpoint/2010/main" val="189372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45140"/>
          </a:xfrm>
        </p:spPr>
        <p:txBody>
          <a:bodyPr/>
          <a:lstStyle/>
          <a:p>
            <a:pPr algn="ctr"/>
            <a:r>
              <a:rPr lang="es-ES_tradnl" dirty="0"/>
              <a:t>CLIENTE: HTML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73162"/>
            <a:ext cx="8946541" cy="46752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En el HTML lo que más podemos destacar es el uso de las siguientes directivas angular usadas: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ng-controller</a:t>
            </a:r>
            <a:r>
              <a:rPr lang="es-ES_tradnl" dirty="0"/>
              <a:t>: para segmentar las funciones que se pueden realizar según cada sección de la web.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ng-click</a:t>
            </a:r>
            <a:r>
              <a:rPr lang="es-ES_tradnl" dirty="0"/>
              <a:t>: para asociar botones y enlaces a funciones del angular.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</a:t>
            </a:r>
            <a:r>
              <a:rPr lang="es-ES_tradnl" i="1" dirty="0"/>
              <a:t>-show</a:t>
            </a:r>
            <a:r>
              <a:rPr lang="es-ES_tradnl" dirty="0"/>
              <a:t>: para mostrar u ocultar contenedores de código que solo pueden ser empleados por el </a:t>
            </a:r>
            <a:r>
              <a:rPr lang="es-ES_tradnl" dirty="0" err="1"/>
              <a:t>scrum</a:t>
            </a:r>
            <a:r>
              <a:rPr lang="es-ES_tradnl" dirty="0"/>
              <a:t> </a:t>
            </a:r>
            <a:r>
              <a:rPr lang="es-ES_tradnl" dirty="0" err="1"/>
              <a:t>master</a:t>
            </a:r>
            <a:r>
              <a:rPr lang="es-ES_tradnl" dirty="0"/>
              <a:t>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ng-repeat</a:t>
            </a:r>
            <a:r>
              <a:rPr lang="es-ES_tradnl" dirty="0"/>
              <a:t>: para representar tablas y listas.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ng-model</a:t>
            </a:r>
            <a:r>
              <a:rPr lang="es-ES_tradnl" dirty="0"/>
              <a:t>: para obtener o representar información en la vista.</a:t>
            </a:r>
          </a:p>
        </p:txBody>
      </p:sp>
    </p:spTree>
    <p:extLst>
      <p:ext uri="{BB962C8B-B14F-4D97-AF65-F5344CB8AC3E}">
        <p14:creationId xmlns:p14="http://schemas.microsoft.com/office/powerpoint/2010/main" val="179161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966"/>
          </a:xfrm>
        </p:spPr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99304"/>
            <a:ext cx="8946541" cy="45208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 dirty="0"/>
              <a:t>En esta parte de angular es donde se definen la mayor parte de las funciones que vamos a utilizar en nuestra web por ejemplo: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/>
              <a:t> Crear o leer cookies (para lo que hemos  empleado </a:t>
            </a:r>
            <a:r>
              <a:rPr lang="es-ES_tradnl" sz="1800" i="1" dirty="0" err="1"/>
              <a:t>factory</a:t>
            </a:r>
            <a:r>
              <a:rPr lang="es-ES_tradnl" sz="1800" dirty="0"/>
              <a:t>)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/>
              <a:t> Iniciar o finalizar sesión.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/>
              <a:t> Funciones que envían peticiones al servidor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800" dirty="0"/>
              <a:t>Los servicios (Variable empezadas por $) mas empleados han sido </a:t>
            </a:r>
            <a:r>
              <a:rPr lang="es-ES_tradnl" sz="1800" i="1" dirty="0"/>
              <a:t> $</a:t>
            </a:r>
            <a:r>
              <a:rPr lang="es-ES_tradnl" sz="1800" i="1" dirty="0" err="1"/>
              <a:t>scope</a:t>
            </a:r>
            <a:r>
              <a:rPr lang="es-ES_tradnl" sz="1800" i="1" dirty="0"/>
              <a:t> </a:t>
            </a:r>
            <a:r>
              <a:rPr lang="es-ES_tradnl" sz="1800" dirty="0"/>
              <a:t>y </a:t>
            </a:r>
            <a:r>
              <a:rPr lang="es-ES_tradnl" sz="1800" i="1" dirty="0"/>
              <a:t>$http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800" dirty="0" err="1"/>
              <a:t>Tambien</a:t>
            </a:r>
            <a:r>
              <a:rPr lang="es-ES_tradnl" sz="1800" dirty="0"/>
              <a:t> han sido empleadas las funciones </a:t>
            </a:r>
            <a:r>
              <a:rPr lang="es-ES_tradnl" sz="1800" i="1" dirty="0" err="1"/>
              <a:t>directive</a:t>
            </a:r>
            <a:r>
              <a:rPr lang="es-ES_tradnl" sz="1800" dirty="0"/>
              <a:t> y </a:t>
            </a:r>
            <a:r>
              <a:rPr lang="es-ES_tradnl" sz="1800" i="1" dirty="0" err="1"/>
              <a:t>service</a:t>
            </a:r>
            <a:r>
              <a:rPr lang="es-ES_tradnl" sz="1800" dirty="0"/>
              <a:t> para la implementación de la subida de ficheros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600" dirty="0"/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720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127"/>
          </a:xfrm>
        </p:spPr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A continuación vamos a ver un ejemplo en el que mediante una  de las funciones implementadas: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 </a:t>
            </a:r>
            <a:r>
              <a:rPr lang="es-ES_tradnl" i="1" dirty="0" err="1"/>
              <a:t>HistoryStatus_general</a:t>
            </a:r>
            <a:r>
              <a:rPr lang="es-ES_tradnl" i="1" dirty="0"/>
              <a:t>  </a:t>
            </a:r>
            <a:r>
              <a:rPr lang="es-ES_tradnl" dirty="0"/>
              <a:t>envía por http.post una petición a la </a:t>
            </a:r>
            <a:r>
              <a:rPr lang="es-ES_tradnl" dirty="0" err="1"/>
              <a:t>url</a:t>
            </a:r>
            <a:r>
              <a:rPr lang="es-ES_tradnl" dirty="0"/>
              <a:t> con los datos que se incluyen en la variable data. Tras esto el cliente se queda esperando respuesta: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Si tiene éxito realiza el código dentro de la función </a:t>
            </a:r>
            <a:r>
              <a:rPr lang="es-ES_tradnl" i="1" dirty="0" err="1"/>
              <a:t>mySuccess</a:t>
            </a:r>
            <a:endParaRPr lang="es-ES_tradnl" i="1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Si hay un error se realiza el código dentro de la función </a:t>
            </a:r>
            <a:r>
              <a:rPr lang="es-ES_tradnl" i="1" dirty="0" err="1"/>
              <a:t>myError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81491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2765" y="1201003"/>
            <a:ext cx="9082662" cy="5405401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mr-I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Esta función es llamada en el HTML mediante: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i="1" dirty="0" err="1"/>
              <a:t>ng-click</a:t>
            </a:r>
            <a:r>
              <a:rPr lang="es-ES_tradnl" i="1" dirty="0"/>
              <a:t>=</a:t>
            </a:r>
            <a:r>
              <a:rPr lang="es-ES_tradnl" i="1" dirty="0" err="1"/>
              <a:t>HistorySprintEstatus</a:t>
            </a:r>
            <a:r>
              <a:rPr lang="es-ES_tradnl" i="1" dirty="0"/>
              <a:t>(‘Terminada’)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1" y="1152984"/>
            <a:ext cx="7320111" cy="45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458"/>
          </a:xfrm>
        </p:spPr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73936"/>
            <a:ext cx="8946541" cy="4474463"/>
          </a:xfrm>
        </p:spPr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De esta forma angular gestiona todas las peticiones enviadas al servidor, lo único que puede cambiar es: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Unas veces se usa post, otras </a:t>
            </a:r>
            <a:r>
              <a:rPr lang="es-ES_tradnl" dirty="0" err="1"/>
              <a:t>get</a:t>
            </a:r>
            <a:r>
              <a:rPr lang="es-ES_tradnl" dirty="0"/>
              <a:t>, otras </a:t>
            </a:r>
            <a:r>
              <a:rPr lang="es-ES_tradnl" dirty="0" err="1"/>
              <a:t>put</a:t>
            </a:r>
            <a:r>
              <a:rPr lang="es-ES_tradnl" dirty="0"/>
              <a:t> y otras </a:t>
            </a:r>
            <a:r>
              <a:rPr lang="es-ES_tradnl" dirty="0" err="1"/>
              <a:t>delete</a:t>
            </a:r>
            <a:r>
              <a:rPr lang="es-ES_tradnl" dirty="0"/>
              <a:t> según lo que se tenga que hacer.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El código dentro de las funciones </a:t>
            </a:r>
            <a:r>
              <a:rPr lang="es-ES_tradnl" dirty="0" err="1"/>
              <a:t>mySuccess</a:t>
            </a:r>
            <a:r>
              <a:rPr lang="es-ES_tradnl" dirty="0"/>
              <a:t> y </a:t>
            </a:r>
            <a:r>
              <a:rPr lang="es-ES_tradnl" dirty="0" err="1"/>
              <a:t>myError</a:t>
            </a:r>
            <a:r>
              <a:rPr lang="es-ES_tradnl" dirty="0"/>
              <a:t> son cambiantes y a veces no se implementan.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Algunas veces la variable data no es necesaria depende del tipo de petición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222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241945"/>
            <a:ext cx="9500017" cy="52047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Se ha implementador un servidor REST para el que hemos utilizado </a:t>
            </a:r>
            <a:r>
              <a:rPr lang="es-ES_tradnl" dirty="0" err="1"/>
              <a:t>Nodejs</a:t>
            </a:r>
            <a:r>
              <a:rPr lang="es-ES_tradnl" dirty="0"/>
              <a:t> con una serie de módulos (que hay que instalar), que facilitan la implementación del mismo: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Express es el más importante y nos permite crear una servidor web de manera flexible y a la vez robusta.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Nuestro servidor empieza a escuchar peticiones una vez lo ejecutamos: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43" y="2344126"/>
            <a:ext cx="6496050" cy="1400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43" y="4318096"/>
            <a:ext cx="4257675" cy="295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43" y="4712036"/>
            <a:ext cx="4876800" cy="247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943" y="5322756"/>
            <a:ext cx="5591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805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91408"/>
            <a:ext cx="8946541" cy="46569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La función de los otros módulos son: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/>
              <a:t>Body</a:t>
            </a:r>
            <a:r>
              <a:rPr lang="es-ES_tradnl" dirty="0"/>
              <a:t>-parser: utilizado para obtener los datos enviados por una petición HTTP.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/>
              <a:t>Cors</a:t>
            </a:r>
            <a:r>
              <a:rPr lang="es-ES_tradnl" dirty="0"/>
              <a:t> (Cross-</a:t>
            </a:r>
            <a:r>
              <a:rPr lang="es-ES_tradnl" dirty="0" err="1"/>
              <a:t>origin</a:t>
            </a:r>
            <a:r>
              <a:rPr lang="es-ES_tradnl" dirty="0"/>
              <a:t> </a:t>
            </a:r>
            <a:r>
              <a:rPr lang="es-ES_tradnl" dirty="0" err="1"/>
              <a:t>resource</a:t>
            </a:r>
            <a:r>
              <a:rPr lang="es-ES_tradnl" dirty="0"/>
              <a:t> </a:t>
            </a:r>
            <a:r>
              <a:rPr lang="es-ES_tradnl" dirty="0" err="1"/>
              <a:t>sharing</a:t>
            </a:r>
            <a:r>
              <a:rPr lang="es-ES_tradnl" dirty="0"/>
              <a:t>): para permitir que el/los cliente/s  puedan interactuar con el servidor en distintos dominios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/>
              <a:t>Mysql</a:t>
            </a:r>
            <a:r>
              <a:rPr lang="es-ES_tradnl" dirty="0"/>
              <a:t>: Necesario para la conexión con la base de datos.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257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973</Words>
  <Application>Microsoft Office PowerPoint</Application>
  <PresentationFormat>Panorámica</PresentationFormat>
  <Paragraphs>170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Mangal</vt:lpstr>
      <vt:lpstr>Symbol</vt:lpstr>
      <vt:lpstr>Wingdings 3</vt:lpstr>
      <vt:lpstr>Ión</vt:lpstr>
      <vt:lpstr>LABORATORIO DE INGENIERIA DE SOFTWARE: APLICACIÓN DE GESTIÓN DE METODOLOGÍA SCRUM</vt:lpstr>
      <vt:lpstr>ESQUEMA BÁSICO DE COMUNICACIÓN</vt:lpstr>
      <vt:lpstr>CLIENTE: HTML</vt:lpstr>
      <vt:lpstr>CLIENTE: ANGULAR</vt:lpstr>
      <vt:lpstr>CLIENTE: ANGULAR</vt:lpstr>
      <vt:lpstr>CLIENTE: ANGULAR</vt:lpstr>
      <vt:lpstr>CLIENTE: ANGULAR</vt:lpstr>
      <vt:lpstr>SERVIDOR</vt:lpstr>
      <vt:lpstr>SERVIDOR</vt:lpstr>
      <vt:lpstr>SERVIDOR</vt:lpstr>
      <vt:lpstr>SERVIDOR</vt:lpstr>
      <vt:lpstr>SERVIDOR</vt:lpstr>
      <vt:lpstr>SERVIDOR</vt:lpstr>
      <vt:lpstr>SERVIDOR</vt:lpstr>
      <vt:lpstr>BASE DE DATOS</vt:lpstr>
      <vt:lpstr>Control de versiones y Metodología de desarrollo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INGENIERIA DE SOFTWARE: APLICACIÓN DE GESTIÓN DE METODOLOGÍA SCRUM</dc:title>
  <dc:creator>Marilo Valverde Guillen</dc:creator>
  <cp:lastModifiedBy>Raul nlh</cp:lastModifiedBy>
  <cp:revision>53</cp:revision>
  <dcterms:created xsi:type="dcterms:W3CDTF">2018-06-30T15:57:59Z</dcterms:created>
  <dcterms:modified xsi:type="dcterms:W3CDTF">2018-07-04T10:50:39Z</dcterms:modified>
</cp:coreProperties>
</file>