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5854"/>
    <p:restoredTop sz="94674"/>
  </p:normalViewPr>
  <p:slideViewPr>
    <p:cSldViewPr snapToGrid="0" snapToObjects="1">
      <p:cViewPr varScale="1">
        <p:scale>
          <a:sx n="71" d="100"/>
          <a:sy n="71" d="100"/>
        </p:scale>
        <p:origin x="-123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436D5-7453-4F48-99C2-7B4FB01B9F03}" type="datetimeFigureOut">
              <a:rPr lang="es-ES_tradnl" smtClean="0"/>
              <a:pPr/>
              <a:t>03/07/2018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1A75A-92CD-0341-B879-0DA224BD62C6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208811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1A75A-92CD-0341-B879-0DA224BD62C6}" type="slidenum">
              <a:rPr lang="es-ES_tradnl" smtClean="0"/>
              <a:pPr/>
              <a:t>9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299126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87288"/>
            <a:ext cx="8825658" cy="4303656"/>
          </a:xfrm>
        </p:spPr>
        <p:txBody>
          <a:bodyPr/>
          <a:lstStyle/>
          <a:p>
            <a:pPr algn="ctr"/>
            <a:r>
              <a:rPr lang="es-ES_tradnl" sz="5400" b="1" dirty="0" smtClean="0"/>
              <a:t>LABORATORIO DE INGENIERIA DE SOFTWARE: </a:t>
            </a:r>
            <a:r>
              <a:rPr lang="es-ES_tradnl" sz="4800" dirty="0" smtClean="0"/>
              <a:t>APLICACIÓN DE GESTIÓN DE METODOLOGÍA SCRUM</a:t>
            </a:r>
            <a:endParaRPr lang="es-ES_tradnl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5041784"/>
            <a:ext cx="8936496" cy="1392066"/>
          </a:xfrm>
        </p:spPr>
        <p:txBody>
          <a:bodyPr>
            <a:normAutofit fontScale="62500" lnSpcReduction="20000"/>
          </a:bodyPr>
          <a:lstStyle/>
          <a:p>
            <a:r>
              <a:rPr lang="es-ES_tradnl" dirty="0" smtClean="0"/>
              <a:t>VICTOR MANUEL BUENDÍA EGEA </a:t>
            </a:r>
          </a:p>
          <a:p>
            <a:r>
              <a:rPr lang="es-ES_tradnl" dirty="0" smtClean="0"/>
              <a:t>JUAN JOSE CONESA HERNÁNDEZ</a:t>
            </a:r>
          </a:p>
          <a:p>
            <a:r>
              <a:rPr lang="es-ES_tradnl" dirty="0" smtClean="0"/>
              <a:t>RAUL </a:t>
            </a:r>
          </a:p>
          <a:p>
            <a:r>
              <a:rPr lang="es-ES_tradnl" dirty="0" smtClean="0"/>
              <a:t>PABLO</a:t>
            </a:r>
          </a:p>
          <a:p>
            <a:r>
              <a:rPr lang="es-ES_tradnl" dirty="0" smtClean="0"/>
              <a:t>RODRIGO</a:t>
            </a:r>
            <a:endParaRPr lang="es-ES_tradnl" dirty="0"/>
          </a:p>
        </p:txBody>
      </p:sp>
    </p:spTree>
    <p:extLst>
      <p:ext uri="{BB962C8B-B14F-4D97-AF65-F5344CB8AC3E}">
        <p14:creationId xmlns="" xmlns:p14="http://schemas.microsoft.com/office/powerpoint/2010/main" val="70072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5597"/>
          </a:xfrm>
        </p:spPr>
        <p:txBody>
          <a:bodyPr/>
          <a:lstStyle/>
          <a:p>
            <a:pPr algn="ctr"/>
            <a:r>
              <a:rPr lang="es-ES_tradnl" dirty="0" smtClean="0"/>
              <a:t>SERVIDOR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626578"/>
            <a:ext cx="8946541" cy="462182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Pero cuando ejecutamos la función explicada anteriormente como ejemplo en el </a:t>
            </a:r>
            <a:r>
              <a:rPr lang="es-ES" dirty="0" err="1" smtClean="0"/>
              <a:t>client</a:t>
            </a:r>
            <a:r>
              <a:rPr lang="es-ES" dirty="0" smtClean="0"/>
              <a:t>, </a:t>
            </a:r>
            <a:r>
              <a:rPr lang="es-ES" dirty="0"/>
              <a:t>¿</a:t>
            </a:r>
            <a:r>
              <a:rPr lang="es-ES" dirty="0" smtClean="0"/>
              <a:t>Qué es lo que le llega al servidor?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Pues llega un HTTP GET a la </a:t>
            </a:r>
            <a:r>
              <a:rPr lang="es-ES" dirty="0" err="1" smtClean="0"/>
              <a:t>url</a:t>
            </a:r>
            <a:r>
              <a:rPr lang="es-ES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El servidor va a reconocer la petición gracias a: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0" dirty="0" smtClean="0"/>
              <a:t>Teniendo en cuenta que :estado es un parámetro que incluye un dato en la </a:t>
            </a:r>
            <a:r>
              <a:rPr lang="es-ES" b="0" dirty="0" err="1" smtClean="0"/>
              <a:t>url</a:t>
            </a:r>
            <a:r>
              <a:rPr lang="es-ES" b="0" dirty="0" smtClean="0"/>
              <a:t>. Tras esto la función </a:t>
            </a:r>
            <a:r>
              <a:rPr lang="es-ES" b="0" dirty="0" err="1" smtClean="0"/>
              <a:t>getUserHistorySprint</a:t>
            </a:r>
            <a:r>
              <a:rPr lang="es-ES" b="0" dirty="0" smtClean="0"/>
              <a:t> lanza una consulta a la base de datos usando el parámetro estado de la </a:t>
            </a:r>
            <a:r>
              <a:rPr lang="es-ES" b="0" dirty="0" err="1" smtClean="0"/>
              <a:t>url</a:t>
            </a:r>
            <a:r>
              <a:rPr lang="es-ES" b="0" dirty="0" smtClean="0"/>
              <a:t> y lo que la base de datos devuelve se guarda en </a:t>
            </a:r>
            <a:r>
              <a:rPr lang="es-ES" b="0" dirty="0" err="1" smtClean="0"/>
              <a:t>result</a:t>
            </a:r>
            <a:r>
              <a:rPr lang="es-ES" b="0" dirty="0" smtClean="0"/>
              <a:t>, tras esto si es correcto se devuelve un código 200 y un </a:t>
            </a:r>
            <a:r>
              <a:rPr lang="es-ES" b="0" dirty="0" err="1" smtClean="0"/>
              <a:t>json</a:t>
            </a:r>
            <a:r>
              <a:rPr lang="es-ES" b="0" dirty="0" smtClean="0"/>
              <a:t> con (foto) que es el resultado.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412" y="3661264"/>
            <a:ext cx="6696075" cy="5524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4597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2844"/>
          </a:xfrm>
        </p:spPr>
        <p:txBody>
          <a:bodyPr/>
          <a:lstStyle/>
          <a:p>
            <a:pPr algn="ctr"/>
            <a:r>
              <a:rPr lang="es-ES_tradnl" smtClean="0"/>
              <a:t>SERVIDOR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5201" y="1415562"/>
            <a:ext cx="8946541" cy="468336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663" y="1415561"/>
            <a:ext cx="8398973" cy="44313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4428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2058"/>
          </a:xfrm>
        </p:spPr>
        <p:txBody>
          <a:bodyPr/>
          <a:lstStyle/>
          <a:p>
            <a:pPr algn="ctr"/>
            <a:r>
              <a:rPr lang="es-ES_tradnl" dirty="0" smtClean="0"/>
              <a:t>SERVIDOR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733266"/>
            <a:ext cx="8946541" cy="4515133"/>
          </a:xfrm>
        </p:spPr>
        <p:txBody>
          <a:bodyPr/>
          <a:lstStyle/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s-ES_tradnl" dirty="0"/>
              <a:t>El resultado llega en formato </a:t>
            </a:r>
            <a:r>
              <a:rPr lang="es-ES_tradnl" dirty="0" err="1"/>
              <a:t>json</a:t>
            </a:r>
            <a:r>
              <a:rPr lang="es-ES_tradnl" dirty="0"/>
              <a:t> a la función de angular que ejecuto en el </a:t>
            </a:r>
            <a:r>
              <a:rPr lang="es-ES_tradnl" dirty="0" err="1"/>
              <a:t>HTTP.get</a:t>
            </a:r>
            <a:r>
              <a:rPr lang="es-ES_tradnl" dirty="0"/>
              <a:t> (en nuestro ejemplo $</a:t>
            </a:r>
            <a:r>
              <a:rPr lang="es-ES_tradnl" dirty="0" err="1"/>
              <a:t>scope.HistorySprintEstatus</a:t>
            </a:r>
            <a:r>
              <a:rPr lang="es-ES_tradnl" dirty="0"/>
              <a:t>), y así el HTML se actualizará con los datos obtenidos para ser mostrados al usuario. Aparte de esta función HTTP GET explicada se </a:t>
            </a:r>
            <a:r>
              <a:rPr lang="es-ES_tradnl" dirty="0" smtClean="0"/>
              <a:t>utilizan </a:t>
            </a:r>
            <a:r>
              <a:rPr lang="es-ES_tradnl" dirty="0"/>
              <a:t>más funciones según lo que se quiera hacer como</a:t>
            </a:r>
            <a:r>
              <a:rPr lang="es-ES_tradnl" dirty="0" smtClean="0"/>
              <a:t>: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/>
              <a:t>HTTP POST: para crear tarea.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/>
              <a:t>HTTP PUT: para descargar tarea.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/>
              <a:t>HTTP DELETE: para eliminar tarea.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381115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4051"/>
          </a:xfrm>
        </p:spPr>
        <p:txBody>
          <a:bodyPr/>
          <a:lstStyle/>
          <a:p>
            <a:pPr algn="ctr"/>
            <a:r>
              <a:rPr lang="es-ES_tradnl" smtClean="0"/>
              <a:t>SERVIDOR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538654"/>
            <a:ext cx="8946541" cy="470974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Para el </a:t>
            </a:r>
            <a:r>
              <a:rPr lang="es-ES_tradnl" dirty="0" err="1" smtClean="0"/>
              <a:t>envio</a:t>
            </a:r>
            <a:r>
              <a:rPr lang="es-ES_tradnl" dirty="0" smtClean="0"/>
              <a:t> de datos por parte del cliente se incluye en el (</a:t>
            </a:r>
            <a:r>
              <a:rPr lang="es-ES_tradnl" dirty="0" err="1" smtClean="0"/>
              <a:t>body</a:t>
            </a:r>
            <a:r>
              <a:rPr lang="es-ES_tradnl" dirty="0" smtClean="0"/>
              <a:t>) de la petición: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269" y="1968630"/>
            <a:ext cx="5268405" cy="462907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7751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9354"/>
          </a:xfrm>
        </p:spPr>
        <p:txBody>
          <a:bodyPr/>
          <a:lstStyle/>
          <a:p>
            <a:pPr algn="ctr"/>
            <a:r>
              <a:rPr lang="es-ES_tradnl" dirty="0" smtClean="0"/>
              <a:t>SERVIDOR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187355"/>
            <a:ext cx="8946541" cy="5554639"/>
          </a:xfrm>
        </p:spPr>
        <p:txBody>
          <a:bodyPr>
            <a:normAutofit lnSpcReduction="10000"/>
          </a:bodyPr>
          <a:lstStyle/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s-ES_tradnl" dirty="0"/>
              <a:t>Cuando el servidor recibe la petición mediante la siguiente función: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s-ES_tradnl" dirty="0" smtClean="0"/>
              <a:t>Este </a:t>
            </a:r>
            <a:r>
              <a:rPr lang="es-ES_tradnl" dirty="0"/>
              <a:t>genera una consulta a la base de datos que le </a:t>
            </a:r>
            <a:r>
              <a:rPr lang="es-ES_tradnl" dirty="0" err="1"/>
              <a:t>dara</a:t>
            </a:r>
            <a:r>
              <a:rPr lang="es-ES_tradnl" dirty="0"/>
              <a:t> el </a:t>
            </a:r>
            <a:r>
              <a:rPr lang="es-ES_tradnl" dirty="0" err="1"/>
              <a:t>resulstado</a:t>
            </a:r>
            <a:r>
              <a:rPr lang="es-ES_tradnl" dirty="0"/>
              <a:t> que se enviara en un </a:t>
            </a:r>
            <a:r>
              <a:rPr lang="es-ES_tradnl" dirty="0" err="1"/>
              <a:t>json</a:t>
            </a:r>
            <a:r>
              <a:rPr lang="es-ES_tradnl" dirty="0"/>
              <a:t> al cliente (angular).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977" y="1522222"/>
            <a:ext cx="6229350" cy="20859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977" y="3560428"/>
            <a:ext cx="6219825" cy="2324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30374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BASE DE DATOS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Char char="-"/>
            </a:pPr>
            <a:r>
              <a:rPr lang="es-ES_tradnl" dirty="0" smtClean="0"/>
              <a:t>La estructura de la base de datos es similar a la especificada en el dossier del proyecto aunque se han incluido los siguientes cambios:</a:t>
            </a:r>
          </a:p>
          <a:p>
            <a:pPr marL="0" indent="0">
              <a:buNone/>
            </a:pPr>
            <a:r>
              <a:rPr lang="es-ES_tradnl" dirty="0" smtClean="0"/>
              <a:t>	- Un nuevo estado llamado “pendiente” para las </a:t>
            </a:r>
            <a:r>
              <a:rPr lang="es-ES_tradnl" i="1" dirty="0" smtClean="0"/>
              <a:t>historias de 	usuario</a:t>
            </a:r>
            <a:r>
              <a:rPr lang="es-ES_tradnl" dirty="0" smtClean="0"/>
              <a:t> .</a:t>
            </a:r>
          </a:p>
          <a:p>
            <a:pPr marL="0" indent="0">
              <a:buNone/>
            </a:pPr>
            <a:r>
              <a:rPr lang="es-ES_tradnl" dirty="0" smtClean="0"/>
              <a:t>	- La posibilidad de añadir entradas a la tabla relacional </a:t>
            </a:r>
            <a:r>
              <a:rPr lang="es-ES_tradnl" i="1" dirty="0" err="1" smtClean="0"/>
              <a:t>develop</a:t>
            </a:r>
            <a:r>
              <a:rPr lang="es-ES_tradnl" dirty="0" smtClean="0"/>
              <a:t>, 	sin necesidad de incluir un </a:t>
            </a:r>
            <a:r>
              <a:rPr lang="es-ES_tradnl" dirty="0" err="1" smtClean="0"/>
              <a:t>Id_tm</a:t>
            </a:r>
            <a:r>
              <a:rPr lang="es-ES_tradnl" dirty="0" smtClean="0"/>
              <a:t> ( identificador </a:t>
            </a:r>
            <a:r>
              <a:rPr lang="es-ES_tradnl" dirty="0" err="1" smtClean="0"/>
              <a:t>Team_Member</a:t>
            </a:r>
            <a:r>
              <a:rPr lang="es-ES_tradnl" dirty="0" smtClean="0"/>
              <a:t>). 	Esto permite al </a:t>
            </a:r>
            <a:r>
              <a:rPr lang="es-ES_tradnl" i="1" dirty="0" err="1" smtClean="0"/>
              <a:t>scrum</a:t>
            </a:r>
            <a:r>
              <a:rPr lang="es-ES_tradnl" i="1" dirty="0" smtClean="0"/>
              <a:t> </a:t>
            </a:r>
            <a:r>
              <a:rPr lang="es-ES_tradnl" i="1" dirty="0" err="1" smtClean="0"/>
              <a:t>master</a:t>
            </a:r>
            <a:r>
              <a:rPr lang="es-ES_tradnl" i="1" dirty="0" smtClean="0"/>
              <a:t> ASIGNAR historias de usuario a un 	determinado sprint, </a:t>
            </a:r>
            <a:r>
              <a:rPr lang="es-ES_tradnl" dirty="0" smtClean="0"/>
              <a:t>para que </a:t>
            </a:r>
            <a:r>
              <a:rPr lang="es-ES_tradnl" dirty="0" err="1" smtClean="0"/>
              <a:t>despues</a:t>
            </a:r>
            <a:r>
              <a:rPr lang="es-ES_tradnl" dirty="0" smtClean="0"/>
              <a:t> sean los </a:t>
            </a:r>
            <a:r>
              <a:rPr lang="es-ES_tradnl" i="1" dirty="0" err="1" smtClean="0"/>
              <a:t>developers</a:t>
            </a:r>
            <a:r>
              <a:rPr lang="es-ES_tradnl" dirty="0" smtClean="0"/>
              <a:t> los que 	se incluyan a estas historias </a:t>
            </a:r>
            <a:r>
              <a:rPr lang="es-ES_tradnl" smtClean="0"/>
              <a:t>de usuario.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93336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ESQUEMA BÁSICO DE COMUNICACIÓN</a:t>
            </a:r>
            <a:endParaRPr lang="es-ES_tradnl" dirty="0"/>
          </a:p>
        </p:txBody>
      </p:sp>
      <p:sp>
        <p:nvSpPr>
          <p:cNvPr id="4" name="Rectángulo 3"/>
          <p:cNvSpPr/>
          <p:nvPr/>
        </p:nvSpPr>
        <p:spPr>
          <a:xfrm>
            <a:off x="483475" y="2743200"/>
            <a:ext cx="1566042" cy="1355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HTML</a:t>
            </a:r>
            <a:endParaRPr lang="es-ES_tradnl" dirty="0"/>
          </a:p>
        </p:txBody>
      </p:sp>
      <p:sp>
        <p:nvSpPr>
          <p:cNvPr id="5" name="Rectángulo 4"/>
          <p:cNvSpPr/>
          <p:nvPr/>
        </p:nvSpPr>
        <p:spPr>
          <a:xfrm>
            <a:off x="3699641" y="2743200"/>
            <a:ext cx="1524000" cy="1355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ANGULAR</a:t>
            </a:r>
            <a:endParaRPr lang="es-ES_tradnl" dirty="0"/>
          </a:p>
        </p:txBody>
      </p:sp>
      <p:sp>
        <p:nvSpPr>
          <p:cNvPr id="6" name="Rectángulo 5"/>
          <p:cNvSpPr/>
          <p:nvPr/>
        </p:nvSpPr>
        <p:spPr>
          <a:xfrm>
            <a:off x="6726620" y="2743200"/>
            <a:ext cx="1408386" cy="1355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SERVIDOR</a:t>
            </a:r>
          </a:p>
          <a:p>
            <a:pPr algn="ctr"/>
            <a:r>
              <a:rPr lang="es-ES_tradnl" dirty="0" smtClean="0"/>
              <a:t>(</a:t>
            </a:r>
            <a:r>
              <a:rPr lang="es-ES_tradnl" dirty="0" err="1" smtClean="0"/>
              <a:t>Nodejs</a:t>
            </a:r>
            <a:r>
              <a:rPr lang="es-ES_tradnl" dirty="0" smtClean="0"/>
              <a:t>)</a:t>
            </a:r>
            <a:endParaRPr lang="es-ES_tradnl" dirty="0"/>
          </a:p>
        </p:txBody>
      </p:sp>
      <p:sp>
        <p:nvSpPr>
          <p:cNvPr id="7" name="Rectángulo 6"/>
          <p:cNvSpPr/>
          <p:nvPr/>
        </p:nvSpPr>
        <p:spPr>
          <a:xfrm>
            <a:off x="9637986" y="2743200"/>
            <a:ext cx="1303283" cy="1355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BASE DE DATOS</a:t>
            </a:r>
            <a:endParaRPr lang="es-ES_tradnl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2070537" y="2900854"/>
            <a:ext cx="1608083" cy="10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5223641" y="2900854"/>
            <a:ext cx="15029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8135006" y="2900854"/>
            <a:ext cx="15029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H="1" flipV="1">
            <a:off x="8135006" y="3867807"/>
            <a:ext cx="150298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H="1">
            <a:off x="5223640" y="3790807"/>
            <a:ext cx="15029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H="1">
            <a:off x="2070537" y="3762703"/>
            <a:ext cx="1608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483475" y="5034455"/>
            <a:ext cx="474016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 flipV="1">
            <a:off x="5348472" y="5013434"/>
            <a:ext cx="5592797" cy="210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1355835" y="4572001"/>
            <a:ext cx="220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        CLIENTE</a:t>
            </a:r>
            <a:endParaRPr lang="es-ES_tradnl" dirty="0"/>
          </a:p>
        </p:txBody>
      </p:sp>
      <p:sp>
        <p:nvSpPr>
          <p:cNvPr id="34" name="CuadroTexto 33"/>
          <p:cNvSpPr txBox="1"/>
          <p:nvPr/>
        </p:nvSpPr>
        <p:spPr>
          <a:xfrm>
            <a:off x="7241628" y="4572001"/>
            <a:ext cx="193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    SERVIDOR</a:t>
            </a:r>
            <a:endParaRPr lang="es-ES_tradnl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517931" y="2511972"/>
            <a:ext cx="90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  HTTP</a:t>
            </a:r>
            <a:endParaRPr lang="es-ES_tradnl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625548" y="3415862"/>
            <a:ext cx="79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JSON</a:t>
            </a:r>
            <a:endParaRPr lang="es-ES_tradnl" dirty="0"/>
          </a:p>
        </p:txBody>
      </p:sp>
      <p:sp>
        <p:nvSpPr>
          <p:cNvPr id="37" name="CuadroTexto 36"/>
          <p:cNvSpPr txBox="1"/>
          <p:nvPr/>
        </p:nvSpPr>
        <p:spPr>
          <a:xfrm>
            <a:off x="8297516" y="2459421"/>
            <a:ext cx="117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REQUEST</a:t>
            </a:r>
            <a:endParaRPr lang="es-ES_tradnl"/>
          </a:p>
        </p:txBody>
      </p:sp>
      <p:sp>
        <p:nvSpPr>
          <p:cNvPr id="38" name="CuadroTexto 37"/>
          <p:cNvSpPr txBox="1"/>
          <p:nvPr/>
        </p:nvSpPr>
        <p:spPr>
          <a:xfrm>
            <a:off x="8208579" y="3451915"/>
            <a:ext cx="132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RESPONSE</a:t>
            </a:r>
            <a:endParaRPr lang="es-ES_tradnl"/>
          </a:p>
        </p:txBody>
      </p:sp>
      <p:sp>
        <p:nvSpPr>
          <p:cNvPr id="39" name="CuadroTexto 38"/>
          <p:cNvSpPr txBox="1"/>
          <p:nvPr/>
        </p:nvSpPr>
        <p:spPr>
          <a:xfrm>
            <a:off x="2169537" y="2286054"/>
            <a:ext cx="1410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DATOS DE LA VISTA</a:t>
            </a:r>
            <a:endParaRPr lang="es-ES_tradnl"/>
          </a:p>
        </p:txBody>
      </p:sp>
      <p:sp>
        <p:nvSpPr>
          <p:cNvPr id="40" name="CuadroTexto 39"/>
          <p:cNvSpPr txBox="1"/>
          <p:nvPr/>
        </p:nvSpPr>
        <p:spPr>
          <a:xfrm>
            <a:off x="2049517" y="3252274"/>
            <a:ext cx="2192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/>
              <a:t>REPRESENTACIÓN DATOS</a:t>
            </a:r>
            <a:endParaRPr lang="es-ES_tradnl" sz="1400" dirty="0"/>
          </a:p>
        </p:txBody>
      </p:sp>
    </p:spTree>
    <p:extLst>
      <p:ext uri="{BB962C8B-B14F-4D97-AF65-F5344CB8AC3E}">
        <p14:creationId xmlns="" xmlns:p14="http://schemas.microsoft.com/office/powerpoint/2010/main" val="189372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845140"/>
          </a:xfrm>
        </p:spPr>
        <p:txBody>
          <a:bodyPr/>
          <a:lstStyle/>
          <a:p>
            <a:pPr algn="ctr"/>
            <a:r>
              <a:rPr lang="es-ES_tradnl" dirty="0" smtClean="0"/>
              <a:t>CLIENTE: HTML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573162"/>
            <a:ext cx="8946541" cy="46752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En </a:t>
            </a:r>
            <a:r>
              <a:rPr lang="es-ES_tradnl" dirty="0" smtClean="0"/>
              <a:t>el HTML lo que más podemos destacar es el uso de las siguientes directivas angular usadas: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 err="1" smtClean="0"/>
              <a:t>ng-controller</a:t>
            </a:r>
            <a:r>
              <a:rPr lang="es-ES_tradnl" dirty="0" smtClean="0"/>
              <a:t>: para segmentar las funciones que se pueden realizar según cada sección de la web.</a:t>
            </a:r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 err="1" smtClean="0"/>
              <a:t>ng-click</a:t>
            </a:r>
            <a:r>
              <a:rPr lang="es-ES_tradnl" dirty="0" smtClean="0"/>
              <a:t>: para asociar botones y enlaces a funciones del angular.</a:t>
            </a:r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 err="1" smtClean="0"/>
              <a:t>ng</a:t>
            </a:r>
            <a:r>
              <a:rPr lang="es-ES_tradnl" dirty="0" smtClean="0"/>
              <a:t>-show: para mostrar u ocultar contenedores de código que solo pueden ser empleados por el </a:t>
            </a:r>
            <a:r>
              <a:rPr lang="es-ES_tradnl" dirty="0" err="1" smtClean="0"/>
              <a:t>scrum</a:t>
            </a:r>
            <a:r>
              <a:rPr lang="es-ES_tradnl" dirty="0" smtClean="0"/>
              <a:t> master.</a:t>
            </a:r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 err="1" smtClean="0"/>
              <a:t>ng-repeat</a:t>
            </a:r>
            <a:r>
              <a:rPr lang="es-ES_tradnl" dirty="0" smtClean="0"/>
              <a:t>: para representar tablas y listas.</a:t>
            </a:r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 err="1" smtClean="0"/>
              <a:t>ng-model</a:t>
            </a:r>
            <a:r>
              <a:rPr lang="es-ES_tradnl" dirty="0" smtClean="0"/>
              <a:t>: para obtener o representar información en la vista.</a:t>
            </a:r>
            <a:endParaRPr lang="es-ES_tradnl" dirty="0"/>
          </a:p>
        </p:txBody>
      </p:sp>
    </p:spTree>
    <p:extLst>
      <p:ext uri="{BB962C8B-B14F-4D97-AF65-F5344CB8AC3E}">
        <p14:creationId xmlns="" xmlns:p14="http://schemas.microsoft.com/office/powerpoint/2010/main" val="179161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3966"/>
          </a:xfrm>
        </p:spPr>
        <p:txBody>
          <a:bodyPr/>
          <a:lstStyle/>
          <a:p>
            <a:pPr algn="ctr"/>
            <a:r>
              <a:rPr lang="es-ES_tradnl" smtClean="0"/>
              <a:t>CLIENTE: ANGULAR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799304"/>
            <a:ext cx="8946541" cy="444909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800" dirty="0" smtClean="0"/>
              <a:t>En esta parte de angular es donde se definen la mayor parte de las funciones que vamos a utilizar en nuestra web por ejemplo: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sz="2800" dirty="0" smtClean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sz="2800" dirty="0" smtClean="0"/>
              <a:t> </a:t>
            </a:r>
            <a:r>
              <a:rPr lang="es-ES_tradnl" sz="2800" dirty="0"/>
              <a:t>C</a:t>
            </a:r>
            <a:r>
              <a:rPr lang="es-ES_tradnl" sz="2800" dirty="0" smtClean="0"/>
              <a:t>rear o leer cookies.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sz="2800" dirty="0" smtClean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sz="2800" dirty="0" smtClean="0"/>
              <a:t> </a:t>
            </a:r>
            <a:r>
              <a:rPr lang="es-ES_tradnl" sz="2800" dirty="0"/>
              <a:t>I</a:t>
            </a:r>
            <a:r>
              <a:rPr lang="es-ES_tradnl" sz="2800" dirty="0" smtClean="0"/>
              <a:t>niciar o finalizar sesión.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sz="2800" dirty="0" smtClean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sz="2800" dirty="0" smtClean="0"/>
              <a:t> Funciones que envían peticiones al servidor</a:t>
            </a:r>
            <a:r>
              <a:rPr lang="mr-IN" sz="2800" dirty="0" smtClean="0"/>
              <a:t>…</a:t>
            </a:r>
            <a:endParaRPr lang="es-ES_tradnl" sz="28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</p:txBody>
      </p:sp>
    </p:spTree>
    <p:extLst>
      <p:ext uri="{BB962C8B-B14F-4D97-AF65-F5344CB8AC3E}">
        <p14:creationId xmlns="" xmlns:p14="http://schemas.microsoft.com/office/powerpoint/2010/main" val="87202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3127"/>
          </a:xfrm>
        </p:spPr>
        <p:txBody>
          <a:bodyPr/>
          <a:lstStyle/>
          <a:p>
            <a:pPr algn="ctr"/>
            <a:r>
              <a:rPr lang="es-ES_tradnl" dirty="0" smtClean="0"/>
              <a:t>CLIENTE: ANGULAR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524000"/>
            <a:ext cx="8946541" cy="472439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A continuación vamos a ver un ejemplo en el que mediante una función </a:t>
            </a:r>
            <a:r>
              <a:rPr lang="es-ES_tradnl" dirty="0" err="1" smtClean="0"/>
              <a:t>HistoryStatus_general</a:t>
            </a:r>
            <a:r>
              <a:rPr lang="es-ES_tradnl" dirty="0" smtClean="0"/>
              <a:t> se </a:t>
            </a:r>
            <a:r>
              <a:rPr lang="es-ES_tradnl" dirty="0" err="1" smtClean="0"/>
              <a:t>envia</a:t>
            </a:r>
            <a:r>
              <a:rPr lang="es-ES_tradnl" dirty="0" smtClean="0"/>
              <a:t> por </a:t>
            </a:r>
            <a:r>
              <a:rPr lang="es-ES_tradnl" dirty="0" err="1" smtClean="0"/>
              <a:t>http.post</a:t>
            </a:r>
            <a:r>
              <a:rPr lang="es-ES_tradnl" dirty="0" smtClean="0"/>
              <a:t> una petición a la </a:t>
            </a:r>
            <a:r>
              <a:rPr lang="es-ES_tradnl" dirty="0" err="1" smtClean="0"/>
              <a:t>url</a:t>
            </a:r>
            <a:r>
              <a:rPr lang="es-ES_tradnl" dirty="0" smtClean="0"/>
              <a:t> con los datos que se incluyen en la variable data. Tras esto el cliente se queda esperando respuesta: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 smtClean="0"/>
              <a:t>Si tiene éxito realiza el código dentro de la función </a:t>
            </a:r>
            <a:r>
              <a:rPr lang="es-ES_tradnl" dirty="0" err="1" smtClean="0"/>
              <a:t>mySuccess</a:t>
            </a:r>
            <a:endParaRPr lang="es-ES_tradnl" dirty="0" smtClean="0"/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 smtClean="0"/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 smtClean="0"/>
              <a:t>Si hay un error se realiza el código dentro de la función </a:t>
            </a:r>
            <a:r>
              <a:rPr lang="es-ES_tradnl" dirty="0" err="1" smtClean="0"/>
              <a:t>myError</a:t>
            </a:r>
            <a:endParaRPr lang="es-ES_tradnl" dirty="0"/>
          </a:p>
        </p:txBody>
      </p:sp>
    </p:spTree>
    <p:extLst>
      <p:ext uri="{BB962C8B-B14F-4D97-AF65-F5344CB8AC3E}">
        <p14:creationId xmlns="" xmlns:p14="http://schemas.microsoft.com/office/powerpoint/2010/main" val="181491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CLIENTE: ANGULAR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32765" y="1201003"/>
            <a:ext cx="9082662" cy="5405401"/>
          </a:xfrm>
        </p:spPr>
        <p:txBody>
          <a:bodyPr>
            <a:normAutofit/>
          </a:bodyPr>
          <a:lstStyle/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mr-I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Esta función es llamada en el HTML mediante:</a:t>
            </a: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  <a:defRPr/>
            </a:pPr>
            <a:r>
              <a:rPr lang="es-ES_tradnl" dirty="0" err="1" smtClean="0"/>
              <a:t>ng-click</a:t>
            </a:r>
            <a:r>
              <a:rPr lang="es-ES_tradnl" dirty="0" smtClean="0"/>
              <a:t>=</a:t>
            </a:r>
            <a:r>
              <a:rPr lang="es-ES_tradnl" dirty="0" err="1" smtClean="0"/>
              <a:t>HistorySprintEstatus</a:t>
            </a:r>
            <a:r>
              <a:rPr lang="es-ES_tradnl" dirty="0" smtClean="0"/>
              <a:t>(‘Terminada’)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61" y="1152984"/>
            <a:ext cx="7320111" cy="45869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4563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5458"/>
          </a:xfrm>
        </p:spPr>
        <p:txBody>
          <a:bodyPr/>
          <a:lstStyle/>
          <a:p>
            <a:pPr algn="ctr"/>
            <a:r>
              <a:rPr lang="es-ES_tradnl" dirty="0" smtClean="0"/>
              <a:t>CLIENTE: ANGULAR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773936"/>
            <a:ext cx="8946541" cy="4474463"/>
          </a:xfrm>
        </p:spPr>
        <p:txBody>
          <a:bodyPr/>
          <a:lstStyle/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s-ES_tradnl" dirty="0" smtClean="0"/>
              <a:t>De </a:t>
            </a:r>
            <a:r>
              <a:rPr lang="es-ES_tradnl" dirty="0"/>
              <a:t>esta forma angular gestiona todas las peticiones enviadas al servidor, lo único que puede cambiar es</a:t>
            </a:r>
            <a:r>
              <a:rPr lang="es-ES_tradnl" dirty="0" smtClean="0"/>
              <a:t>: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  <a:defRPr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  <a:defRPr/>
            </a:pPr>
            <a:r>
              <a:rPr lang="es-ES_tradnl" dirty="0"/>
              <a:t>Unas veces se usa post, otras </a:t>
            </a:r>
            <a:r>
              <a:rPr lang="es-ES_tradnl" dirty="0" err="1"/>
              <a:t>get</a:t>
            </a:r>
            <a:r>
              <a:rPr lang="es-ES_tradnl" dirty="0"/>
              <a:t>, otras </a:t>
            </a:r>
            <a:r>
              <a:rPr lang="es-ES_tradnl" dirty="0" err="1"/>
              <a:t>put</a:t>
            </a:r>
            <a:r>
              <a:rPr lang="es-ES_tradnl" dirty="0"/>
              <a:t> y otras </a:t>
            </a:r>
            <a:r>
              <a:rPr lang="es-ES_tradnl" dirty="0" err="1"/>
              <a:t>delete</a:t>
            </a:r>
            <a:r>
              <a:rPr lang="es-ES_tradnl" dirty="0"/>
              <a:t> según lo que se tenga que </a:t>
            </a:r>
            <a:r>
              <a:rPr lang="es-ES_tradnl" dirty="0" smtClean="0"/>
              <a:t>hacer.</a:t>
            </a:r>
          </a:p>
          <a:p>
            <a:pPr defTabSz="914400">
              <a:spcBef>
                <a:spcPts val="0"/>
              </a:spcBef>
              <a:buClrTx/>
              <a:buSzTx/>
              <a:defRPr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  <a:defRPr/>
            </a:pPr>
            <a:r>
              <a:rPr lang="es-ES_tradnl" dirty="0"/>
              <a:t>El código dentro de las funciones </a:t>
            </a:r>
            <a:r>
              <a:rPr lang="es-ES_tradnl" dirty="0" err="1"/>
              <a:t>mySuccess</a:t>
            </a:r>
            <a:r>
              <a:rPr lang="es-ES_tradnl" dirty="0"/>
              <a:t> y </a:t>
            </a:r>
            <a:r>
              <a:rPr lang="es-ES_tradnl" dirty="0" err="1"/>
              <a:t>myError</a:t>
            </a:r>
            <a:r>
              <a:rPr lang="es-ES_tradnl" dirty="0"/>
              <a:t> son cambiantes y a veces no se </a:t>
            </a:r>
            <a:r>
              <a:rPr lang="es-ES_tradnl" dirty="0" smtClean="0"/>
              <a:t>implementan.</a:t>
            </a:r>
          </a:p>
          <a:p>
            <a:pPr defTabSz="914400">
              <a:spcBef>
                <a:spcPts val="0"/>
              </a:spcBef>
              <a:buClrTx/>
              <a:buSzTx/>
              <a:defRPr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  <a:defRPr/>
            </a:pPr>
            <a:r>
              <a:rPr lang="es-ES_tradnl" dirty="0"/>
              <a:t>Algunas veces la variable data no es necesaria depende del tipo de petición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</p:txBody>
      </p:sp>
    </p:spTree>
    <p:extLst>
      <p:ext uri="{BB962C8B-B14F-4D97-AF65-F5344CB8AC3E}">
        <p14:creationId xmlns="" xmlns:p14="http://schemas.microsoft.com/office/powerpoint/2010/main" val="3622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9228"/>
          </a:xfrm>
        </p:spPr>
        <p:txBody>
          <a:bodyPr/>
          <a:lstStyle/>
          <a:p>
            <a:pPr algn="ctr"/>
            <a:r>
              <a:rPr lang="es-ES_tradnl" smtClean="0"/>
              <a:t>SERVIDOR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4293" y="1241946"/>
            <a:ext cx="9500017" cy="500645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Para implementar el servidor hemos utilizado </a:t>
            </a:r>
            <a:r>
              <a:rPr lang="es-ES_tradnl" dirty="0" err="1" smtClean="0"/>
              <a:t>nodejs</a:t>
            </a:r>
            <a:r>
              <a:rPr lang="es-ES_tradnl" dirty="0" smtClean="0"/>
              <a:t> con una serie de módulos (que hay que instalar), que facilitan la implementación del mismo: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 smtClean="0"/>
              <a:t>Express es el más importante y nos permite crear una </a:t>
            </a:r>
            <a:r>
              <a:rPr lang="es-ES_tradnl" dirty="0" err="1" smtClean="0"/>
              <a:t>webserver</a:t>
            </a:r>
            <a:r>
              <a:rPr lang="es-ES_tradnl" dirty="0" smtClean="0"/>
              <a:t> de manera flexible y a la vez robusta.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es-ES_tradnl" dirty="0" smtClean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es-ES_tradnl" dirty="0" smtClean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 smtClean="0"/>
              <a:t>Nuestro servidor empieza a escuchar peticiones una vez lo ejecutamos: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518" y="1981056"/>
            <a:ext cx="6496050" cy="14001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293" y="4022821"/>
            <a:ext cx="4257675" cy="2952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797" y="4318096"/>
            <a:ext cx="4876800" cy="2476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4810" y="4959686"/>
            <a:ext cx="5591175" cy="11239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3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6805"/>
          </a:xfrm>
        </p:spPr>
        <p:txBody>
          <a:bodyPr/>
          <a:lstStyle/>
          <a:p>
            <a:pPr algn="ctr"/>
            <a:r>
              <a:rPr lang="es-ES_tradnl" smtClean="0"/>
              <a:t>SERVIDOR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591408"/>
            <a:ext cx="8946541" cy="465699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La función de los otros módulos son: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 err="1" smtClean="0"/>
              <a:t>Body</a:t>
            </a:r>
            <a:r>
              <a:rPr lang="es-ES_tradnl" dirty="0" smtClean="0"/>
              <a:t>-parser: utilizado por el </a:t>
            </a:r>
            <a:r>
              <a:rPr lang="es-ES_tradnl" dirty="0" err="1" smtClean="0"/>
              <a:t>body</a:t>
            </a:r>
            <a:r>
              <a:rPr lang="es-ES_tradnl" dirty="0" smtClean="0"/>
              <a:t> para obtener los datos de una petición HTTP.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 smtClean="0"/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 err="1" smtClean="0"/>
              <a:t>Cors</a:t>
            </a:r>
            <a:r>
              <a:rPr lang="es-ES_tradnl" dirty="0" smtClean="0"/>
              <a:t>: permite habilitar todas las peticiones </a:t>
            </a:r>
            <a:r>
              <a:rPr lang="es-ES_tradnl" dirty="0" err="1" smtClean="0"/>
              <a:t>cors</a:t>
            </a:r>
            <a:r>
              <a:rPr lang="es-ES_tradnl" dirty="0" smtClean="0"/>
              <a:t>.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 smtClean="0"/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 err="1" smtClean="0"/>
              <a:t>Mysql</a:t>
            </a:r>
            <a:r>
              <a:rPr lang="es-ES_tradnl" dirty="0" smtClean="0"/>
              <a:t>: para la conexión con la base de datos.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es-ES_tradnl" dirty="0" smtClean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es-ES_tradnl" dirty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es-ES_tradnl" dirty="0"/>
          </a:p>
        </p:txBody>
      </p:sp>
    </p:spTree>
    <p:extLst>
      <p:ext uri="{BB962C8B-B14F-4D97-AF65-F5344CB8AC3E}">
        <p14:creationId xmlns="" xmlns:p14="http://schemas.microsoft.com/office/powerpoint/2010/main" val="57257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216</TotalTime>
  <Words>732</Words>
  <Application>Microsoft Office PowerPoint</Application>
  <PresentationFormat>Custom</PresentationFormat>
  <Paragraphs>143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Ión</vt:lpstr>
      <vt:lpstr>LABORATORIO DE INGENIERIA DE SOFTWARE: APLICACIÓN DE GESTIÓN DE METODOLOGÍA SCRUM</vt:lpstr>
      <vt:lpstr>ESQUEMA BÁSICO DE COMUNICACIÓN</vt:lpstr>
      <vt:lpstr>CLIENTE: HTML</vt:lpstr>
      <vt:lpstr>CLIENTE: ANGULAR</vt:lpstr>
      <vt:lpstr>CLIENTE: ANGULAR</vt:lpstr>
      <vt:lpstr>CLIENTE: ANGULAR</vt:lpstr>
      <vt:lpstr>CLIENTE: ANGULAR</vt:lpstr>
      <vt:lpstr>SERVIDOR</vt:lpstr>
      <vt:lpstr>SERVIDOR</vt:lpstr>
      <vt:lpstr>SERVIDOR</vt:lpstr>
      <vt:lpstr>SERVIDOR</vt:lpstr>
      <vt:lpstr>SERVIDOR</vt:lpstr>
      <vt:lpstr>SERVIDOR</vt:lpstr>
      <vt:lpstr>SERVIDOR</vt:lpstr>
      <vt:lpstr>BASE DE DATOS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INGENIERIA DE SOFTWARE: APLICACIÓN DE GESTIÓN DE METODOLOGÍA SCRUM</dc:title>
  <dc:creator>Marilo Valverde Guillen</dc:creator>
  <cp:lastModifiedBy>incognito</cp:lastModifiedBy>
  <cp:revision>39</cp:revision>
  <dcterms:created xsi:type="dcterms:W3CDTF">2018-06-30T15:57:59Z</dcterms:created>
  <dcterms:modified xsi:type="dcterms:W3CDTF">2018-07-03T17:07:04Z</dcterms:modified>
</cp:coreProperties>
</file>