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854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-12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436D5-7453-4F48-99C2-7B4FB01B9F03}" type="datetimeFigureOut">
              <a:rPr lang="es-ES_tradnl" smtClean="0"/>
              <a:pPr/>
              <a:t>04/07/2018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1A75A-92CD-0341-B879-0DA224BD62C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20881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1A75A-92CD-0341-B879-0DA224BD62C6}" type="slidenum">
              <a:rPr lang="es-ES_tradnl" smtClean="0"/>
              <a:pPr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29912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87288"/>
            <a:ext cx="8825658" cy="4303656"/>
          </a:xfrm>
        </p:spPr>
        <p:txBody>
          <a:bodyPr/>
          <a:lstStyle/>
          <a:p>
            <a:pPr algn="ctr"/>
            <a:r>
              <a:rPr lang="es-ES_tradnl" sz="5400" b="1" dirty="0" smtClean="0"/>
              <a:t>LABORATORIO DE INGENIERIA DE SOFTWARE: </a:t>
            </a:r>
            <a:r>
              <a:rPr lang="es-ES_tradnl" sz="4800" dirty="0" smtClean="0"/>
              <a:t>APLICACIÓN DE GESTIÓN DE METODOLOGÍA SCRUM</a:t>
            </a:r>
            <a:endParaRPr lang="es-ES_tradnl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5041784"/>
            <a:ext cx="8936496" cy="1392066"/>
          </a:xfrm>
        </p:spPr>
        <p:txBody>
          <a:bodyPr>
            <a:normAutofit fontScale="62500" lnSpcReduction="20000"/>
          </a:bodyPr>
          <a:lstStyle/>
          <a:p>
            <a:r>
              <a:rPr lang="es-ES_tradnl" dirty="0" smtClean="0"/>
              <a:t>VICTOR MANUEL BUENDÍA EGEA </a:t>
            </a:r>
          </a:p>
          <a:p>
            <a:r>
              <a:rPr lang="es-ES_tradnl" dirty="0" smtClean="0"/>
              <a:t>JUAN JOSE CONESA HERNÁNDEZ</a:t>
            </a:r>
          </a:p>
          <a:p>
            <a:r>
              <a:rPr lang="es-ES_tradnl" dirty="0" smtClean="0"/>
              <a:t>RAUL </a:t>
            </a:r>
          </a:p>
          <a:p>
            <a:r>
              <a:rPr lang="es-ES_tradnl" dirty="0" smtClean="0"/>
              <a:t>PABLO</a:t>
            </a:r>
          </a:p>
          <a:p>
            <a:r>
              <a:rPr lang="es-ES_tradnl" dirty="0" smtClean="0"/>
              <a:t>RODRIGO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7007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5597"/>
          </a:xfrm>
        </p:spPr>
        <p:txBody>
          <a:bodyPr/>
          <a:lstStyle/>
          <a:p>
            <a:pPr algn="ctr"/>
            <a:r>
              <a:rPr lang="es-ES_tradnl" dirty="0" smtClean="0"/>
              <a:t>SERVIDOR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26578"/>
            <a:ext cx="8946541" cy="462182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Pero cuando ejecutamos la función explicada anteriormente como ejemplo en el </a:t>
            </a:r>
            <a:r>
              <a:rPr lang="es-ES" dirty="0" smtClean="0"/>
              <a:t>cliente, </a:t>
            </a:r>
            <a:r>
              <a:rPr lang="es-ES" dirty="0"/>
              <a:t>¿</a:t>
            </a:r>
            <a:r>
              <a:rPr lang="es-ES" dirty="0" smtClean="0"/>
              <a:t>Qué es lo que le llega al servidor?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Pues llega un HTTP GET a la </a:t>
            </a:r>
            <a:r>
              <a:rPr lang="es-ES" dirty="0" err="1" smtClean="0"/>
              <a:t>url</a:t>
            </a:r>
            <a:r>
              <a:rPr lang="es-E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El servidor va a reconocer la petición gracias a: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 smtClean="0"/>
              <a:t>Teniendo en cuenta que :estado es un parámetro que incluye un dato en la </a:t>
            </a:r>
            <a:r>
              <a:rPr lang="es-ES" b="0" dirty="0" err="1" smtClean="0"/>
              <a:t>url</a:t>
            </a:r>
            <a:r>
              <a:rPr lang="es-ES" b="0" dirty="0" smtClean="0"/>
              <a:t>. Tras esto la función </a:t>
            </a:r>
            <a:r>
              <a:rPr lang="es-ES" b="0" dirty="0" err="1" smtClean="0"/>
              <a:t>getUserHistorySprint</a:t>
            </a:r>
            <a:r>
              <a:rPr lang="es-ES" b="0" dirty="0" smtClean="0"/>
              <a:t> lanza una consulta a la base de datos usando el parámetro estado de la </a:t>
            </a:r>
            <a:r>
              <a:rPr lang="es-ES" b="0" dirty="0" err="1" smtClean="0"/>
              <a:t>url</a:t>
            </a:r>
            <a:r>
              <a:rPr lang="es-ES" b="0" dirty="0" smtClean="0"/>
              <a:t> y lo que la base de datos devuelve se guarda en </a:t>
            </a:r>
            <a:r>
              <a:rPr lang="es-ES" b="0" dirty="0" err="1" smtClean="0"/>
              <a:t>result</a:t>
            </a:r>
            <a:r>
              <a:rPr lang="es-ES" b="0" dirty="0" smtClean="0"/>
              <a:t>, tras esto si es correcto se devuelve un código 200 y un </a:t>
            </a:r>
            <a:r>
              <a:rPr lang="es-ES" b="0" dirty="0" err="1" smtClean="0"/>
              <a:t>json</a:t>
            </a:r>
            <a:r>
              <a:rPr lang="es-ES" b="0" dirty="0" smtClean="0"/>
              <a:t> con (foto) que es el resultado.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12" y="3661264"/>
            <a:ext cx="66960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59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2844"/>
          </a:xfrm>
        </p:spPr>
        <p:txBody>
          <a:bodyPr/>
          <a:lstStyle/>
          <a:p>
            <a:pPr algn="ctr"/>
            <a:r>
              <a:rPr lang="es-ES_tradnl" smtClean="0"/>
              <a:t>SERVIDOR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201" y="1415562"/>
            <a:ext cx="8946541" cy="468336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63" y="1415561"/>
            <a:ext cx="8398973" cy="4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42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058"/>
          </a:xfrm>
        </p:spPr>
        <p:txBody>
          <a:bodyPr/>
          <a:lstStyle/>
          <a:p>
            <a:pPr algn="ctr"/>
            <a:r>
              <a:rPr lang="es-ES_tradnl" dirty="0" smtClean="0"/>
              <a:t>SERVIDOR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733266"/>
            <a:ext cx="8946541" cy="4515133"/>
          </a:xfrm>
        </p:spPr>
        <p:txBody>
          <a:bodyPr>
            <a:normAutofit fontScale="92500"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El resultado llega en formato </a:t>
            </a:r>
            <a:r>
              <a:rPr lang="es-ES_tradnl" dirty="0" err="1"/>
              <a:t>json</a:t>
            </a:r>
            <a:r>
              <a:rPr lang="es-ES_tradnl" dirty="0"/>
              <a:t> a la función de angular que ejecuto en el HTTP.get (en nuestro ejemplo $</a:t>
            </a:r>
            <a:r>
              <a:rPr lang="es-ES_tradnl" dirty="0" err="1"/>
              <a:t>scope.HistorySprintEstatus</a:t>
            </a:r>
            <a:r>
              <a:rPr lang="es-ES_tradnl" dirty="0"/>
              <a:t>), y así el HTML se actualizará con los datos obtenidos para ser mostrados al usuario. </a:t>
            </a:r>
            <a:endParaRPr lang="es-ES_tradnl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 smtClean="0"/>
              <a:t>Aparte </a:t>
            </a:r>
            <a:r>
              <a:rPr lang="es-ES_tradnl" dirty="0"/>
              <a:t>de esta función HTTP GET explicada se </a:t>
            </a:r>
            <a:r>
              <a:rPr lang="es-ES_tradnl" dirty="0" smtClean="0"/>
              <a:t>utilizan </a:t>
            </a:r>
            <a:r>
              <a:rPr lang="es-ES_tradnl" dirty="0"/>
              <a:t>más funciones según lo que se quiera hacer como</a:t>
            </a:r>
            <a:r>
              <a:rPr lang="es-ES_tradnl" dirty="0" smtClean="0"/>
              <a:t>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HTTP POST: </a:t>
            </a:r>
            <a:r>
              <a:rPr lang="es-ES_tradnl" dirty="0" smtClean="0"/>
              <a:t>por ejemplo, para que el </a:t>
            </a:r>
            <a:r>
              <a:rPr lang="es-ES_tradnl" i="1" dirty="0" err="1" smtClean="0"/>
              <a:t>scrum</a:t>
            </a:r>
            <a:r>
              <a:rPr lang="es-ES_tradnl" i="1" dirty="0" smtClean="0"/>
              <a:t> </a:t>
            </a:r>
            <a:r>
              <a:rPr lang="es-ES_tradnl" i="1" dirty="0" err="1" smtClean="0"/>
              <a:t>master</a:t>
            </a:r>
            <a:r>
              <a:rPr lang="es-ES_tradnl" i="1" dirty="0" smtClean="0"/>
              <a:t> </a:t>
            </a:r>
            <a:r>
              <a:rPr lang="es-ES_tradnl" dirty="0" smtClean="0"/>
              <a:t>pueda crear nuevos </a:t>
            </a:r>
            <a:r>
              <a:rPr lang="es-ES_tradnl" dirty="0" err="1" smtClean="0"/>
              <a:t>Sprints</a:t>
            </a:r>
            <a:r>
              <a:rPr lang="es-ES_tradnl" dirty="0" smtClean="0"/>
              <a:t> e </a:t>
            </a:r>
            <a:r>
              <a:rPr lang="es-ES_tradnl" dirty="0" err="1" smtClean="0"/>
              <a:t>Hiestorias</a:t>
            </a:r>
            <a:r>
              <a:rPr lang="es-ES_tradnl" dirty="0" smtClean="0"/>
              <a:t> de usuario.</a:t>
            </a: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HTTP PUT: </a:t>
            </a:r>
            <a:r>
              <a:rPr lang="es-ES_tradnl" dirty="0" smtClean="0"/>
              <a:t>por ejemplo, p</a:t>
            </a:r>
            <a:r>
              <a:rPr lang="es-ES_tradnl" dirty="0" smtClean="0"/>
              <a:t>ara actualizar  el estado de las Historias de </a:t>
            </a:r>
            <a:r>
              <a:rPr lang="es-ES_tradnl" dirty="0" err="1" smtClean="0"/>
              <a:t>usario</a:t>
            </a:r>
            <a:r>
              <a:rPr lang="es-ES_tradnl" dirty="0" smtClean="0"/>
              <a:t> o cambiar el estado de un Sprint.</a:t>
            </a: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r>
              <a:rPr lang="es-ES_tradnl" dirty="0"/>
              <a:t>HTTP DELETE: </a:t>
            </a:r>
            <a:r>
              <a:rPr lang="es-ES_tradnl" dirty="0" smtClean="0"/>
              <a:t>por ejemplo, para que el </a:t>
            </a:r>
            <a:r>
              <a:rPr lang="es-ES_tradnl" dirty="0" err="1" smtClean="0"/>
              <a:t>scrum</a:t>
            </a:r>
            <a:r>
              <a:rPr lang="es-ES_tradnl" dirty="0" smtClean="0"/>
              <a:t> </a:t>
            </a:r>
            <a:r>
              <a:rPr lang="es-ES_tradnl" dirty="0" err="1" smtClean="0"/>
              <a:t>master</a:t>
            </a:r>
            <a:r>
              <a:rPr lang="es-ES_tradnl" dirty="0" smtClean="0"/>
              <a:t> pueda </a:t>
            </a:r>
            <a:r>
              <a:rPr lang="es-ES" dirty="0" smtClean="0"/>
              <a:t>eliminar </a:t>
            </a:r>
            <a:r>
              <a:rPr lang="es-ES" dirty="0" smtClean="0"/>
              <a:t>Historias de Usuario, en caso de que se decida que la </a:t>
            </a:r>
            <a:r>
              <a:rPr lang="es-ES" dirty="0" smtClean="0"/>
              <a:t>Historia en </a:t>
            </a:r>
            <a:r>
              <a:rPr lang="es-ES" dirty="0" smtClean="0"/>
              <a:t>concreto es muy grande o ya no es necesaria</a:t>
            </a:r>
            <a:r>
              <a:rPr lang="es-ES_tradnl" dirty="0" smtClean="0"/>
              <a:t>.</a:t>
            </a:r>
            <a:endParaRPr lang="es-ES_tradnl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8111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4051"/>
          </a:xfrm>
        </p:spPr>
        <p:txBody>
          <a:bodyPr/>
          <a:lstStyle/>
          <a:p>
            <a:pPr algn="ctr"/>
            <a:r>
              <a:rPr lang="es-ES_tradnl" smtClean="0"/>
              <a:t>SERVIDOR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38654"/>
            <a:ext cx="8946541" cy="470974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Para el </a:t>
            </a:r>
            <a:r>
              <a:rPr lang="es-ES_tradnl" dirty="0" smtClean="0"/>
              <a:t>envió </a:t>
            </a:r>
            <a:r>
              <a:rPr lang="es-ES_tradnl" dirty="0" smtClean="0"/>
              <a:t>de datos por parte del cliente se incluye en el (</a:t>
            </a:r>
            <a:r>
              <a:rPr lang="es-ES_tradnl" dirty="0" err="1" smtClean="0"/>
              <a:t>body</a:t>
            </a:r>
            <a:r>
              <a:rPr lang="es-ES_tradnl" dirty="0" smtClean="0"/>
              <a:t>) de la petición: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269" y="1968630"/>
            <a:ext cx="5268405" cy="462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75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354"/>
          </a:xfrm>
        </p:spPr>
        <p:txBody>
          <a:bodyPr/>
          <a:lstStyle/>
          <a:p>
            <a:pPr algn="ctr"/>
            <a:r>
              <a:rPr lang="es-ES_tradnl" dirty="0" smtClean="0"/>
              <a:t>SERVIDOR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187355"/>
            <a:ext cx="8946541" cy="5554639"/>
          </a:xfrm>
        </p:spPr>
        <p:txBody>
          <a:bodyPr>
            <a:normAutofit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Cuando el servidor recibe la petición mediante la siguiente función: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 smtClean="0"/>
              <a:t>Este </a:t>
            </a:r>
            <a:r>
              <a:rPr lang="es-ES_tradnl" dirty="0"/>
              <a:t>genera una consulta a la base de datos que le </a:t>
            </a:r>
            <a:r>
              <a:rPr lang="es-ES_tradnl" dirty="0" smtClean="0"/>
              <a:t>devolverá el resultado </a:t>
            </a:r>
            <a:r>
              <a:rPr lang="es-ES_tradnl" dirty="0"/>
              <a:t>que se enviara en un </a:t>
            </a:r>
            <a:r>
              <a:rPr lang="es-ES_tradnl" dirty="0" err="1"/>
              <a:t>json</a:t>
            </a:r>
            <a:r>
              <a:rPr lang="es-ES_tradnl" dirty="0"/>
              <a:t> al cliente (angular).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977" y="1522222"/>
            <a:ext cx="6229350" cy="2085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977" y="3560428"/>
            <a:ext cx="6219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037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BASE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Tx/>
              <a:buChar char="-"/>
            </a:pPr>
            <a:r>
              <a:rPr lang="es-ES_tradnl" dirty="0" smtClean="0"/>
              <a:t>La estructura de la base de datos es similar a la especificada en el dossier del proyecto aunque se han incluido los siguientes cambios:</a:t>
            </a:r>
          </a:p>
          <a:p>
            <a:pPr marL="0" indent="0">
              <a:buNone/>
            </a:pPr>
            <a:r>
              <a:rPr lang="es-ES_tradnl" dirty="0" smtClean="0"/>
              <a:t>	</a:t>
            </a:r>
            <a:r>
              <a:rPr lang="es-ES_tradnl" dirty="0" smtClean="0"/>
              <a:t> </a:t>
            </a:r>
            <a:r>
              <a:rPr lang="es-ES_tradnl" dirty="0" smtClean="0">
                <a:sym typeface="Symbol"/>
              </a:rPr>
              <a:t> </a:t>
            </a:r>
            <a:r>
              <a:rPr lang="es-ES_tradnl" dirty="0" smtClean="0"/>
              <a:t>Un </a:t>
            </a:r>
            <a:r>
              <a:rPr lang="es-ES_tradnl" dirty="0" smtClean="0"/>
              <a:t>nuevo estado llamado “pendiente” para las </a:t>
            </a:r>
            <a:r>
              <a:rPr lang="es-ES_tradnl" i="1" dirty="0" smtClean="0"/>
              <a:t>historias de </a:t>
            </a:r>
            <a:r>
              <a:rPr lang="es-ES_tradnl" i="1" dirty="0" smtClean="0"/>
              <a:t>usuario</a:t>
            </a:r>
            <a:r>
              <a:rPr lang="es-ES_tradnl" dirty="0" smtClean="0"/>
              <a:t> </a:t>
            </a:r>
            <a:r>
              <a:rPr lang="es-ES_tradnl" dirty="0" smtClean="0"/>
              <a:t>.</a:t>
            </a:r>
          </a:p>
          <a:p>
            <a:pPr marL="0" indent="0">
              <a:buNone/>
            </a:pPr>
            <a:r>
              <a:rPr lang="es-ES_tradnl" dirty="0" smtClean="0"/>
              <a:t>	</a:t>
            </a:r>
            <a:r>
              <a:rPr lang="es-ES_tradnl" dirty="0" smtClean="0">
                <a:sym typeface="Symbol"/>
              </a:rPr>
              <a:t> </a:t>
            </a:r>
            <a:r>
              <a:rPr lang="es-ES_tradnl" dirty="0" smtClean="0"/>
              <a:t> </a:t>
            </a:r>
            <a:r>
              <a:rPr lang="es-ES_tradnl" dirty="0" smtClean="0"/>
              <a:t>La posibilidad de añadir entradas a la tabla relacional </a:t>
            </a:r>
            <a:r>
              <a:rPr lang="es-ES_tradnl" i="1" dirty="0" err="1" smtClean="0"/>
              <a:t>develop</a:t>
            </a:r>
            <a:r>
              <a:rPr lang="es-ES_tradnl" dirty="0" smtClean="0"/>
              <a:t>, </a:t>
            </a:r>
            <a:r>
              <a:rPr lang="es-ES_tradnl" dirty="0" smtClean="0"/>
              <a:t> sin </a:t>
            </a:r>
            <a:r>
              <a:rPr lang="es-ES_tradnl" dirty="0" smtClean="0"/>
              <a:t>necesidad de incluir un </a:t>
            </a:r>
            <a:r>
              <a:rPr lang="es-ES_tradnl" dirty="0" err="1" smtClean="0"/>
              <a:t>Id_tm</a:t>
            </a:r>
            <a:r>
              <a:rPr lang="es-ES_tradnl" dirty="0" smtClean="0"/>
              <a:t>. </a:t>
            </a:r>
            <a:r>
              <a:rPr lang="es-ES_tradnl" dirty="0" smtClean="0"/>
              <a:t>	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	</a:t>
            </a:r>
            <a:r>
              <a:rPr lang="es-ES_tradnl" dirty="0" smtClean="0"/>
              <a:t>Esto </a:t>
            </a:r>
            <a:r>
              <a:rPr lang="es-ES_tradnl" dirty="0" smtClean="0"/>
              <a:t>permite al </a:t>
            </a:r>
            <a:r>
              <a:rPr lang="es-ES_tradnl" i="1" dirty="0" err="1" smtClean="0"/>
              <a:t>scrum</a:t>
            </a:r>
            <a:r>
              <a:rPr lang="es-ES_tradnl" i="1" dirty="0" smtClean="0"/>
              <a:t> </a:t>
            </a:r>
            <a:r>
              <a:rPr lang="es-ES_tradnl" i="1" dirty="0" err="1" smtClean="0"/>
              <a:t>master</a:t>
            </a:r>
            <a:r>
              <a:rPr lang="es-ES_tradnl" i="1" dirty="0" smtClean="0"/>
              <a:t> ASIGNAR historias de usuario a un </a:t>
            </a:r>
            <a:r>
              <a:rPr lang="es-ES_tradnl" i="1" dirty="0" smtClean="0"/>
              <a:t> determinado </a:t>
            </a:r>
            <a:r>
              <a:rPr lang="es-ES_tradnl" i="1" dirty="0" smtClean="0"/>
              <a:t>sprint, </a:t>
            </a:r>
            <a:r>
              <a:rPr lang="es-ES_tradnl" dirty="0" smtClean="0"/>
              <a:t>para que </a:t>
            </a:r>
            <a:r>
              <a:rPr lang="es-ES_tradnl" dirty="0" smtClean="0"/>
              <a:t>después </a:t>
            </a:r>
            <a:r>
              <a:rPr lang="es-ES_tradnl" dirty="0" smtClean="0"/>
              <a:t>sean los </a:t>
            </a:r>
            <a:r>
              <a:rPr lang="es-ES_tradnl" i="1" dirty="0" err="1" smtClean="0"/>
              <a:t>developers</a:t>
            </a:r>
            <a:r>
              <a:rPr lang="es-ES_tradnl" dirty="0" smtClean="0"/>
              <a:t> los que </a:t>
            </a:r>
            <a:r>
              <a:rPr lang="es-ES_tradnl" dirty="0" smtClean="0"/>
              <a:t>se </a:t>
            </a:r>
            <a:r>
              <a:rPr lang="es-ES_tradnl" dirty="0" smtClean="0"/>
              <a:t>incluyan a estas historias de usuario.</a:t>
            </a:r>
            <a:endParaRPr lang="es-E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dirty="0" smtClean="0"/>
              <a:t>Estructura:</a:t>
            </a:r>
            <a:endParaRPr lang="es-ES" dirty="0"/>
          </a:p>
        </p:txBody>
      </p:sp>
      <p:sp>
        <p:nvSpPr>
          <p:cNvPr id="13" name="Rectangle 12"/>
          <p:cNvSpPr/>
          <p:nvPr/>
        </p:nvSpPr>
        <p:spPr>
          <a:xfrm>
            <a:off x="6084798" y="2662518"/>
            <a:ext cx="151278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bg1"/>
                </a:solidFill>
              </a:rPr>
              <a:t>Team_Member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4798" y="5262282"/>
            <a:ext cx="151278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</a:rPr>
              <a:t>Sprint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38045" y="4065493"/>
            <a:ext cx="151278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bg1"/>
                </a:solidFill>
              </a:rPr>
              <a:t>User_Story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5856197" y="3765175"/>
            <a:ext cx="1969991" cy="1057835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/>
                </a:solidFill>
              </a:rPr>
              <a:t>Develop</a:t>
            </a:r>
            <a:endParaRPr lang="es-E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16" idx="3"/>
            <a:endCxn id="15" idx="1"/>
          </p:cNvCxnSpPr>
          <p:nvPr/>
        </p:nvCxnSpPr>
        <p:spPr>
          <a:xfrm>
            <a:off x="7826188" y="4294093"/>
            <a:ext cx="711857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0"/>
            <a:endCxn id="13" idx="2"/>
          </p:cNvCxnSpPr>
          <p:nvPr/>
        </p:nvCxnSpPr>
        <p:spPr>
          <a:xfrm rot="5400000" flipH="1" flipV="1">
            <a:off x="6518465" y="3442447"/>
            <a:ext cx="64545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  <a:endCxn id="14" idx="0"/>
          </p:cNvCxnSpPr>
          <p:nvPr/>
        </p:nvCxnSpPr>
        <p:spPr>
          <a:xfrm rot="5400000">
            <a:off x="6621557" y="5042646"/>
            <a:ext cx="439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3336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versiones y Metodología de desarrollo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- Se ha intentado seguir la metodología </a:t>
            </a:r>
            <a:r>
              <a:rPr lang="es-ES" dirty="0" err="1" smtClean="0"/>
              <a:t>Scrum</a:t>
            </a:r>
            <a:r>
              <a:rPr lang="es-ES" dirty="0" smtClean="0"/>
              <a:t>  en la medida de nuestras posibilidades entre las historias de usuario (asociadas todas a un mismo Sprint) que se han tenido en cuenta se encuentran:</a:t>
            </a:r>
          </a:p>
          <a:p>
            <a:pPr lvl="1"/>
            <a:r>
              <a:rPr lang="es-ES" dirty="0" smtClean="0"/>
              <a:t>- Generación de la base de datos</a:t>
            </a:r>
          </a:p>
          <a:p>
            <a:pPr lvl="1"/>
            <a:r>
              <a:rPr lang="es-ES" dirty="0" smtClean="0"/>
              <a:t>- Creación del servidor REST simple</a:t>
            </a:r>
          </a:p>
          <a:p>
            <a:pPr lvl="1"/>
            <a:r>
              <a:rPr lang="es-ES" dirty="0" smtClean="0"/>
              <a:t>- Ampliación del servidor</a:t>
            </a:r>
          </a:p>
          <a:p>
            <a:pPr lvl="1"/>
            <a:r>
              <a:rPr lang="es-ES" dirty="0" smtClean="0"/>
              <a:t>- Generación de plantilla HTML</a:t>
            </a:r>
          </a:p>
          <a:p>
            <a:pPr lvl="1"/>
            <a:r>
              <a:rPr lang="es-ES" dirty="0" smtClean="0"/>
              <a:t>- Creación de controladores </a:t>
            </a:r>
            <a:r>
              <a:rPr lang="es-ES" dirty="0" err="1" smtClean="0"/>
              <a:t>Angularjs</a:t>
            </a:r>
            <a:endParaRPr lang="es-ES" dirty="0" smtClean="0"/>
          </a:p>
          <a:p>
            <a:r>
              <a:rPr lang="es-ES" dirty="0" smtClean="0"/>
              <a:t>En lo que respecta al control de versiones, debido a la segmentación del trabajo no ha sido necesario trabajar en distintas ramas</a:t>
            </a:r>
            <a:endParaRPr lang="es-E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ESQUEMA BÁSICO DE COMUNICACIÓN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483475" y="2743200"/>
            <a:ext cx="1566042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HTML</a:t>
            </a:r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3699641" y="2743200"/>
            <a:ext cx="1524000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ANGULARJS</a:t>
            </a:r>
            <a:endParaRPr lang="es-ES_tradnl" dirty="0"/>
          </a:p>
        </p:txBody>
      </p:sp>
      <p:sp>
        <p:nvSpPr>
          <p:cNvPr id="6" name="Rectángulo 5"/>
          <p:cNvSpPr/>
          <p:nvPr/>
        </p:nvSpPr>
        <p:spPr>
          <a:xfrm>
            <a:off x="6726620" y="2743200"/>
            <a:ext cx="1408386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SERVIDOR</a:t>
            </a:r>
          </a:p>
          <a:p>
            <a:pPr algn="ctr"/>
            <a:r>
              <a:rPr lang="es-ES_tradnl" dirty="0" smtClean="0"/>
              <a:t>(</a:t>
            </a:r>
            <a:r>
              <a:rPr lang="es-ES_tradnl" dirty="0" err="1" smtClean="0"/>
              <a:t>Nodejs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9637986" y="2743200"/>
            <a:ext cx="1303283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BASE DE </a:t>
            </a:r>
            <a:r>
              <a:rPr lang="es-ES_tradnl" dirty="0" smtClean="0"/>
              <a:t>DATOS</a:t>
            </a:r>
          </a:p>
          <a:p>
            <a:pPr algn="ctr"/>
            <a:r>
              <a:rPr lang="es-ES" dirty="0" smtClean="0"/>
              <a:t>(</a:t>
            </a:r>
            <a:r>
              <a:rPr lang="es-ES" dirty="0" err="1" smtClean="0"/>
              <a:t>MariaDB</a:t>
            </a:r>
            <a:r>
              <a:rPr lang="es-ES" dirty="0" smtClean="0"/>
              <a:t>) </a:t>
            </a:r>
            <a:endParaRPr lang="es-ES_tradnl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2070537" y="2900854"/>
            <a:ext cx="1608083" cy="10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223641" y="2900854"/>
            <a:ext cx="1502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8135006" y="2900854"/>
            <a:ext cx="1502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 flipV="1">
            <a:off x="8135006" y="3867807"/>
            <a:ext cx="1502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5223640" y="3790807"/>
            <a:ext cx="1502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2070537" y="3762703"/>
            <a:ext cx="1608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83475" y="5034455"/>
            <a:ext cx="474016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V="1">
            <a:off x="5348472" y="5013434"/>
            <a:ext cx="5592797" cy="21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355835" y="4572001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       CLIENTE</a:t>
            </a:r>
            <a:endParaRPr lang="es-ES_tradnl" dirty="0"/>
          </a:p>
        </p:txBody>
      </p:sp>
      <p:sp>
        <p:nvSpPr>
          <p:cNvPr id="34" name="CuadroTexto 33"/>
          <p:cNvSpPr txBox="1"/>
          <p:nvPr/>
        </p:nvSpPr>
        <p:spPr>
          <a:xfrm>
            <a:off x="7241628" y="4572001"/>
            <a:ext cx="193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   SERVIDOR</a:t>
            </a:r>
            <a:endParaRPr lang="es-ES_tradnl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517931" y="2511972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HTTP</a:t>
            </a:r>
            <a:endParaRPr lang="es-ES_tradnl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625548" y="3415862"/>
            <a:ext cx="79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JSON</a:t>
            </a:r>
            <a:endParaRPr lang="es-ES_tradnl" dirty="0"/>
          </a:p>
        </p:txBody>
      </p:sp>
      <p:sp>
        <p:nvSpPr>
          <p:cNvPr id="37" name="CuadroTexto 36"/>
          <p:cNvSpPr txBox="1"/>
          <p:nvPr/>
        </p:nvSpPr>
        <p:spPr>
          <a:xfrm>
            <a:off x="8297516" y="2459421"/>
            <a:ext cx="117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REQUEST</a:t>
            </a:r>
            <a:endParaRPr lang="es-ES_tradnl"/>
          </a:p>
        </p:txBody>
      </p:sp>
      <p:sp>
        <p:nvSpPr>
          <p:cNvPr id="38" name="CuadroTexto 37"/>
          <p:cNvSpPr txBox="1"/>
          <p:nvPr/>
        </p:nvSpPr>
        <p:spPr>
          <a:xfrm>
            <a:off x="8208579" y="3451915"/>
            <a:ext cx="132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RESPONSE</a:t>
            </a:r>
            <a:endParaRPr lang="es-ES_tradnl"/>
          </a:p>
        </p:txBody>
      </p:sp>
      <p:sp>
        <p:nvSpPr>
          <p:cNvPr id="39" name="CuadroTexto 38"/>
          <p:cNvSpPr txBox="1"/>
          <p:nvPr/>
        </p:nvSpPr>
        <p:spPr>
          <a:xfrm>
            <a:off x="2169537" y="2286054"/>
            <a:ext cx="141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DATOS DE LA VISTA</a:t>
            </a:r>
            <a:endParaRPr lang="es-ES_tradnl"/>
          </a:p>
        </p:txBody>
      </p:sp>
      <p:sp>
        <p:nvSpPr>
          <p:cNvPr id="40" name="CuadroTexto 39"/>
          <p:cNvSpPr txBox="1"/>
          <p:nvPr/>
        </p:nvSpPr>
        <p:spPr>
          <a:xfrm>
            <a:off x="2049517" y="3252274"/>
            <a:ext cx="2192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REPRESENTACIÓN DATOS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xmlns="" val="18937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45140"/>
          </a:xfrm>
        </p:spPr>
        <p:txBody>
          <a:bodyPr/>
          <a:lstStyle/>
          <a:p>
            <a:pPr algn="ctr"/>
            <a:r>
              <a:rPr lang="es-ES_tradnl" dirty="0" smtClean="0"/>
              <a:t>CLIENTE: HTML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73162"/>
            <a:ext cx="8946541" cy="46752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En el HTML lo que más podemos destacar es el uso de las siguientes directivas angular usadas: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 smtClean="0"/>
              <a:t>ng-controller</a:t>
            </a:r>
            <a:r>
              <a:rPr lang="es-ES_tradnl" dirty="0" smtClean="0"/>
              <a:t>: para segmentar las funciones que se pueden realizar según cada sección de la web</a:t>
            </a:r>
            <a:r>
              <a:rPr lang="es-ES_tradnl" dirty="0" smtClean="0"/>
              <a:t>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 smtClean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 smtClean="0"/>
              <a:t>ng-click</a:t>
            </a:r>
            <a:r>
              <a:rPr lang="es-ES_tradnl" dirty="0" smtClean="0"/>
              <a:t>: para asociar botones y enlaces a funciones del angular</a:t>
            </a:r>
            <a:r>
              <a:rPr lang="es-ES_tradnl" dirty="0" smtClean="0"/>
              <a:t>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 smtClean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 smtClean="0"/>
              <a:t>ng</a:t>
            </a:r>
            <a:r>
              <a:rPr lang="es-ES_tradnl" i="1" dirty="0" smtClean="0"/>
              <a:t>-show</a:t>
            </a:r>
            <a:r>
              <a:rPr lang="es-ES_tradnl" dirty="0" smtClean="0"/>
              <a:t>: para mostrar u ocultar contenedores de código que solo pueden ser empleados por el </a:t>
            </a:r>
            <a:r>
              <a:rPr lang="es-ES_tradnl" dirty="0" err="1" smtClean="0"/>
              <a:t>scrum</a:t>
            </a:r>
            <a:r>
              <a:rPr lang="es-ES_tradnl" dirty="0" smtClean="0"/>
              <a:t> </a:t>
            </a:r>
            <a:r>
              <a:rPr lang="es-ES_tradnl" dirty="0" err="1" smtClean="0"/>
              <a:t>master</a:t>
            </a:r>
            <a:r>
              <a:rPr lang="es-ES_tradnl" dirty="0" smtClean="0"/>
              <a:t>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 smtClean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 smtClean="0"/>
              <a:t>ng-repeat</a:t>
            </a:r>
            <a:r>
              <a:rPr lang="es-ES_tradnl" dirty="0" smtClean="0"/>
              <a:t>: para representar tablas y listas</a:t>
            </a:r>
            <a:r>
              <a:rPr lang="es-ES_tradnl" dirty="0" smtClean="0"/>
              <a:t>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 smtClean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 smtClean="0"/>
              <a:t>ng-model</a:t>
            </a:r>
            <a:r>
              <a:rPr lang="es-ES_tradnl" dirty="0" smtClean="0"/>
              <a:t>: para obtener o representar información en la vista.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17916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3966"/>
          </a:xfrm>
        </p:spPr>
        <p:txBody>
          <a:bodyPr/>
          <a:lstStyle/>
          <a:p>
            <a:pPr algn="ctr"/>
            <a:r>
              <a:rPr lang="es-ES_tradnl" dirty="0" smtClean="0"/>
              <a:t>CLIENTE: ANGULAR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799304"/>
            <a:ext cx="8946541" cy="452081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800" dirty="0" smtClean="0"/>
              <a:t>En esta parte de angular es donde se definen la mayor parte de las funciones que vamos a utilizar en nuestra web por ejemplo: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800" dirty="0" smtClean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sz="1800" dirty="0" smtClean="0"/>
              <a:t> </a:t>
            </a:r>
            <a:r>
              <a:rPr lang="es-ES_tradnl" sz="1800" dirty="0"/>
              <a:t>C</a:t>
            </a:r>
            <a:r>
              <a:rPr lang="es-ES_tradnl" sz="1800" dirty="0" smtClean="0"/>
              <a:t>rear o leer </a:t>
            </a:r>
            <a:r>
              <a:rPr lang="es-ES_tradnl" sz="1800" dirty="0" smtClean="0"/>
              <a:t>cookies (para lo que hemos  empleado </a:t>
            </a:r>
            <a:r>
              <a:rPr lang="es-ES_tradnl" sz="1800" i="1" dirty="0" err="1" smtClean="0"/>
              <a:t>factory</a:t>
            </a:r>
            <a:r>
              <a:rPr lang="es-ES_tradnl" sz="1800" dirty="0" smtClean="0"/>
              <a:t>)</a:t>
            </a:r>
            <a:endParaRPr lang="es-ES_tradnl" sz="1800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sz="1800" dirty="0" smtClean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sz="1800" dirty="0" smtClean="0"/>
              <a:t> </a:t>
            </a:r>
            <a:r>
              <a:rPr lang="es-ES_tradnl" sz="1800" dirty="0"/>
              <a:t>I</a:t>
            </a:r>
            <a:r>
              <a:rPr lang="es-ES_tradnl" sz="1800" dirty="0" smtClean="0"/>
              <a:t>niciar o finalizar sesión.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sz="1800" dirty="0" smtClean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sz="1800" dirty="0" smtClean="0"/>
              <a:t> Funciones que envían peticiones al </a:t>
            </a:r>
            <a:r>
              <a:rPr lang="es-ES_tradnl" sz="1800" dirty="0" smtClean="0"/>
              <a:t>servidor</a:t>
            </a:r>
          </a:p>
          <a:p>
            <a:pPr defTabSz="914400">
              <a:spcBef>
                <a:spcPts val="0"/>
              </a:spcBef>
              <a:buClrTx/>
              <a:buSzTx/>
              <a:buNone/>
            </a:pPr>
            <a:endParaRPr lang="es-ES_tradnl" sz="1800" dirty="0" smtClean="0"/>
          </a:p>
          <a:p>
            <a:pPr defTabSz="914400">
              <a:spcBef>
                <a:spcPts val="0"/>
              </a:spcBef>
              <a:buClrTx/>
              <a:buSzTx/>
              <a:buNone/>
            </a:pPr>
            <a:r>
              <a:rPr lang="es-ES_tradnl" sz="1800" dirty="0" smtClean="0"/>
              <a:t>Los servicios (Variable empezadas por $) mas empleados han sido </a:t>
            </a:r>
            <a:r>
              <a:rPr lang="es-ES_tradnl" sz="1800" i="1" dirty="0" smtClean="0"/>
              <a:t> $</a:t>
            </a:r>
            <a:r>
              <a:rPr lang="es-ES_tradnl" sz="1800" i="1" dirty="0" err="1" smtClean="0"/>
              <a:t>scope</a:t>
            </a:r>
            <a:r>
              <a:rPr lang="es-ES_tradnl" sz="1800" i="1" dirty="0" smtClean="0"/>
              <a:t> </a:t>
            </a:r>
            <a:r>
              <a:rPr lang="es-ES_tradnl" sz="1800" dirty="0" smtClean="0"/>
              <a:t>y </a:t>
            </a:r>
            <a:r>
              <a:rPr lang="es-ES_tradnl" sz="1800" i="1" dirty="0" smtClean="0"/>
              <a:t>$http</a:t>
            </a:r>
          </a:p>
          <a:p>
            <a:pPr defTabSz="914400">
              <a:spcBef>
                <a:spcPts val="0"/>
              </a:spcBef>
              <a:buClrTx/>
              <a:buSzTx/>
              <a:buNone/>
            </a:pPr>
            <a:endParaRPr lang="es-ES_tradnl" sz="1800" dirty="0" smtClean="0"/>
          </a:p>
          <a:p>
            <a:pPr defTabSz="914400">
              <a:spcBef>
                <a:spcPts val="0"/>
              </a:spcBef>
              <a:buClrTx/>
              <a:buSzTx/>
              <a:buNone/>
            </a:pPr>
            <a:r>
              <a:rPr lang="es-ES_tradnl" sz="1800" dirty="0" err="1" smtClean="0"/>
              <a:t>Tambien</a:t>
            </a:r>
            <a:r>
              <a:rPr lang="es-ES_tradnl" sz="1800" dirty="0" smtClean="0"/>
              <a:t> han sido empleadas las funciones </a:t>
            </a:r>
            <a:r>
              <a:rPr lang="es-ES_tradnl" sz="1800" i="1" dirty="0" err="1" smtClean="0"/>
              <a:t>directive</a:t>
            </a:r>
            <a:r>
              <a:rPr lang="es-ES_tradnl" sz="1800" dirty="0" smtClean="0"/>
              <a:t> </a:t>
            </a:r>
            <a:r>
              <a:rPr lang="es-ES_tradnl" sz="1800" dirty="0" smtClean="0"/>
              <a:t>y </a:t>
            </a:r>
            <a:r>
              <a:rPr lang="es-ES_tradnl" sz="1800" i="1" dirty="0" err="1" smtClean="0"/>
              <a:t>service</a:t>
            </a:r>
            <a:r>
              <a:rPr lang="es-ES_tradnl" sz="1800" dirty="0" smtClean="0"/>
              <a:t> para la implementación de la subida de ficheros</a:t>
            </a:r>
            <a:endParaRPr lang="es-ES_tradnl" sz="1800" dirty="0" smtClean="0"/>
          </a:p>
          <a:p>
            <a:pPr defTabSz="914400">
              <a:spcBef>
                <a:spcPts val="0"/>
              </a:spcBef>
              <a:buClrTx/>
              <a:buSzTx/>
              <a:buNone/>
            </a:pPr>
            <a:r>
              <a:rPr lang="es-ES_tradnl" sz="1600" dirty="0" smtClean="0"/>
              <a:t>	</a:t>
            </a:r>
            <a:endParaRPr lang="es-ES_tradnl" sz="16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8720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127"/>
          </a:xfrm>
        </p:spPr>
        <p:txBody>
          <a:bodyPr/>
          <a:lstStyle/>
          <a:p>
            <a:pPr algn="ctr"/>
            <a:r>
              <a:rPr lang="es-ES_tradnl" dirty="0" smtClean="0"/>
              <a:t>CLIENTE: ANGULAR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3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A continuación vamos a ver un ejemplo en el que mediante una </a:t>
            </a:r>
            <a:r>
              <a:rPr lang="es-ES_tradnl" dirty="0" smtClean="0"/>
              <a:t> de las funciones implementadas: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 </a:t>
            </a:r>
            <a:r>
              <a:rPr lang="es-ES_tradnl" i="1" dirty="0" err="1" smtClean="0"/>
              <a:t>HistoryStatus_general</a:t>
            </a:r>
            <a:r>
              <a:rPr lang="es-ES_tradnl" i="1" dirty="0" smtClean="0"/>
              <a:t> </a:t>
            </a:r>
            <a:r>
              <a:rPr lang="es-ES_tradnl" i="1" dirty="0" smtClean="0"/>
              <a:t> </a:t>
            </a:r>
            <a:r>
              <a:rPr lang="es-ES_tradnl" dirty="0" smtClean="0"/>
              <a:t>envía </a:t>
            </a:r>
            <a:r>
              <a:rPr lang="es-ES_tradnl" dirty="0" smtClean="0"/>
              <a:t>por http.post una petición a la </a:t>
            </a:r>
            <a:r>
              <a:rPr lang="es-ES_tradnl" dirty="0" err="1" smtClean="0"/>
              <a:t>url</a:t>
            </a:r>
            <a:r>
              <a:rPr lang="es-ES_tradnl" dirty="0" smtClean="0"/>
              <a:t> con los datos que se incluyen en la variable data. Tras esto el cliente se queda esperando respuesta: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smtClean="0"/>
              <a:t>Si tiene éxito realiza el código dentro de la función </a:t>
            </a:r>
            <a:r>
              <a:rPr lang="es-ES_tradnl" i="1" dirty="0" err="1" smtClean="0"/>
              <a:t>mySuccess</a:t>
            </a:r>
            <a:endParaRPr lang="es-ES_tradnl" i="1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smtClean="0"/>
              <a:t>Si hay un error se realiza el código dentro de la función </a:t>
            </a:r>
            <a:r>
              <a:rPr lang="es-ES_tradnl" i="1" dirty="0" err="1" smtClean="0"/>
              <a:t>myError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xmlns="" val="18149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CLIENTE: ANGULAR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2765" y="1201003"/>
            <a:ext cx="9082662" cy="5405401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mr-I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Esta función es llamada en el HTML mediante:</a:t>
            </a: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i="1" dirty="0" err="1" smtClean="0"/>
              <a:t>ng-click</a:t>
            </a:r>
            <a:r>
              <a:rPr lang="es-ES_tradnl" i="1" dirty="0" smtClean="0"/>
              <a:t>=</a:t>
            </a:r>
            <a:r>
              <a:rPr lang="es-ES_tradnl" i="1" dirty="0" err="1" smtClean="0"/>
              <a:t>HistorySprintEstatus</a:t>
            </a:r>
            <a:r>
              <a:rPr lang="es-ES_tradnl" i="1" dirty="0" smtClean="0"/>
              <a:t>(‘Terminada’)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61" y="1152984"/>
            <a:ext cx="7320111" cy="458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56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5458"/>
          </a:xfrm>
        </p:spPr>
        <p:txBody>
          <a:bodyPr/>
          <a:lstStyle/>
          <a:p>
            <a:pPr algn="ctr"/>
            <a:r>
              <a:rPr lang="es-ES_tradnl" dirty="0" smtClean="0"/>
              <a:t>CLIENTE: ANGULAR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773936"/>
            <a:ext cx="8946541" cy="4474463"/>
          </a:xfrm>
        </p:spPr>
        <p:txBody>
          <a:bodyPr/>
          <a:lstStyle/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 smtClean="0"/>
              <a:t>De </a:t>
            </a:r>
            <a:r>
              <a:rPr lang="es-ES_tradnl" dirty="0"/>
              <a:t>esta forma angular gestiona todas las peticiones enviadas al servidor, lo único que puede cambiar es</a:t>
            </a:r>
            <a:r>
              <a:rPr lang="es-ES_tradnl" dirty="0" smtClean="0"/>
              <a:t>: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dirty="0"/>
              <a:t>Unas veces se usa post, otras </a:t>
            </a:r>
            <a:r>
              <a:rPr lang="es-ES_tradnl" dirty="0" err="1"/>
              <a:t>get</a:t>
            </a:r>
            <a:r>
              <a:rPr lang="es-ES_tradnl" dirty="0"/>
              <a:t>, otras </a:t>
            </a:r>
            <a:r>
              <a:rPr lang="es-ES_tradnl" dirty="0" err="1"/>
              <a:t>put</a:t>
            </a:r>
            <a:r>
              <a:rPr lang="es-ES_tradnl" dirty="0"/>
              <a:t> y otras </a:t>
            </a:r>
            <a:r>
              <a:rPr lang="es-ES_tradnl" dirty="0" err="1"/>
              <a:t>delete</a:t>
            </a:r>
            <a:r>
              <a:rPr lang="es-ES_tradnl" dirty="0"/>
              <a:t> según lo que se tenga que </a:t>
            </a:r>
            <a:r>
              <a:rPr lang="es-ES_tradnl" dirty="0" smtClean="0"/>
              <a:t>hacer.</a:t>
            </a:r>
          </a:p>
          <a:p>
            <a:pPr defTabSz="914400">
              <a:spcBef>
                <a:spcPts val="0"/>
              </a:spcBef>
              <a:buClrTx/>
              <a:buSzTx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dirty="0"/>
              <a:t>El código dentro de las funciones </a:t>
            </a:r>
            <a:r>
              <a:rPr lang="es-ES_tradnl" dirty="0" err="1"/>
              <a:t>mySuccess</a:t>
            </a:r>
            <a:r>
              <a:rPr lang="es-ES_tradnl" dirty="0"/>
              <a:t> y </a:t>
            </a:r>
            <a:r>
              <a:rPr lang="es-ES_tradnl" dirty="0" err="1"/>
              <a:t>myError</a:t>
            </a:r>
            <a:r>
              <a:rPr lang="es-ES_tradnl" dirty="0"/>
              <a:t> son cambiantes y a veces no se </a:t>
            </a:r>
            <a:r>
              <a:rPr lang="es-ES_tradnl" dirty="0" smtClean="0"/>
              <a:t>implementan.</a:t>
            </a:r>
          </a:p>
          <a:p>
            <a:pPr defTabSz="914400">
              <a:spcBef>
                <a:spcPts val="0"/>
              </a:spcBef>
              <a:buClrTx/>
              <a:buSzTx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dirty="0"/>
              <a:t>Algunas veces la variable data no es necesaria depende del tipo de petición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3622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228"/>
          </a:xfrm>
        </p:spPr>
        <p:txBody>
          <a:bodyPr/>
          <a:lstStyle/>
          <a:p>
            <a:pPr algn="ctr"/>
            <a:r>
              <a:rPr lang="es-ES_tradnl" smtClean="0"/>
              <a:t>SERVIDOR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241945"/>
            <a:ext cx="9500017" cy="52047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Se ha implementador un servidor REST para el que </a:t>
            </a:r>
            <a:r>
              <a:rPr lang="es-ES_tradnl" dirty="0" smtClean="0"/>
              <a:t>hemos </a:t>
            </a:r>
            <a:r>
              <a:rPr lang="es-ES_tradnl" dirty="0" smtClean="0"/>
              <a:t>utilizado </a:t>
            </a:r>
            <a:r>
              <a:rPr lang="es-ES_tradnl" dirty="0" err="1" smtClean="0"/>
              <a:t>Nodejs</a:t>
            </a:r>
            <a:r>
              <a:rPr lang="es-ES_tradnl" dirty="0" smtClean="0"/>
              <a:t> </a:t>
            </a:r>
            <a:r>
              <a:rPr lang="es-ES_tradnl" dirty="0" smtClean="0"/>
              <a:t>con una serie de módulos (que hay que instalar), que facilitan la implementación del mismo: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smtClean="0"/>
              <a:t>Express es el más importante y nos permite crear una </a:t>
            </a:r>
            <a:r>
              <a:rPr lang="es-ES_tradnl" dirty="0" smtClean="0"/>
              <a:t>servidor web de </a:t>
            </a:r>
            <a:r>
              <a:rPr lang="es-ES_tradnl" dirty="0" smtClean="0"/>
              <a:t>manera flexible y a la vez robusta</a:t>
            </a:r>
            <a:r>
              <a:rPr lang="es-ES_tradnl" dirty="0" smtClean="0"/>
              <a:t>.</a:t>
            </a:r>
            <a:endParaRPr lang="es-ES_tradnl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 smtClean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smtClean="0"/>
              <a:t>Nuestro servidor empieza a escuchar peticiones una vez lo ejecutamos: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43" y="2344126"/>
            <a:ext cx="6496050" cy="1400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43" y="4318096"/>
            <a:ext cx="4257675" cy="295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943" y="4712036"/>
            <a:ext cx="4876800" cy="247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943" y="5322756"/>
            <a:ext cx="55911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6805"/>
          </a:xfrm>
        </p:spPr>
        <p:txBody>
          <a:bodyPr/>
          <a:lstStyle/>
          <a:p>
            <a:pPr algn="ctr"/>
            <a:r>
              <a:rPr lang="es-ES_tradnl" smtClean="0"/>
              <a:t>SERVIDOR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91408"/>
            <a:ext cx="8946541" cy="46569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La función de los otros módulos son: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 smtClean="0"/>
              <a:t>Body</a:t>
            </a:r>
            <a:r>
              <a:rPr lang="es-ES_tradnl" dirty="0" smtClean="0"/>
              <a:t>-parser: utilizado </a:t>
            </a:r>
            <a:r>
              <a:rPr lang="es-ES_tradnl" dirty="0" smtClean="0"/>
              <a:t>para </a:t>
            </a:r>
            <a:r>
              <a:rPr lang="es-ES_tradnl" dirty="0" smtClean="0"/>
              <a:t>obtener los </a:t>
            </a:r>
            <a:r>
              <a:rPr lang="es-ES_tradnl" dirty="0" smtClean="0"/>
              <a:t>datos enviados por </a:t>
            </a:r>
            <a:r>
              <a:rPr lang="es-ES_tradnl" dirty="0" smtClean="0"/>
              <a:t>una petición HTTP.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 smtClean="0"/>
              <a:t>Cors</a:t>
            </a:r>
            <a:r>
              <a:rPr lang="es-ES_tradnl" dirty="0" smtClean="0"/>
              <a:t> (Cross-</a:t>
            </a:r>
            <a:r>
              <a:rPr lang="es-ES_tradnl" dirty="0" err="1" smtClean="0"/>
              <a:t>origin</a:t>
            </a:r>
            <a:r>
              <a:rPr lang="es-ES_tradnl" dirty="0" smtClean="0"/>
              <a:t> </a:t>
            </a:r>
            <a:r>
              <a:rPr lang="es-ES_tradnl" dirty="0" err="1" smtClean="0"/>
              <a:t>resource</a:t>
            </a:r>
            <a:r>
              <a:rPr lang="es-ES_tradnl" dirty="0" smtClean="0"/>
              <a:t> </a:t>
            </a:r>
            <a:r>
              <a:rPr lang="es-ES_tradnl" dirty="0" err="1" smtClean="0"/>
              <a:t>sharing</a:t>
            </a:r>
            <a:r>
              <a:rPr lang="es-ES_tradnl" dirty="0" smtClean="0"/>
              <a:t>): para permitir que el/los cliente/s  puedan interactuar con el servidor en distintos dominios</a:t>
            </a:r>
            <a:endParaRPr lang="es-ES_tradnl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 smtClean="0"/>
              <a:t>Mysql</a:t>
            </a:r>
            <a:r>
              <a:rPr lang="es-ES_tradnl" dirty="0" smtClean="0"/>
              <a:t>: </a:t>
            </a:r>
            <a:r>
              <a:rPr lang="es-ES_tradnl" dirty="0" smtClean="0"/>
              <a:t>Necesario para </a:t>
            </a:r>
            <a:r>
              <a:rPr lang="es-ES_tradnl" dirty="0" smtClean="0"/>
              <a:t>la conexión con la base de datos.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5725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286</TotalTime>
  <Words>951</Words>
  <Application>Microsoft Office PowerPoint</Application>
  <PresentationFormat>Custom</PresentationFormat>
  <Paragraphs>170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Ión</vt:lpstr>
      <vt:lpstr>LABORATORIO DE INGENIERIA DE SOFTWARE: APLICACIÓN DE GESTIÓN DE METODOLOGÍA SCRUM</vt:lpstr>
      <vt:lpstr>ESQUEMA BÁSICO DE COMUNICACIÓN</vt:lpstr>
      <vt:lpstr>CLIENTE: HTML</vt:lpstr>
      <vt:lpstr>CLIENTE: ANGULAR</vt:lpstr>
      <vt:lpstr>CLIENTE: ANGULAR</vt:lpstr>
      <vt:lpstr>CLIENTE: ANGULAR</vt:lpstr>
      <vt:lpstr>CLIENTE: ANGULAR</vt:lpstr>
      <vt:lpstr>SERVIDOR</vt:lpstr>
      <vt:lpstr>SERVIDOR</vt:lpstr>
      <vt:lpstr>SERVIDOR</vt:lpstr>
      <vt:lpstr>SERVIDOR</vt:lpstr>
      <vt:lpstr>SERVIDOR</vt:lpstr>
      <vt:lpstr>SERVIDOR</vt:lpstr>
      <vt:lpstr>SERVIDOR</vt:lpstr>
      <vt:lpstr>BASE DE DATOS</vt:lpstr>
      <vt:lpstr>Control de versiones y Metodología de desarrollo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INGENIERIA DE SOFTWARE: APLICACIÓN DE GESTIÓN DE METODOLOGÍA SCRUM</dc:title>
  <dc:creator>Marilo Valverde Guillen</dc:creator>
  <cp:lastModifiedBy>incognito</cp:lastModifiedBy>
  <cp:revision>52</cp:revision>
  <dcterms:created xsi:type="dcterms:W3CDTF">2018-06-30T15:57:59Z</dcterms:created>
  <dcterms:modified xsi:type="dcterms:W3CDTF">2018-07-04T10:19:57Z</dcterms:modified>
</cp:coreProperties>
</file>