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1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73F12-D93F-457C-8206-D8E5E77C5D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5360A0-C1F5-43D1-9BFC-88A07E8A0A2A}">
      <dgm:prSet/>
      <dgm:spPr/>
      <dgm:t>
        <a:bodyPr/>
        <a:lstStyle/>
        <a:p>
          <a:r>
            <a:rPr lang="en-US"/>
            <a:t>This study analyzed the best option where to open a new Coffee Shop in Chicago.</a:t>
          </a:r>
        </a:p>
      </dgm:t>
    </dgm:pt>
    <dgm:pt modelId="{824B9BA6-37E0-4EA0-873B-87527E59A7CA}" type="parTrans" cxnId="{B382970F-82AB-44BD-9665-6E4F3024CD64}">
      <dgm:prSet/>
      <dgm:spPr/>
      <dgm:t>
        <a:bodyPr/>
        <a:lstStyle/>
        <a:p>
          <a:endParaRPr lang="en-US"/>
        </a:p>
      </dgm:t>
    </dgm:pt>
    <dgm:pt modelId="{E3702701-66EA-4577-A495-DFEE5110C0D2}" type="sibTrans" cxnId="{B382970F-82AB-44BD-9665-6E4F3024CD64}">
      <dgm:prSet/>
      <dgm:spPr/>
      <dgm:t>
        <a:bodyPr/>
        <a:lstStyle/>
        <a:p>
          <a:endParaRPr lang="en-US"/>
        </a:p>
      </dgm:t>
    </dgm:pt>
    <dgm:pt modelId="{DF65E6A5-DA40-4114-8F97-C9B6AB435B05}">
      <dgm:prSet/>
      <dgm:spPr/>
      <dgm:t>
        <a:bodyPr/>
        <a:lstStyle/>
        <a:p>
          <a:r>
            <a:rPr lang="en-US"/>
            <a:t>With the information gathered from open sources, like Wikipedia and Foursquare API, we conclude the best option is in Austin Neighborhood.</a:t>
          </a:r>
        </a:p>
      </dgm:t>
    </dgm:pt>
    <dgm:pt modelId="{A8EAFF0C-7B7E-4A77-AE41-A185BC061A16}" type="parTrans" cxnId="{0BB1F47F-35C0-4025-BB1F-4E53C146E522}">
      <dgm:prSet/>
      <dgm:spPr/>
      <dgm:t>
        <a:bodyPr/>
        <a:lstStyle/>
        <a:p>
          <a:endParaRPr lang="en-US"/>
        </a:p>
      </dgm:t>
    </dgm:pt>
    <dgm:pt modelId="{6AEC08BF-A8C3-47C5-A5F5-D048DD6EB213}" type="sibTrans" cxnId="{0BB1F47F-35C0-4025-BB1F-4E53C146E522}">
      <dgm:prSet/>
      <dgm:spPr/>
      <dgm:t>
        <a:bodyPr/>
        <a:lstStyle/>
        <a:p>
          <a:endParaRPr lang="en-US"/>
        </a:p>
      </dgm:t>
    </dgm:pt>
    <dgm:pt modelId="{8E9AD297-059A-4C2C-B175-D66DA2DAA58D}">
      <dgm:prSet/>
      <dgm:spPr/>
      <dgm:t>
        <a:bodyPr/>
        <a:lstStyle/>
        <a:p>
          <a:r>
            <a:rPr lang="en-US"/>
            <a:t>This study can be replicated to do the same with any kind of store in any place around the world. </a:t>
          </a:r>
        </a:p>
      </dgm:t>
    </dgm:pt>
    <dgm:pt modelId="{10749A83-4190-48F7-B382-F4EC441314B2}" type="parTrans" cxnId="{B3D6644C-DA56-42FB-BED1-62E3DFB6963D}">
      <dgm:prSet/>
      <dgm:spPr/>
      <dgm:t>
        <a:bodyPr/>
        <a:lstStyle/>
        <a:p>
          <a:endParaRPr lang="en-US"/>
        </a:p>
      </dgm:t>
    </dgm:pt>
    <dgm:pt modelId="{5577A3B0-D780-4048-BBF9-6BBDDBF46D18}" type="sibTrans" cxnId="{B3D6644C-DA56-42FB-BED1-62E3DFB6963D}">
      <dgm:prSet/>
      <dgm:spPr/>
      <dgm:t>
        <a:bodyPr/>
        <a:lstStyle/>
        <a:p>
          <a:endParaRPr lang="en-US"/>
        </a:p>
      </dgm:t>
    </dgm:pt>
    <dgm:pt modelId="{A44E749E-EC6A-4D00-911A-B75D9F051DAD}">
      <dgm:prSet/>
      <dgm:spPr/>
      <dgm:t>
        <a:bodyPr/>
        <a:lstStyle/>
        <a:p>
          <a:r>
            <a:rPr lang="en-US"/>
            <a:t>For a more detailed information, the data should be crossed with a survey on the field, specially in Austin, where the recommendation is provided.</a:t>
          </a:r>
        </a:p>
      </dgm:t>
    </dgm:pt>
    <dgm:pt modelId="{2AD26229-2164-42A0-84A5-C99F5C1A5DE8}" type="parTrans" cxnId="{F4AF692D-76EF-425D-AE49-8A5E57625973}">
      <dgm:prSet/>
      <dgm:spPr/>
      <dgm:t>
        <a:bodyPr/>
        <a:lstStyle/>
        <a:p>
          <a:endParaRPr lang="en-US"/>
        </a:p>
      </dgm:t>
    </dgm:pt>
    <dgm:pt modelId="{B8204E56-0E2A-4DB4-ACAC-9D09F897C110}" type="sibTrans" cxnId="{F4AF692D-76EF-425D-AE49-8A5E57625973}">
      <dgm:prSet/>
      <dgm:spPr/>
      <dgm:t>
        <a:bodyPr/>
        <a:lstStyle/>
        <a:p>
          <a:endParaRPr lang="en-US"/>
        </a:p>
      </dgm:t>
    </dgm:pt>
    <dgm:pt modelId="{908BF15D-89C6-4873-BB29-F5EC5B056320}" type="pres">
      <dgm:prSet presAssocID="{A8873F12-D93F-457C-8206-D8E5E77C5DBD}" presName="root" presStyleCnt="0">
        <dgm:presLayoutVars>
          <dgm:dir/>
          <dgm:resizeHandles val="exact"/>
        </dgm:presLayoutVars>
      </dgm:prSet>
      <dgm:spPr/>
    </dgm:pt>
    <dgm:pt modelId="{8494168B-25F4-4390-B076-536547C1A4EE}" type="pres">
      <dgm:prSet presAssocID="{575360A0-C1F5-43D1-9BFC-88A07E8A0A2A}" presName="compNode" presStyleCnt="0"/>
      <dgm:spPr/>
    </dgm:pt>
    <dgm:pt modelId="{1D71D673-6AF7-45D5-B1C4-9396DBFE851A}" type="pres">
      <dgm:prSet presAssocID="{575360A0-C1F5-43D1-9BFC-88A07E8A0A2A}" presName="bgRect" presStyleLbl="bgShp" presStyleIdx="0" presStyleCnt="4"/>
      <dgm:spPr/>
    </dgm:pt>
    <dgm:pt modelId="{5898AB25-E1E4-4E47-9680-4A1B3E0B149E}" type="pres">
      <dgm:prSet presAssocID="{575360A0-C1F5-43D1-9BFC-88A07E8A0A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21E3A21D-FAC9-4408-AA0C-BCF3C3816F62}" type="pres">
      <dgm:prSet presAssocID="{575360A0-C1F5-43D1-9BFC-88A07E8A0A2A}" presName="spaceRect" presStyleCnt="0"/>
      <dgm:spPr/>
    </dgm:pt>
    <dgm:pt modelId="{04071B42-6CAE-47DA-8F06-E2E29AA978F0}" type="pres">
      <dgm:prSet presAssocID="{575360A0-C1F5-43D1-9BFC-88A07E8A0A2A}" presName="parTx" presStyleLbl="revTx" presStyleIdx="0" presStyleCnt="4">
        <dgm:presLayoutVars>
          <dgm:chMax val="0"/>
          <dgm:chPref val="0"/>
        </dgm:presLayoutVars>
      </dgm:prSet>
      <dgm:spPr/>
    </dgm:pt>
    <dgm:pt modelId="{3241B0A7-4F5A-4E88-A384-F2F066C12D8A}" type="pres">
      <dgm:prSet presAssocID="{E3702701-66EA-4577-A495-DFEE5110C0D2}" presName="sibTrans" presStyleCnt="0"/>
      <dgm:spPr/>
    </dgm:pt>
    <dgm:pt modelId="{52720A74-5D2A-4181-A33B-A232321BC73A}" type="pres">
      <dgm:prSet presAssocID="{DF65E6A5-DA40-4114-8F97-C9B6AB435B05}" presName="compNode" presStyleCnt="0"/>
      <dgm:spPr/>
    </dgm:pt>
    <dgm:pt modelId="{DE2EE186-1669-4AFC-ABBB-160624E1E5CE}" type="pres">
      <dgm:prSet presAssocID="{DF65E6A5-DA40-4114-8F97-C9B6AB435B05}" presName="bgRect" presStyleLbl="bgShp" presStyleIdx="1" presStyleCnt="4"/>
      <dgm:spPr/>
    </dgm:pt>
    <dgm:pt modelId="{7DA1F0A7-130E-40F3-9C96-FCE2A2A60CA9}" type="pres">
      <dgm:prSet presAssocID="{DF65E6A5-DA40-4114-8F97-C9B6AB435B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E6A477BA-493A-49FE-B871-7FEA4B014203}" type="pres">
      <dgm:prSet presAssocID="{DF65E6A5-DA40-4114-8F97-C9B6AB435B05}" presName="spaceRect" presStyleCnt="0"/>
      <dgm:spPr/>
    </dgm:pt>
    <dgm:pt modelId="{D4B08F97-7492-40B9-B6E7-8C296FF08C90}" type="pres">
      <dgm:prSet presAssocID="{DF65E6A5-DA40-4114-8F97-C9B6AB435B05}" presName="parTx" presStyleLbl="revTx" presStyleIdx="1" presStyleCnt="4">
        <dgm:presLayoutVars>
          <dgm:chMax val="0"/>
          <dgm:chPref val="0"/>
        </dgm:presLayoutVars>
      </dgm:prSet>
      <dgm:spPr/>
    </dgm:pt>
    <dgm:pt modelId="{31E711A9-47A6-487D-A5C9-35AF793D72E3}" type="pres">
      <dgm:prSet presAssocID="{6AEC08BF-A8C3-47C5-A5F5-D048DD6EB213}" presName="sibTrans" presStyleCnt="0"/>
      <dgm:spPr/>
    </dgm:pt>
    <dgm:pt modelId="{AD569D7A-53E2-4C73-BC00-1EF940DD6A70}" type="pres">
      <dgm:prSet presAssocID="{8E9AD297-059A-4C2C-B175-D66DA2DAA58D}" presName="compNode" presStyleCnt="0"/>
      <dgm:spPr/>
    </dgm:pt>
    <dgm:pt modelId="{734B81DB-2B6E-4371-92F6-5491BE9F449D}" type="pres">
      <dgm:prSet presAssocID="{8E9AD297-059A-4C2C-B175-D66DA2DAA58D}" presName="bgRect" presStyleLbl="bgShp" presStyleIdx="2" presStyleCnt="4"/>
      <dgm:spPr/>
    </dgm:pt>
    <dgm:pt modelId="{1C38A8E8-1C59-487E-A8AA-C4E7A5B83293}" type="pres">
      <dgm:prSet presAssocID="{8E9AD297-059A-4C2C-B175-D66DA2DAA5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4608DA6-CA78-4364-AA47-E5936F54CC7D}" type="pres">
      <dgm:prSet presAssocID="{8E9AD297-059A-4C2C-B175-D66DA2DAA58D}" presName="spaceRect" presStyleCnt="0"/>
      <dgm:spPr/>
    </dgm:pt>
    <dgm:pt modelId="{F4E45D74-D020-478D-847D-5403F21ECE19}" type="pres">
      <dgm:prSet presAssocID="{8E9AD297-059A-4C2C-B175-D66DA2DAA58D}" presName="parTx" presStyleLbl="revTx" presStyleIdx="2" presStyleCnt="4">
        <dgm:presLayoutVars>
          <dgm:chMax val="0"/>
          <dgm:chPref val="0"/>
        </dgm:presLayoutVars>
      </dgm:prSet>
      <dgm:spPr/>
    </dgm:pt>
    <dgm:pt modelId="{15FC77D2-D2CF-49B9-AE0C-3A8E9CF46C92}" type="pres">
      <dgm:prSet presAssocID="{5577A3B0-D780-4048-BBF9-6BBDDBF46D18}" presName="sibTrans" presStyleCnt="0"/>
      <dgm:spPr/>
    </dgm:pt>
    <dgm:pt modelId="{A24E82FA-9008-4705-9C71-0819B52350EA}" type="pres">
      <dgm:prSet presAssocID="{A44E749E-EC6A-4D00-911A-B75D9F051DAD}" presName="compNode" presStyleCnt="0"/>
      <dgm:spPr/>
    </dgm:pt>
    <dgm:pt modelId="{9ADA2CED-9524-47E4-87DC-855116450153}" type="pres">
      <dgm:prSet presAssocID="{A44E749E-EC6A-4D00-911A-B75D9F051DAD}" presName="bgRect" presStyleLbl="bgShp" presStyleIdx="3" presStyleCnt="4"/>
      <dgm:spPr/>
    </dgm:pt>
    <dgm:pt modelId="{3C553C9E-2F33-4658-9EAF-0C8DDC7699C1}" type="pres">
      <dgm:prSet presAssocID="{A44E749E-EC6A-4D00-911A-B75D9F051D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030AC84-982C-45C4-8CE5-5AF1D4CDFE03}" type="pres">
      <dgm:prSet presAssocID="{A44E749E-EC6A-4D00-911A-B75D9F051DAD}" presName="spaceRect" presStyleCnt="0"/>
      <dgm:spPr/>
    </dgm:pt>
    <dgm:pt modelId="{AE329F5A-76E6-4877-8A9B-511C6614BF7E}" type="pres">
      <dgm:prSet presAssocID="{A44E749E-EC6A-4D00-911A-B75D9F051D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382970F-82AB-44BD-9665-6E4F3024CD64}" srcId="{A8873F12-D93F-457C-8206-D8E5E77C5DBD}" destId="{575360A0-C1F5-43D1-9BFC-88A07E8A0A2A}" srcOrd="0" destOrd="0" parTransId="{824B9BA6-37E0-4EA0-873B-87527E59A7CA}" sibTransId="{E3702701-66EA-4577-A495-DFEE5110C0D2}"/>
    <dgm:cxn modelId="{EEE14C21-F6AD-4684-91B1-EC3EF24A7FB1}" type="presOf" srcId="{DF65E6A5-DA40-4114-8F97-C9B6AB435B05}" destId="{D4B08F97-7492-40B9-B6E7-8C296FF08C90}" srcOrd="0" destOrd="0" presId="urn:microsoft.com/office/officeart/2018/2/layout/IconVerticalSolidList"/>
    <dgm:cxn modelId="{5ADF0326-41E3-4167-A621-6FE3C5696ACD}" type="presOf" srcId="{8E9AD297-059A-4C2C-B175-D66DA2DAA58D}" destId="{F4E45D74-D020-478D-847D-5403F21ECE19}" srcOrd="0" destOrd="0" presId="urn:microsoft.com/office/officeart/2018/2/layout/IconVerticalSolidList"/>
    <dgm:cxn modelId="{43A25E2B-E658-4EC9-838B-D99A42FDA668}" type="presOf" srcId="{A8873F12-D93F-457C-8206-D8E5E77C5DBD}" destId="{908BF15D-89C6-4873-BB29-F5EC5B056320}" srcOrd="0" destOrd="0" presId="urn:microsoft.com/office/officeart/2018/2/layout/IconVerticalSolidList"/>
    <dgm:cxn modelId="{F4AF692D-76EF-425D-AE49-8A5E57625973}" srcId="{A8873F12-D93F-457C-8206-D8E5E77C5DBD}" destId="{A44E749E-EC6A-4D00-911A-B75D9F051DAD}" srcOrd="3" destOrd="0" parTransId="{2AD26229-2164-42A0-84A5-C99F5C1A5DE8}" sibTransId="{B8204E56-0E2A-4DB4-ACAC-9D09F897C110}"/>
    <dgm:cxn modelId="{B3D6644C-DA56-42FB-BED1-62E3DFB6963D}" srcId="{A8873F12-D93F-457C-8206-D8E5E77C5DBD}" destId="{8E9AD297-059A-4C2C-B175-D66DA2DAA58D}" srcOrd="2" destOrd="0" parTransId="{10749A83-4190-48F7-B382-F4EC441314B2}" sibTransId="{5577A3B0-D780-4048-BBF9-6BBDDBF46D18}"/>
    <dgm:cxn modelId="{0BB1F47F-35C0-4025-BB1F-4E53C146E522}" srcId="{A8873F12-D93F-457C-8206-D8E5E77C5DBD}" destId="{DF65E6A5-DA40-4114-8F97-C9B6AB435B05}" srcOrd="1" destOrd="0" parTransId="{A8EAFF0C-7B7E-4A77-AE41-A185BC061A16}" sibTransId="{6AEC08BF-A8C3-47C5-A5F5-D048DD6EB213}"/>
    <dgm:cxn modelId="{F2CE9BC7-5110-422D-9DC2-DA850C590110}" type="presOf" srcId="{A44E749E-EC6A-4D00-911A-B75D9F051DAD}" destId="{AE329F5A-76E6-4877-8A9B-511C6614BF7E}" srcOrd="0" destOrd="0" presId="urn:microsoft.com/office/officeart/2018/2/layout/IconVerticalSolidList"/>
    <dgm:cxn modelId="{7C364DEA-5A21-4307-BB78-6C90A8F3C1BE}" type="presOf" srcId="{575360A0-C1F5-43D1-9BFC-88A07E8A0A2A}" destId="{04071B42-6CAE-47DA-8F06-E2E29AA978F0}" srcOrd="0" destOrd="0" presId="urn:microsoft.com/office/officeart/2018/2/layout/IconVerticalSolidList"/>
    <dgm:cxn modelId="{4954EC4E-D814-455E-A547-B81234EB9407}" type="presParOf" srcId="{908BF15D-89C6-4873-BB29-F5EC5B056320}" destId="{8494168B-25F4-4390-B076-536547C1A4EE}" srcOrd="0" destOrd="0" presId="urn:microsoft.com/office/officeart/2018/2/layout/IconVerticalSolidList"/>
    <dgm:cxn modelId="{DB354404-417F-45EB-B7C8-7615ECDF3B63}" type="presParOf" srcId="{8494168B-25F4-4390-B076-536547C1A4EE}" destId="{1D71D673-6AF7-45D5-B1C4-9396DBFE851A}" srcOrd="0" destOrd="0" presId="urn:microsoft.com/office/officeart/2018/2/layout/IconVerticalSolidList"/>
    <dgm:cxn modelId="{9423BC67-2BB1-4ACE-A7DA-D350ACD4BF11}" type="presParOf" srcId="{8494168B-25F4-4390-B076-536547C1A4EE}" destId="{5898AB25-E1E4-4E47-9680-4A1B3E0B149E}" srcOrd="1" destOrd="0" presId="urn:microsoft.com/office/officeart/2018/2/layout/IconVerticalSolidList"/>
    <dgm:cxn modelId="{6ECB11BE-20A1-450E-9B4A-986CC892971E}" type="presParOf" srcId="{8494168B-25F4-4390-B076-536547C1A4EE}" destId="{21E3A21D-FAC9-4408-AA0C-BCF3C3816F62}" srcOrd="2" destOrd="0" presId="urn:microsoft.com/office/officeart/2018/2/layout/IconVerticalSolidList"/>
    <dgm:cxn modelId="{8B55CEBF-024A-4511-9054-E33EF38824A5}" type="presParOf" srcId="{8494168B-25F4-4390-B076-536547C1A4EE}" destId="{04071B42-6CAE-47DA-8F06-E2E29AA978F0}" srcOrd="3" destOrd="0" presId="urn:microsoft.com/office/officeart/2018/2/layout/IconVerticalSolidList"/>
    <dgm:cxn modelId="{149A0878-D19D-41B2-B22C-06B0A9652678}" type="presParOf" srcId="{908BF15D-89C6-4873-BB29-F5EC5B056320}" destId="{3241B0A7-4F5A-4E88-A384-F2F066C12D8A}" srcOrd="1" destOrd="0" presId="urn:microsoft.com/office/officeart/2018/2/layout/IconVerticalSolidList"/>
    <dgm:cxn modelId="{DBF05D21-5772-4DF3-8C3F-39A94089C211}" type="presParOf" srcId="{908BF15D-89C6-4873-BB29-F5EC5B056320}" destId="{52720A74-5D2A-4181-A33B-A232321BC73A}" srcOrd="2" destOrd="0" presId="urn:microsoft.com/office/officeart/2018/2/layout/IconVerticalSolidList"/>
    <dgm:cxn modelId="{8B41CAC4-4150-4E04-AE81-77E55CE8709A}" type="presParOf" srcId="{52720A74-5D2A-4181-A33B-A232321BC73A}" destId="{DE2EE186-1669-4AFC-ABBB-160624E1E5CE}" srcOrd="0" destOrd="0" presId="urn:microsoft.com/office/officeart/2018/2/layout/IconVerticalSolidList"/>
    <dgm:cxn modelId="{05AA0483-ABD5-45B2-AECA-88C3AC031E79}" type="presParOf" srcId="{52720A74-5D2A-4181-A33B-A232321BC73A}" destId="{7DA1F0A7-130E-40F3-9C96-FCE2A2A60CA9}" srcOrd="1" destOrd="0" presId="urn:microsoft.com/office/officeart/2018/2/layout/IconVerticalSolidList"/>
    <dgm:cxn modelId="{0CCCA03B-0A15-414B-BCC2-210597A38A2F}" type="presParOf" srcId="{52720A74-5D2A-4181-A33B-A232321BC73A}" destId="{E6A477BA-493A-49FE-B871-7FEA4B014203}" srcOrd="2" destOrd="0" presId="urn:microsoft.com/office/officeart/2018/2/layout/IconVerticalSolidList"/>
    <dgm:cxn modelId="{00B1E029-A7A4-4DA6-9D8C-6AD074B36124}" type="presParOf" srcId="{52720A74-5D2A-4181-A33B-A232321BC73A}" destId="{D4B08F97-7492-40B9-B6E7-8C296FF08C90}" srcOrd="3" destOrd="0" presId="urn:microsoft.com/office/officeart/2018/2/layout/IconVerticalSolidList"/>
    <dgm:cxn modelId="{01A6749D-26F6-40C9-8B8B-2545661B229F}" type="presParOf" srcId="{908BF15D-89C6-4873-BB29-F5EC5B056320}" destId="{31E711A9-47A6-487D-A5C9-35AF793D72E3}" srcOrd="3" destOrd="0" presId="urn:microsoft.com/office/officeart/2018/2/layout/IconVerticalSolidList"/>
    <dgm:cxn modelId="{FE41941D-5590-4966-9563-7DE94997A9C7}" type="presParOf" srcId="{908BF15D-89C6-4873-BB29-F5EC5B056320}" destId="{AD569D7A-53E2-4C73-BC00-1EF940DD6A70}" srcOrd="4" destOrd="0" presId="urn:microsoft.com/office/officeart/2018/2/layout/IconVerticalSolidList"/>
    <dgm:cxn modelId="{F4E2A7A1-1C26-4785-8B81-E66D04C4D4A7}" type="presParOf" srcId="{AD569D7A-53E2-4C73-BC00-1EF940DD6A70}" destId="{734B81DB-2B6E-4371-92F6-5491BE9F449D}" srcOrd="0" destOrd="0" presId="urn:microsoft.com/office/officeart/2018/2/layout/IconVerticalSolidList"/>
    <dgm:cxn modelId="{EEE733F5-2830-4DA1-921A-2B1900112DF0}" type="presParOf" srcId="{AD569D7A-53E2-4C73-BC00-1EF940DD6A70}" destId="{1C38A8E8-1C59-487E-A8AA-C4E7A5B83293}" srcOrd="1" destOrd="0" presId="urn:microsoft.com/office/officeart/2018/2/layout/IconVerticalSolidList"/>
    <dgm:cxn modelId="{23E96FA0-68B1-4780-A70C-E6FA163C73F7}" type="presParOf" srcId="{AD569D7A-53E2-4C73-BC00-1EF940DD6A70}" destId="{E4608DA6-CA78-4364-AA47-E5936F54CC7D}" srcOrd="2" destOrd="0" presId="urn:microsoft.com/office/officeart/2018/2/layout/IconVerticalSolidList"/>
    <dgm:cxn modelId="{5295AD6D-2228-4BB2-B82D-6FEE97D9D29D}" type="presParOf" srcId="{AD569D7A-53E2-4C73-BC00-1EF940DD6A70}" destId="{F4E45D74-D020-478D-847D-5403F21ECE19}" srcOrd="3" destOrd="0" presId="urn:microsoft.com/office/officeart/2018/2/layout/IconVerticalSolidList"/>
    <dgm:cxn modelId="{4EA253B9-6EAA-4568-B51F-19FB3BFD679E}" type="presParOf" srcId="{908BF15D-89C6-4873-BB29-F5EC5B056320}" destId="{15FC77D2-D2CF-49B9-AE0C-3A8E9CF46C92}" srcOrd="5" destOrd="0" presId="urn:microsoft.com/office/officeart/2018/2/layout/IconVerticalSolidList"/>
    <dgm:cxn modelId="{9169D8B4-53C2-41B3-94D0-D3A6AAE8B0D5}" type="presParOf" srcId="{908BF15D-89C6-4873-BB29-F5EC5B056320}" destId="{A24E82FA-9008-4705-9C71-0819B52350EA}" srcOrd="6" destOrd="0" presId="urn:microsoft.com/office/officeart/2018/2/layout/IconVerticalSolidList"/>
    <dgm:cxn modelId="{F5F1A0BE-19E2-493C-8712-FE249823C9E3}" type="presParOf" srcId="{A24E82FA-9008-4705-9C71-0819B52350EA}" destId="{9ADA2CED-9524-47E4-87DC-855116450153}" srcOrd="0" destOrd="0" presId="urn:microsoft.com/office/officeart/2018/2/layout/IconVerticalSolidList"/>
    <dgm:cxn modelId="{73BE5199-49DA-41E4-B080-87D564C3B64B}" type="presParOf" srcId="{A24E82FA-9008-4705-9C71-0819B52350EA}" destId="{3C553C9E-2F33-4658-9EAF-0C8DDC7699C1}" srcOrd="1" destOrd="0" presId="urn:microsoft.com/office/officeart/2018/2/layout/IconVerticalSolidList"/>
    <dgm:cxn modelId="{1BB7E56C-DCEC-4007-AB82-7DFBFB681782}" type="presParOf" srcId="{A24E82FA-9008-4705-9C71-0819B52350EA}" destId="{1030AC84-982C-45C4-8CE5-5AF1D4CDFE03}" srcOrd="2" destOrd="0" presId="urn:microsoft.com/office/officeart/2018/2/layout/IconVerticalSolidList"/>
    <dgm:cxn modelId="{A70D2480-40C2-400C-8D91-1D6E1B215DC6}" type="presParOf" srcId="{A24E82FA-9008-4705-9C71-0819B52350EA}" destId="{AE329F5A-76E6-4877-8A9B-511C6614BF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1D673-6AF7-45D5-B1C4-9396DBFE851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AB25-E1E4-4E47-9680-4A1B3E0B149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71B42-6CAE-47DA-8F06-E2E29AA978F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study analyzed the best option where to open a new Coffee Shop in Chicago.</a:t>
          </a:r>
        </a:p>
      </dsp:txBody>
      <dsp:txXfrm>
        <a:off x="1429899" y="2442"/>
        <a:ext cx="5083704" cy="1238008"/>
      </dsp:txXfrm>
    </dsp:sp>
    <dsp:sp modelId="{DE2EE186-1669-4AFC-ABBB-160624E1E5C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1F0A7-130E-40F3-9C96-FCE2A2A60CA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08F97-7492-40B9-B6E7-8C296FF08C9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With the information gathered from open sources, like Wikipedia and Foursquare API, we conclude the best option is in Austin Neighborhood.</a:t>
          </a:r>
        </a:p>
      </dsp:txBody>
      <dsp:txXfrm>
        <a:off x="1429899" y="1549953"/>
        <a:ext cx="5083704" cy="1238008"/>
      </dsp:txXfrm>
    </dsp:sp>
    <dsp:sp modelId="{734B81DB-2B6E-4371-92F6-5491BE9F449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8A8E8-1C59-487E-A8AA-C4E7A5B8329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45D74-D020-478D-847D-5403F21ECE1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study can be replicated to do the same with any kind of store in any place around the world. </a:t>
          </a:r>
        </a:p>
      </dsp:txBody>
      <dsp:txXfrm>
        <a:off x="1429899" y="3097464"/>
        <a:ext cx="5083704" cy="1238008"/>
      </dsp:txXfrm>
    </dsp:sp>
    <dsp:sp modelId="{9ADA2CED-9524-47E4-87DC-85511645015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53C9E-2F33-4658-9EAF-0C8DDC7699C1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29F5A-76E6-4877-8A9B-511C6614BF7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a more detailed information, the data should be crossed with a survey on the field, specially in Austin, where the recommendation is provided.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9BF9-35CC-403F-A9B0-60E9B5393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1E503-EE84-4ED4-810E-846704675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C5D6-9B8C-4F03-9FF0-30D30FA2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DA3BE-0256-4A2C-8A8E-84D70840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D6C2-9A93-4445-B89B-1635D0F8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442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79A-DAFC-4912-9AE7-73BD46A3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71FA1-C713-4E8F-85EA-61F38FF26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9E29-713D-4EB3-A0DE-2FD39A61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76B93-5C5A-43BD-93B2-9DF98FDC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9216-B60D-4816-9F05-69ED1BDC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693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512C1-17E2-4BA8-944F-83518A2DB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6D9FB-9C13-4805-B466-563522839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8CA6-0A6C-49B5-96FA-65624C0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76E0-5826-4429-BEBA-65A74BD9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E981-262C-4A00-AC63-22AAFDB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31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677-2E5F-429F-9C05-253C3428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D686-58BA-4825-867A-060013A5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168-DD75-4F7E-8981-EDBFE7EB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F656-3BE9-43F0-99BB-37F159CF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692F-1D7D-416F-8C39-6AF4EACE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343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CF50-FFDA-46DF-AD01-98C545DD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4D138-37C1-47B9-BE3C-8D01C897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05E0-6C25-4FD3-B18D-D1BA3B79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FE81E-4AFA-4470-B259-9B400447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272B-4D06-4432-8F00-08AC9742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013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5F68-DA71-4CAC-8C98-8823AF88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6E74-C53E-41AE-A307-4B3B402F8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560F-74EF-49CA-9CD8-FAED3CDD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4A64C-A03C-4BEA-98D7-24A95DD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58AC1-531E-4AAC-8C12-02718899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69D1-EEA6-4421-8811-B74CC785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112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CA83-5FF2-4FB4-9796-CA157FFF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3E7D8-5096-46DB-9489-C507F38A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3DA2-8934-469F-B2F3-2F875ED4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21A4A-94E0-44F8-B14A-4A1B6C12C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40D0C-701C-4EF9-B300-EE3DC57CB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896CA-C6FC-4176-9325-4CF1F661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500DD-A705-4C62-9337-DFA052D5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FF3C8-7977-418F-AB59-1394DCDD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97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B034-52AF-40F1-9146-131EF7E7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DA630-2A30-49E3-B0F2-1BCB10B5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A987E-FB6F-4EDD-98AB-AC669294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9D21F-1435-4E0F-96D7-DFBF62CE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449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C03A1-C872-496B-9C17-54EC7AA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6A136-F53D-4727-AFDF-0C21C6D2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0502E-242D-4A50-BDDA-5BE73045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11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9F8C-4270-4A4F-8BA8-25FA0A67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632A-C8C6-4218-A66E-58ECF41A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35B61-8AE7-4863-9A0C-908D28A08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F3863-1F2F-4895-8DEF-EF138297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1F1D-4E0B-4DBF-A2B8-B46B5EBC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F34A-D02A-4BCC-B2A9-3B8D3BA1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45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B894-4E3A-4BDC-98F0-ABCA69EA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DA39E-5170-45CC-8509-A547C3586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5B40B-AF96-42CF-9224-5A1C79F36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563F4-0541-442D-9F3E-AC0FA4B3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77F4-30A1-4B4F-9D57-A01A462B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D93-6727-45AA-AFCC-22B74EA2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7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CC748-40F1-46E7-9CFB-FEA796D0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FF56-0C81-471A-BCC2-BA2AACD11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63C7-9BD2-4837-8E8B-F1A268536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C330-9970-4214-B53F-B0D9E5F59FE1}" type="datetimeFigureOut">
              <a:rPr lang="es-CL" smtClean="0"/>
              <a:t>11-02-2020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F516-FDB3-4081-8A1D-749F3E79E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87F7-9AC6-4C4A-99D4-8A2772B8C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E447-075F-46A7-9566-B6AE69140F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003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cago.gov/content/dam/city/depts/zlup/Zoning_Main_Page/Publications/Census_2010_Community_Area_Profiles/Census_2010_and_2000_CA_Populations.pdf" TargetMode="External"/><Relationship Id="rId2" Type="http://schemas.openxmlformats.org/officeDocument/2006/relationships/hyperlink" Target="https://en.wikipedia.org/wiki/List_of_neighborhoods_in_Chicag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CCDF0-22D7-4274-9153-16BCCCE4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Best location for new Coffee Shop - Chicago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55523-385C-425C-9280-4B44982E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Juan Belaustegui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Feb. 2020</a:t>
            </a:r>
            <a:endParaRPr lang="es-CL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FF6F4-8F7E-4499-9358-63739B427D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207362"/>
            <a:ext cx="4047843" cy="30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F93B-D219-43AB-865E-5B11073B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543135"/>
            <a:ext cx="5816599" cy="1325563"/>
          </a:xfrm>
        </p:spPr>
        <p:txBody>
          <a:bodyPr>
            <a:noAutofit/>
          </a:bodyPr>
          <a:lstStyle/>
          <a:p>
            <a:r>
              <a:rPr lang="en-US" b="1" dirty="0"/>
              <a:t>Choosing location for a new store is challenging</a:t>
            </a:r>
            <a:endParaRPr lang="es-CL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64930FDD-24C2-4C27-A838-666F0C68F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144E-C632-474A-B456-E284C0F8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562" y="2279018"/>
            <a:ext cx="5958997" cy="3375920"/>
          </a:xfrm>
        </p:spPr>
        <p:txBody>
          <a:bodyPr anchor="t">
            <a:normAutofit/>
          </a:bodyPr>
          <a:lstStyle/>
          <a:p>
            <a:r>
              <a:rPr lang="en-US" sz="2400" dirty="0"/>
              <a:t>Select new location is not easy. There are a lot of variables to analyze.</a:t>
            </a:r>
          </a:p>
          <a:p>
            <a:r>
              <a:rPr lang="es-CL" sz="2400" dirty="0" err="1"/>
              <a:t>We</a:t>
            </a:r>
            <a:r>
              <a:rPr lang="es-CL" sz="2400" dirty="0"/>
              <a:t> can </a:t>
            </a:r>
            <a:r>
              <a:rPr lang="es-CL" sz="2400" dirty="0" err="1"/>
              <a:t>have</a:t>
            </a:r>
            <a:r>
              <a:rPr lang="es-CL" sz="2400" dirty="0"/>
              <a:t> </a:t>
            </a:r>
            <a:r>
              <a:rPr lang="es-CL" sz="2400" dirty="0" err="1"/>
              <a:t>an</a:t>
            </a:r>
            <a:r>
              <a:rPr lang="es-CL" sz="2400" dirty="0"/>
              <a:t> idea </a:t>
            </a:r>
            <a:r>
              <a:rPr lang="es-CL" sz="2400" dirty="0" err="1"/>
              <a:t>from</a:t>
            </a:r>
            <a:r>
              <a:rPr lang="es-CL" sz="2400" dirty="0"/>
              <a:t> </a:t>
            </a:r>
            <a:r>
              <a:rPr lang="es-CL" sz="2400" dirty="0" err="1"/>
              <a:t>someone</a:t>
            </a:r>
            <a:r>
              <a:rPr lang="es-CL" sz="2400" dirty="0"/>
              <a:t> </a:t>
            </a:r>
            <a:r>
              <a:rPr lang="es-CL" sz="2400" dirty="0" err="1"/>
              <a:t>who</a:t>
            </a:r>
            <a:r>
              <a:rPr lang="es-CL" sz="2400" dirty="0"/>
              <a:t> </a:t>
            </a:r>
            <a:r>
              <a:rPr lang="es-CL" sz="2400" dirty="0" err="1"/>
              <a:t>knows</a:t>
            </a:r>
            <a:r>
              <a:rPr lang="es-CL" sz="2400" dirty="0"/>
              <a:t> </a:t>
            </a:r>
            <a:r>
              <a:rPr lang="es-CL" sz="2400" dirty="0" err="1"/>
              <a:t>the</a:t>
            </a:r>
            <a:r>
              <a:rPr lang="es-CL" sz="2400" dirty="0"/>
              <a:t> </a:t>
            </a:r>
            <a:r>
              <a:rPr lang="es-CL" sz="2400" dirty="0" err="1"/>
              <a:t>city</a:t>
            </a:r>
            <a:r>
              <a:rPr lang="es-CL" sz="2400" dirty="0"/>
              <a:t> </a:t>
            </a:r>
            <a:r>
              <a:rPr lang="es-CL" sz="2400" dirty="0" err="1"/>
              <a:t>to</a:t>
            </a:r>
            <a:r>
              <a:rPr lang="es-CL" sz="2400" dirty="0"/>
              <a:t> </a:t>
            </a:r>
            <a:r>
              <a:rPr lang="es-CL" sz="2400" dirty="0" err="1"/>
              <a:t>cover</a:t>
            </a:r>
            <a:r>
              <a:rPr lang="es-CL" sz="2400" dirty="0"/>
              <a:t>, </a:t>
            </a:r>
            <a:r>
              <a:rPr lang="es-CL" sz="2400" dirty="0" err="1"/>
              <a:t>but</a:t>
            </a:r>
            <a:r>
              <a:rPr lang="es-CL" sz="2400" dirty="0"/>
              <a:t> </a:t>
            </a:r>
            <a:r>
              <a:rPr lang="es-CL" sz="2400" dirty="0" err="1"/>
              <a:t>it</a:t>
            </a:r>
            <a:r>
              <a:rPr lang="es-CL" sz="2400" dirty="0"/>
              <a:t> </a:t>
            </a:r>
            <a:r>
              <a:rPr lang="es-CL" sz="2400" dirty="0" err="1"/>
              <a:t>is</a:t>
            </a:r>
            <a:r>
              <a:rPr lang="es-CL" sz="2400" dirty="0"/>
              <a:t> posible </a:t>
            </a:r>
            <a:r>
              <a:rPr lang="es-CL" sz="2400" dirty="0" err="1"/>
              <a:t>that</a:t>
            </a:r>
            <a:r>
              <a:rPr lang="es-CL" sz="2400" dirty="0"/>
              <a:t> </a:t>
            </a:r>
            <a:r>
              <a:rPr lang="es-CL" sz="2400" dirty="0" err="1"/>
              <a:t>you</a:t>
            </a:r>
            <a:r>
              <a:rPr lang="es-CL" sz="2400" dirty="0"/>
              <a:t> </a:t>
            </a:r>
            <a:r>
              <a:rPr lang="es-CL" sz="2400" dirty="0" err="1"/>
              <a:t>don’t</a:t>
            </a:r>
            <a:r>
              <a:rPr lang="es-CL" sz="2400" dirty="0"/>
              <a:t> </a:t>
            </a:r>
            <a:r>
              <a:rPr lang="es-CL" sz="2400" dirty="0" err="1"/>
              <a:t>have</a:t>
            </a:r>
            <a:r>
              <a:rPr lang="es-CL" sz="2400" dirty="0"/>
              <a:t> a complete visión .</a:t>
            </a:r>
          </a:p>
          <a:p>
            <a:r>
              <a:rPr lang="es-CL" sz="2400" dirty="0"/>
              <a:t>A data </a:t>
            </a:r>
            <a:r>
              <a:rPr lang="es-CL" sz="2400" dirty="0" err="1"/>
              <a:t>Analysis</a:t>
            </a:r>
            <a:r>
              <a:rPr lang="es-CL" sz="2400" dirty="0"/>
              <a:t> </a:t>
            </a:r>
            <a:r>
              <a:rPr lang="es-CL" sz="2400" dirty="0" err="1"/>
              <a:t>with</a:t>
            </a:r>
            <a:r>
              <a:rPr lang="es-CL" sz="2400" dirty="0"/>
              <a:t> </a:t>
            </a:r>
            <a:r>
              <a:rPr lang="es-CL" sz="2400" dirty="0" err="1"/>
              <a:t>georeference</a:t>
            </a:r>
            <a:r>
              <a:rPr lang="es-CL" sz="2400" dirty="0"/>
              <a:t> can </a:t>
            </a:r>
            <a:r>
              <a:rPr lang="es-CL" sz="2400" dirty="0" err="1"/>
              <a:t>help</a:t>
            </a:r>
            <a:r>
              <a:rPr lang="es-CL" sz="2400" dirty="0"/>
              <a:t> a </a:t>
            </a:r>
            <a:r>
              <a:rPr lang="es-CL" sz="2400" dirty="0" err="1"/>
              <a:t>lot</a:t>
            </a:r>
            <a:r>
              <a:rPr lang="es-CL" sz="2400" dirty="0"/>
              <a:t> </a:t>
            </a:r>
            <a:r>
              <a:rPr lang="es-CL" sz="2400" dirty="0" err="1"/>
              <a:t>to</a:t>
            </a:r>
            <a:r>
              <a:rPr lang="es-CL" sz="2400" dirty="0"/>
              <a:t> </a:t>
            </a:r>
            <a:r>
              <a:rPr lang="es-CL" sz="2400" dirty="0" err="1"/>
              <a:t>make</a:t>
            </a:r>
            <a:r>
              <a:rPr lang="es-CL" sz="2400" dirty="0"/>
              <a:t> a decisión.</a:t>
            </a:r>
          </a:p>
        </p:txBody>
      </p:sp>
    </p:spTree>
    <p:extLst>
      <p:ext uri="{BB962C8B-B14F-4D97-AF65-F5344CB8AC3E}">
        <p14:creationId xmlns:p14="http://schemas.microsoft.com/office/powerpoint/2010/main" val="110896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9758-CECE-42A3-95FF-AD93439E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b="1"/>
              <a:t>Data acquisition and cleaning</a:t>
            </a:r>
            <a:endParaRPr lang="es-CL" sz="4800" b="1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6972-7AB2-45ED-A870-ED576A7F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259080"/>
            <a:ext cx="6416040" cy="62788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study is to provide a recommendation for a new Coffee shop in Chicago.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data of neighborhoods has been gathered from Wikipedia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https://en.wikipedia.org/wiki/List_of_neighborhoods_in_Chicago</a:t>
            </a:r>
            <a:endParaRPr lang="es-CL" sz="2000" dirty="0">
              <a:solidFill>
                <a:schemeClr val="bg1"/>
              </a:solidFill>
            </a:endParaRPr>
          </a:p>
          <a:p>
            <a:r>
              <a:rPr lang="es-CL" sz="2000" dirty="0" err="1">
                <a:solidFill>
                  <a:schemeClr val="bg1"/>
                </a:solidFill>
              </a:rPr>
              <a:t>Population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information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from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last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census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n-US" sz="2000" u="sng" dirty="0">
                <a:solidFill>
                  <a:schemeClr val="bg1"/>
                </a:solidFill>
                <a:hlinkClick r:id="rId3"/>
              </a:rPr>
              <a:t>www.chicago.gov/content/dam/city/depts/zlup/Zoning_Main_Page/Publications/Census_2010_Community_Area_Profiles/Census_2010_and_2000_CA_Populations.pdf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r>
              <a:rPr lang="es-CL" sz="2000" dirty="0">
                <a:solidFill>
                  <a:schemeClr val="bg1"/>
                </a:solidFill>
              </a:rPr>
              <a:t>Total </a:t>
            </a:r>
            <a:r>
              <a:rPr lang="es-CL" sz="2000" dirty="0" err="1">
                <a:solidFill>
                  <a:schemeClr val="bg1"/>
                </a:solidFill>
              </a:rPr>
              <a:t>of</a:t>
            </a:r>
            <a:r>
              <a:rPr lang="es-CL" sz="2000" dirty="0">
                <a:solidFill>
                  <a:schemeClr val="bg1"/>
                </a:solidFill>
              </a:rPr>
              <a:t> 4,282 </a:t>
            </a:r>
            <a:r>
              <a:rPr lang="es-CL" sz="2000" dirty="0" err="1">
                <a:solidFill>
                  <a:schemeClr val="bg1"/>
                </a:solidFill>
              </a:rPr>
              <a:t>venues</a:t>
            </a:r>
            <a:r>
              <a:rPr lang="es-CL" sz="2000" dirty="0">
                <a:solidFill>
                  <a:schemeClr val="bg1"/>
                </a:solidFill>
              </a:rPr>
              <a:t> and 343 </a:t>
            </a:r>
            <a:r>
              <a:rPr lang="es-CL" sz="2000" dirty="0" err="1">
                <a:solidFill>
                  <a:schemeClr val="bg1"/>
                </a:solidFill>
              </a:rPr>
              <a:t>categories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were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processed</a:t>
            </a:r>
            <a:r>
              <a:rPr lang="es-CL" sz="2000" dirty="0">
                <a:solidFill>
                  <a:schemeClr val="bg1"/>
                </a:solidFill>
              </a:rPr>
              <a:t> in </a:t>
            </a:r>
            <a:r>
              <a:rPr lang="es-CL" sz="2000" dirty="0" err="1">
                <a:solidFill>
                  <a:schemeClr val="bg1"/>
                </a:solidFill>
              </a:rPr>
              <a:t>the</a:t>
            </a:r>
            <a:r>
              <a:rPr lang="es-CL" sz="2000" dirty="0">
                <a:solidFill>
                  <a:schemeClr val="bg1"/>
                </a:solidFill>
              </a:rPr>
              <a:t> raw </a:t>
            </a:r>
            <a:r>
              <a:rPr lang="es-CL" sz="2000" dirty="0" err="1">
                <a:solidFill>
                  <a:schemeClr val="bg1"/>
                </a:solidFill>
              </a:rPr>
              <a:t>dataset</a:t>
            </a:r>
            <a:r>
              <a:rPr lang="es-CL" sz="2000" dirty="0">
                <a:solidFill>
                  <a:schemeClr val="bg1"/>
                </a:solidFill>
              </a:rPr>
              <a:t>.</a:t>
            </a:r>
          </a:p>
          <a:p>
            <a:r>
              <a:rPr lang="es-CL" sz="2000" dirty="0" err="1">
                <a:solidFill>
                  <a:schemeClr val="bg1"/>
                </a:solidFill>
              </a:rPr>
              <a:t>Cleaned</a:t>
            </a:r>
            <a:r>
              <a:rPr lang="es-CL" sz="2000" dirty="0">
                <a:solidFill>
                  <a:schemeClr val="bg1"/>
                </a:solidFill>
              </a:rPr>
              <a:t> data </a:t>
            </a:r>
            <a:r>
              <a:rPr lang="es-CL" sz="2000" dirty="0" err="1">
                <a:solidFill>
                  <a:schemeClr val="bg1"/>
                </a:solidFill>
              </a:rPr>
              <a:t>consisted</a:t>
            </a:r>
            <a:r>
              <a:rPr lang="es-CL" sz="2000" dirty="0">
                <a:solidFill>
                  <a:schemeClr val="bg1"/>
                </a:solidFill>
              </a:rPr>
              <a:t> in 31 </a:t>
            </a:r>
            <a:r>
              <a:rPr lang="es-CL" sz="2000" dirty="0" err="1">
                <a:solidFill>
                  <a:schemeClr val="bg1"/>
                </a:solidFill>
              </a:rPr>
              <a:t>rows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with</a:t>
            </a:r>
            <a:r>
              <a:rPr lang="es-CL" sz="2000" dirty="0">
                <a:solidFill>
                  <a:schemeClr val="bg1"/>
                </a:solidFill>
              </a:rPr>
              <a:t> 10 </a:t>
            </a:r>
            <a:r>
              <a:rPr lang="es-CL" sz="2000" dirty="0" err="1">
                <a:solidFill>
                  <a:schemeClr val="bg1"/>
                </a:solidFill>
              </a:rPr>
              <a:t>most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common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venues</a:t>
            </a:r>
            <a:r>
              <a:rPr lang="es-CL" sz="2000" dirty="0">
                <a:solidFill>
                  <a:schemeClr val="bg1"/>
                </a:solidFill>
              </a:rPr>
              <a:t> plus </a:t>
            </a:r>
            <a:r>
              <a:rPr lang="es-CL" sz="2000" dirty="0" err="1">
                <a:solidFill>
                  <a:schemeClr val="bg1"/>
                </a:solidFill>
              </a:rPr>
              <a:t>coordinates</a:t>
            </a:r>
            <a:r>
              <a:rPr lang="es-CL" sz="2000" dirty="0">
                <a:solidFill>
                  <a:schemeClr val="bg1"/>
                </a:solidFill>
              </a:rPr>
              <a:t> and </a:t>
            </a:r>
            <a:r>
              <a:rPr lang="es-CL" sz="2000" dirty="0" err="1">
                <a:solidFill>
                  <a:schemeClr val="bg1"/>
                </a:solidFill>
              </a:rPr>
              <a:t>population</a:t>
            </a:r>
            <a:r>
              <a:rPr lang="es-CL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695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1871E-CE47-4547-958E-65FB4508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Neighborhood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1314FC-8DFC-4545-A7CC-D06D421A3D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977" y="2426818"/>
            <a:ext cx="4357097" cy="3997637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CED92-999D-49C8-B1CB-E50678F505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5448" y="2426818"/>
            <a:ext cx="4875167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3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2941-954E-4833-A97D-F6BEF13A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0789"/>
            <a:ext cx="10515600" cy="138989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Chicago  Neighborhoods</a:t>
            </a:r>
            <a:r>
              <a:rPr lang="en-US" b="1" dirty="0">
                <a:highlight>
                  <a:srgbClr val="000000"/>
                </a:highlight>
              </a:rPr>
              <a:t> fr               om Chicago</a:t>
            </a:r>
            <a:endParaRPr lang="es-CL" b="1" dirty="0">
              <a:highlight>
                <a:srgbClr val="0000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778C-6C02-4E0F-B7DC-F13662951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Neighborhoods</a:t>
            </a:r>
            <a:endParaRPr lang="es-C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9E29E-F05F-44CB-A655-F39606114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Neighborhoods with No Coffee Store presence.</a:t>
            </a:r>
            <a:endParaRPr lang="es-CL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08683165-346C-4300-AA4E-F029D21E671E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405" y="2505075"/>
            <a:ext cx="4960777" cy="36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0707CB-BB15-4724-AD87-EEA080CC4DB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505075"/>
            <a:ext cx="5157787" cy="3684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68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838B-C46A-4E32-B00D-00F92A8F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Clustering  Neighborhoods</a:t>
            </a:r>
            <a:r>
              <a:rPr lang="en-US" b="1" dirty="0">
                <a:highlight>
                  <a:srgbClr val="000000"/>
                </a:highlight>
              </a:rPr>
              <a:t>________________</a:t>
            </a:r>
            <a:r>
              <a:rPr lang="en-US" b="1" dirty="0">
                <a:solidFill>
                  <a:schemeClr val="bg1"/>
                </a:solidFill>
              </a:rPr>
              <a:t>                                     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EE91D-EE2A-4E32-85DD-C28FB0DE8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Determining K optimum 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5EF48-0A07-4D1A-A6AA-EDF850B826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0F7C-6D54-46BD-B730-5CB6519F3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K=4  Plotting clusters</a:t>
            </a:r>
            <a:endParaRPr lang="es-C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E4C1F-828A-41D4-83A0-8C55F0714A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25" y="2570923"/>
            <a:ext cx="4941336" cy="322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0C31F499-CA27-4EA9-AC1F-57E7652A3614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405" y="2505075"/>
            <a:ext cx="4960777" cy="3684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5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28C47-C054-413D-B5E4-5654326A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Cluster 3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 detail of Austin Neighborhood</a:t>
            </a:r>
            <a:endParaRPr lang="es-CL" sz="30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B37EE5-04D8-4F38-A3FA-A8EF1155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130517"/>
            <a:ext cx="6642532" cy="40187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0E018-2B5B-44E0-BD46-FEE3CD84582C}"/>
              </a:ext>
            </a:extLst>
          </p:cNvPr>
          <p:cNvSpPr/>
          <p:nvPr/>
        </p:nvSpPr>
        <p:spPr>
          <a:xfrm>
            <a:off x="5116652" y="1883654"/>
            <a:ext cx="6801268" cy="44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3F2D17-CD58-4B9C-84D8-629CFB7E820D}"/>
              </a:ext>
            </a:extLst>
          </p:cNvPr>
          <p:cNvCxnSpPr>
            <a:cxnSpLocks/>
          </p:cNvCxnSpPr>
          <p:nvPr/>
        </p:nvCxnSpPr>
        <p:spPr>
          <a:xfrm>
            <a:off x="11597964" y="1394847"/>
            <a:ext cx="0" cy="6144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2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946EA-5D1B-4F53-B426-D726CCCE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Conclusion and Recommendations</a:t>
            </a:r>
            <a:endParaRPr lang="es-CL" sz="3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149922-2997-4023-A1B1-2C8165061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685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41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94</TotalTime>
  <Words>334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Best location for new Coffee Shop - Chicago</vt:lpstr>
      <vt:lpstr>Choosing location for a new store is challenging</vt:lpstr>
      <vt:lpstr>Data acquisition and cleaning</vt:lpstr>
      <vt:lpstr>Data Neighborhood Analysis</vt:lpstr>
      <vt:lpstr>Chicago  Neighborhoods fr               om Chicago</vt:lpstr>
      <vt:lpstr>Clustering  Neighborhoods________________                                     </vt:lpstr>
      <vt:lpstr>Cluster 3  detail of Austin Neighborhood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location for new Coffee Shop - Chicago</dc:title>
  <dc:creator>Juan Jose Belaustegui</dc:creator>
  <cp:lastModifiedBy>Juan Jose Belaustegui</cp:lastModifiedBy>
  <cp:revision>10</cp:revision>
  <dcterms:created xsi:type="dcterms:W3CDTF">2020-02-11T22:46:02Z</dcterms:created>
  <dcterms:modified xsi:type="dcterms:W3CDTF">2020-02-12T00:20:27Z</dcterms:modified>
</cp:coreProperties>
</file>