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7" r:id="rId4"/>
    <p:sldId id="265" r:id="rId5"/>
    <p:sldId id="264" r:id="rId6"/>
    <p:sldId id="296" r:id="rId7"/>
    <p:sldId id="295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7" r:id="rId21"/>
    <p:sldId id="278" r:id="rId22"/>
    <p:sldId id="274" r:id="rId23"/>
    <p:sldId id="279" r:id="rId24"/>
    <p:sldId id="280" r:id="rId25"/>
    <p:sldId id="275" r:id="rId26"/>
    <p:sldId id="27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clipse.org/downloads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developer.android.com/sdk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dl-ssl.google.com/android/eclips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hyperlink" Target="http://www.andro-tablets.org/all-android-tablets.php" TargetMode="External"/><Relationship Id="rId4" Type="http://schemas.openxmlformats.org/officeDocument/2006/relationships/hyperlink" Target="http://www.andro-phones.com/2011-android-phones.php" TargetMode="Externa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19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819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1 CuadroTexto"/>
          <p:cNvSpPr txBox="1">
            <a:spLocks noChangeArrowheads="1"/>
          </p:cNvSpPr>
          <p:nvPr/>
        </p:nvSpPr>
        <p:spPr bwMode="auto">
          <a:xfrm>
            <a:off x="4500563" y="1444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Arquitectura</a:t>
            </a:r>
          </a:p>
        </p:txBody>
      </p:sp>
      <p:sp>
        <p:nvSpPr>
          <p:cNvPr id="8199" name="2 CuadroTexto"/>
          <p:cNvSpPr txBox="1">
            <a:spLocks noChangeArrowheads="1"/>
          </p:cNvSpPr>
          <p:nvPr/>
        </p:nvSpPr>
        <p:spPr bwMode="auto">
          <a:xfrm>
            <a:off x="2195513" y="1785938"/>
            <a:ext cx="65532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Bibliotecas.</a:t>
            </a:r>
          </a:p>
          <a:p>
            <a:pPr eaLnBrk="1" hangingPunct="1"/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System C Library.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Bibliotecas multimedia «Opencore»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Surface Manager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LibWebCore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SGL «Gráficos 2D»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OpenGL ES 1.1 / 2.0 «Gráficos 3D»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FreeType</a:t>
            </a:r>
          </a:p>
          <a:p>
            <a:pPr lvl="1" eaLnBrk="1" hangingPunct="1">
              <a:buFont typeface="Arial" charset="0"/>
              <a:buChar char="•"/>
            </a:pPr>
            <a:endParaRPr lang="es-ES"/>
          </a:p>
          <a:p>
            <a:pPr lvl="1" eaLnBrk="1" hangingPunct="1">
              <a:buFont typeface="Arial" charset="0"/>
              <a:buChar char="•"/>
            </a:pPr>
            <a:r>
              <a:rPr lang="es-ES"/>
              <a:t>SQLite</a:t>
            </a:r>
          </a:p>
          <a:p>
            <a:pPr eaLnBrk="1" hangingPunct="1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22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922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1 CuadroTexto"/>
          <p:cNvSpPr txBox="1">
            <a:spLocks noChangeArrowheads="1"/>
          </p:cNvSpPr>
          <p:nvPr/>
        </p:nvSpPr>
        <p:spPr bwMode="auto">
          <a:xfrm>
            <a:off x="4500563" y="1444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Arquitectura</a:t>
            </a:r>
          </a:p>
        </p:txBody>
      </p:sp>
      <p:sp>
        <p:nvSpPr>
          <p:cNvPr id="9223" name="2 CuadroTexto"/>
          <p:cNvSpPr txBox="1">
            <a:spLocks noChangeArrowheads="1"/>
          </p:cNvSpPr>
          <p:nvPr/>
        </p:nvSpPr>
        <p:spPr bwMode="auto">
          <a:xfrm>
            <a:off x="2195513" y="1785938"/>
            <a:ext cx="655320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Entorno de Ejecución</a:t>
            </a:r>
          </a:p>
          <a:p>
            <a:pPr eaLnBrk="1" hangingPunct="1"/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200" dirty="0"/>
              <a:t>Android incluye un conjunto de bibliotecas que proporcionan la mayor parte de la funcionalidad disponible en las bibliotecas del núcleo del lenguaje de programación Java</a:t>
            </a:r>
            <a:r>
              <a:rPr lang="es-ES" sz="1200" dirty="0" smtClean="0"/>
              <a:t>.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sz="12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200" dirty="0" smtClean="0"/>
              <a:t>Cada</a:t>
            </a:r>
            <a:r>
              <a:rPr lang="es-ES" sz="1200" dirty="0"/>
              <a:t> aplicación Android se ejecuta en su propio proceso, con su propia instancia de la máquina virtual </a:t>
            </a:r>
            <a:r>
              <a:rPr lang="es-ES" sz="1200" dirty="0" err="1"/>
              <a:t>Dalvik</a:t>
            </a:r>
            <a:r>
              <a:rPr lang="es-ES" sz="1200" dirty="0"/>
              <a:t>. </a:t>
            </a:r>
            <a:r>
              <a:rPr lang="es-ES" sz="1200" dirty="0" err="1"/>
              <a:t>Dalvik</a:t>
            </a:r>
            <a:r>
              <a:rPr lang="es-ES" sz="1200" dirty="0"/>
              <a:t> ha sido escrito para que un dispositivo pueda ejecutar múltiples máquinas virtuales de manera eficiente. </a:t>
            </a:r>
          </a:p>
          <a:p>
            <a:pPr lvl="1" eaLnBrk="1" hangingPunct="1">
              <a:buFont typeface="Arial" charset="0"/>
              <a:buChar char="•"/>
            </a:pPr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La máquina virtual </a:t>
            </a:r>
            <a:r>
              <a:rPr lang="es-ES" sz="1200" dirty="0" err="1"/>
              <a:t>Dalvik</a:t>
            </a:r>
            <a:r>
              <a:rPr lang="es-ES" sz="1200" dirty="0"/>
              <a:t> ejecuta archivos ejecutables en </a:t>
            </a:r>
            <a:r>
              <a:rPr lang="es-ES" sz="1200" dirty="0"/>
              <a:t>f</a:t>
            </a:r>
            <a:r>
              <a:rPr lang="es-ES" sz="1200" dirty="0" smtClean="0"/>
              <a:t>ormato </a:t>
            </a:r>
            <a:r>
              <a:rPr lang="es-ES" sz="1200" dirty="0" err="1"/>
              <a:t>dex</a:t>
            </a:r>
            <a:r>
              <a:rPr lang="es-ES" sz="1200" dirty="0"/>
              <a:t>, este formato está optimizado para consumo de memoria mínima. </a:t>
            </a:r>
          </a:p>
          <a:p>
            <a:pPr lvl="1" eaLnBrk="1" hangingPunct="1">
              <a:buFont typeface="Arial" charset="0"/>
              <a:buChar char="•"/>
            </a:pPr>
            <a:endParaRPr lang="es-ES" sz="12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200" dirty="0"/>
              <a:t>El VM es basado en registros, y corre clases compiladas por un compilador de lenguaje Java que se han convertido en formato </a:t>
            </a:r>
            <a:r>
              <a:rPr lang="es-ES" sz="1200" dirty="0" err="1"/>
              <a:t>dex</a:t>
            </a:r>
            <a:r>
              <a:rPr lang="es-ES" sz="1200" dirty="0"/>
              <a:t>. El compilador «DX» va incluido en el «SDK».</a:t>
            </a:r>
            <a:br>
              <a:rPr lang="es-ES" sz="1200" dirty="0"/>
            </a:br>
            <a:endParaRPr lang="es-ES" sz="12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200" dirty="0" smtClean="0"/>
              <a:t>La</a:t>
            </a:r>
            <a:r>
              <a:rPr lang="es-ES" sz="1200" dirty="0"/>
              <a:t> máquina virtual </a:t>
            </a:r>
            <a:r>
              <a:rPr lang="es-ES" sz="1200" dirty="0" err="1"/>
              <a:t>Dalvik</a:t>
            </a:r>
            <a:r>
              <a:rPr lang="es-ES" sz="1200" dirty="0"/>
              <a:t> se basa en el </a:t>
            </a:r>
            <a:r>
              <a:rPr lang="es-ES" sz="1200" dirty="0" err="1"/>
              <a:t>kernel</a:t>
            </a:r>
            <a:r>
              <a:rPr lang="es-ES" sz="1200" dirty="0"/>
              <a:t> de Linux.</a:t>
            </a:r>
          </a:p>
          <a:p>
            <a:pPr eaLnBrk="1" hangingPunct="1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24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024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1 CuadroTexto"/>
          <p:cNvSpPr txBox="1">
            <a:spLocks noChangeArrowheads="1"/>
          </p:cNvSpPr>
          <p:nvPr/>
        </p:nvSpPr>
        <p:spPr bwMode="auto">
          <a:xfrm>
            <a:off x="4500563" y="1444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Arquitectura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95513" y="1785938"/>
            <a:ext cx="6553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dirty="0" err="1"/>
              <a:t>Kernel</a:t>
            </a:r>
            <a:r>
              <a:rPr lang="es-ES" dirty="0"/>
              <a:t> de Linux</a:t>
            </a:r>
          </a:p>
          <a:p>
            <a:pPr>
              <a:defRPr/>
            </a:pPr>
            <a:endParaRPr lang="es-E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ES" sz="1200" dirty="0"/>
              <a:t>Android se basa en la versión 2.6 de Linux para el sistema de servicios básicos, tales como la seguridad, la gestión de memoria, gestión de procesos, pila de red, y el modelo del controlador. 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s-ES" sz="1200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s-ES" sz="1200" dirty="0"/>
              <a:t>El núcleo también actúa como una capa de abstracción entre el hardware y el resto de la pila de software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1269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1 CuadroTexto"/>
          <p:cNvSpPr txBox="1">
            <a:spLocks noChangeArrowheads="1"/>
          </p:cNvSpPr>
          <p:nvPr/>
        </p:nvSpPr>
        <p:spPr bwMode="auto">
          <a:xfrm>
            <a:off x="4211638" y="1444625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Principales Desafíos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268538" y="2276475"/>
            <a:ext cx="65532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200" b="1" dirty="0"/>
              <a:t>Fragmentación. 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 smtClean="0"/>
              <a:t>¿Solucionado? </a:t>
            </a:r>
            <a:r>
              <a:rPr lang="es-ES" sz="1200" dirty="0"/>
              <a:t>en «Ice </a:t>
            </a:r>
            <a:r>
              <a:rPr lang="es-ES" sz="1200" dirty="0" err="1"/>
              <a:t>Cream</a:t>
            </a:r>
            <a:r>
              <a:rPr lang="es-ES" sz="1200" dirty="0"/>
              <a:t> </a:t>
            </a:r>
            <a:r>
              <a:rPr lang="es-ES" sz="1200" u="sng" dirty="0" err="1"/>
              <a:t>Sandwich</a:t>
            </a:r>
            <a:r>
              <a:rPr lang="es-ES" sz="1200" dirty="0"/>
              <a:t>» «Google IO 2011»</a:t>
            </a:r>
          </a:p>
          <a:p>
            <a:pPr lvl="1"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Variedad de dispositivos.</a:t>
            </a: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Teléfonos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Cámaras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 err="1"/>
              <a:t>Tablets</a:t>
            </a:r>
            <a:r>
              <a:rPr lang="es-ES" sz="1200" dirty="0"/>
              <a:t> «</a:t>
            </a:r>
            <a:r>
              <a:rPr lang="es-ES" sz="1200" dirty="0" err="1"/>
              <a:t>WiFI</a:t>
            </a:r>
            <a:r>
              <a:rPr lang="es-ES" sz="1200" dirty="0"/>
              <a:t> </a:t>
            </a:r>
            <a:r>
              <a:rPr lang="es-ES" sz="1200" dirty="0" err="1"/>
              <a:t>only</a:t>
            </a:r>
            <a:r>
              <a:rPr lang="es-ES" sz="1200" dirty="0"/>
              <a:t>», «WiFi+3G/LTE»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MP4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………….</a:t>
            </a:r>
          </a:p>
          <a:p>
            <a:pPr lvl="1"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Pantallas. 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Desde 2.4’’ 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Más de 24’’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Alargadas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Panorámicas</a:t>
            </a:r>
          </a:p>
          <a:p>
            <a:pPr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Procesador. 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Desde 300MHz 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Doble núcleo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GPU.</a:t>
            </a:r>
          </a:p>
          <a:p>
            <a:pPr>
              <a:defRPr/>
            </a:pP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292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2293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1 CuadroTexto"/>
          <p:cNvSpPr txBox="1">
            <a:spLocks noChangeArrowheads="1"/>
          </p:cNvSpPr>
          <p:nvPr/>
        </p:nvSpPr>
        <p:spPr bwMode="auto">
          <a:xfrm>
            <a:off x="4211638" y="1444625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Principales Desafíos </a:t>
            </a:r>
          </a:p>
        </p:txBody>
      </p:sp>
      <p:sp>
        <p:nvSpPr>
          <p:cNvPr id="12295" name="2 CuadroTexto"/>
          <p:cNvSpPr txBox="1">
            <a:spLocks noChangeArrowheads="1"/>
          </p:cNvSpPr>
          <p:nvPr/>
        </p:nvSpPr>
        <p:spPr bwMode="auto">
          <a:xfrm>
            <a:off x="2244725" y="1989138"/>
            <a:ext cx="65532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/>
              <a:t>Memoria. 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Si/No 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Interna/Externa 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Ambas</a:t>
            </a:r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 b="1"/>
              <a:t>Batería. 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Recurso tan valioso como escaso.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Desde 1150 mah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Más de 6500mAh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Siempre Conectados</a:t>
            </a:r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 b="1"/>
              <a:t>Multitarea.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Servicio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Hilo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Broadcast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Alarma</a:t>
            </a:r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 b="1"/>
              <a:t>Market. 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¿Una aplicación para gobernarlos a todos?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Filtrado por versiones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200"/>
              <a:t>Filtrado por características.</a:t>
            </a:r>
          </a:p>
          <a:p>
            <a:pPr eaLnBrk="1" hangingPunct="1"/>
            <a:endParaRPr lang="es-ES" sz="120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98825" y="548680"/>
            <a:ext cx="4445000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Entorno de desarrollo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331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2 CuadroTexto"/>
          <p:cNvSpPr txBox="1">
            <a:spLocks noChangeArrowheads="1"/>
          </p:cNvSpPr>
          <p:nvPr/>
        </p:nvSpPr>
        <p:spPr bwMode="auto">
          <a:xfrm>
            <a:off x="2195736" y="1196752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Descargar el framework.</a:t>
            </a:r>
          </a:p>
          <a:p>
            <a:pPr eaLnBrk="1" hangingPunct="1"/>
            <a:r>
              <a:rPr lang="es-ES" sz="1200" dirty="0">
                <a:hlinkClick r:id="rId4"/>
              </a:rPr>
              <a:t>http://developer.android.com/sdk/index.html</a:t>
            </a:r>
            <a:endParaRPr lang="es-ES" sz="1200" dirty="0"/>
          </a:p>
          <a:p>
            <a:pPr eaLnBrk="1" hangingPunct="1"/>
            <a:endParaRPr lang="es-ES" sz="1200" dirty="0"/>
          </a:p>
        </p:txBody>
      </p:sp>
      <p:pic>
        <p:nvPicPr>
          <p:cNvPr id="13320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652979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9 CuadroTexto"/>
          <p:cNvSpPr txBox="1">
            <a:spLocks noChangeArrowheads="1"/>
          </p:cNvSpPr>
          <p:nvPr/>
        </p:nvSpPr>
        <p:spPr bwMode="auto">
          <a:xfrm>
            <a:off x="2063316" y="3717032"/>
            <a:ext cx="655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Descargar eclipse.</a:t>
            </a:r>
          </a:p>
          <a:p>
            <a:pPr eaLnBrk="1" hangingPunct="1"/>
            <a:r>
              <a:rPr lang="es-ES" sz="1200" dirty="0">
                <a:hlinkClick r:id="rId6"/>
              </a:rPr>
              <a:t>http://eclipse.org/downloads/</a:t>
            </a:r>
            <a:endParaRPr lang="es-ES" sz="1200" dirty="0"/>
          </a:p>
        </p:txBody>
      </p:sp>
      <p:pic>
        <p:nvPicPr>
          <p:cNvPr id="13322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85" y="4292600"/>
            <a:ext cx="4902558" cy="19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1"/>
          <p:cNvSpPr>
            <a:spLocks noGrp="1" noChangeArrowheads="1"/>
          </p:cNvSpPr>
          <p:nvPr>
            <p:ph type="title"/>
          </p:nvPr>
        </p:nvSpPr>
        <p:spPr>
          <a:xfrm>
            <a:off x="2580420" y="620688"/>
            <a:ext cx="4824536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Entorno de desarrollo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434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2 CuadroTexto"/>
          <p:cNvSpPr txBox="1">
            <a:spLocks noChangeArrowheads="1"/>
          </p:cNvSpPr>
          <p:nvPr/>
        </p:nvSpPr>
        <p:spPr bwMode="auto">
          <a:xfrm>
            <a:off x="2051720" y="1125538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Instalar ADT para eclipse.</a:t>
            </a:r>
            <a:endParaRPr lang="es-ES" sz="1200" dirty="0"/>
          </a:p>
          <a:p>
            <a:pPr eaLnBrk="1" hangingPunct="1"/>
            <a:r>
              <a:rPr lang="es-ES" sz="1200" dirty="0">
                <a:hlinkClick r:id="rId4"/>
              </a:rPr>
              <a:t>https://dl-ssl.google.com/android/eclipse/</a:t>
            </a:r>
            <a:endParaRPr lang="es-ES" sz="1200" b="1" dirty="0"/>
          </a:p>
          <a:p>
            <a:pPr eaLnBrk="1" hangingPunct="1"/>
            <a:endParaRPr lang="es-ES" sz="1200" dirty="0"/>
          </a:p>
        </p:txBody>
      </p:sp>
      <p:sp>
        <p:nvSpPr>
          <p:cNvPr id="14344" name="9 CuadroTexto"/>
          <p:cNvSpPr txBox="1">
            <a:spLocks noChangeArrowheads="1"/>
          </p:cNvSpPr>
          <p:nvPr/>
        </p:nvSpPr>
        <p:spPr bwMode="auto">
          <a:xfrm>
            <a:off x="2051720" y="3736438"/>
            <a:ext cx="655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Añadir plataformas de desarrollo y crear </a:t>
            </a:r>
            <a:r>
              <a:rPr lang="es-ES" sz="1200" b="1" dirty="0" err="1"/>
              <a:t>AVDs</a:t>
            </a:r>
            <a:endParaRPr lang="es-ES" sz="1200" b="1" dirty="0"/>
          </a:p>
        </p:txBody>
      </p:sp>
      <p:pic>
        <p:nvPicPr>
          <p:cNvPr id="14345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61" y="1750272"/>
            <a:ext cx="4676803" cy="186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69" y="4149080"/>
            <a:ext cx="3219143" cy="254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474160" y="620688"/>
            <a:ext cx="4103911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Entorno de desarrollo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36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536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2 CuadroTexto"/>
          <p:cNvSpPr txBox="1">
            <a:spLocks noChangeArrowheads="1"/>
          </p:cNvSpPr>
          <p:nvPr/>
        </p:nvSpPr>
        <p:spPr bwMode="auto">
          <a:xfrm>
            <a:off x="2247408" y="1148311"/>
            <a:ext cx="655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Configurar ADT.</a:t>
            </a:r>
            <a:endParaRPr lang="es-ES" sz="1200" dirty="0"/>
          </a:p>
        </p:txBody>
      </p:sp>
      <p:pic>
        <p:nvPicPr>
          <p:cNvPr id="15368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88" y="1473994"/>
            <a:ext cx="4589348" cy="45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2879" y="548680"/>
            <a:ext cx="3703118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6389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2 CuadroTexto"/>
          <p:cNvSpPr txBox="1">
            <a:spLocks noChangeArrowheads="1"/>
          </p:cNvSpPr>
          <p:nvPr/>
        </p:nvSpPr>
        <p:spPr bwMode="auto">
          <a:xfrm>
            <a:off x="2223232" y="1340643"/>
            <a:ext cx="65532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Estructura.</a:t>
            </a:r>
          </a:p>
          <a:p>
            <a:pPr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anim</a:t>
            </a:r>
            <a:r>
              <a:rPr lang="es-ES" sz="1200" dirty="0"/>
              <a:t>/ </a:t>
            </a:r>
          </a:p>
          <a:p>
            <a:pPr lvl="2" eaLnBrk="1" hangingPunct="1"/>
            <a:r>
              <a:rPr lang="es-ES" sz="1200" dirty="0"/>
              <a:t>Contiene las animaciones del proyecto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res/color/  </a:t>
            </a:r>
          </a:p>
          <a:p>
            <a:pPr lvl="2" eaLnBrk="1" hangingPunct="1"/>
            <a:r>
              <a:rPr lang="es-ES" sz="1200" dirty="0"/>
              <a:t>Contiene los colores usados en la aplicación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drawable</a:t>
            </a:r>
            <a:r>
              <a:rPr lang="es-ES" sz="1200" dirty="0"/>
              <a:t>/ </a:t>
            </a:r>
          </a:p>
          <a:p>
            <a:pPr lvl="2" eaLnBrk="1" hangingPunct="1"/>
            <a:r>
              <a:rPr lang="es-ES" sz="1200" dirty="0"/>
              <a:t>Contiene las imágenes usadas en el proyecto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layout</a:t>
            </a:r>
            <a:r>
              <a:rPr lang="es-ES" sz="1200" dirty="0"/>
              <a:t> </a:t>
            </a:r>
          </a:p>
          <a:p>
            <a:pPr lvl="2" eaLnBrk="1" hangingPunct="1"/>
            <a:r>
              <a:rPr lang="es-ES" sz="1200" dirty="0"/>
              <a:t>Contiene las interfaces graficas de usuario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menu</a:t>
            </a:r>
            <a:r>
              <a:rPr lang="es-ES" sz="1200" dirty="0"/>
              <a:t>/ </a:t>
            </a:r>
          </a:p>
          <a:p>
            <a:pPr lvl="2" eaLnBrk="1" hangingPunct="1"/>
            <a:r>
              <a:rPr lang="es-ES" sz="1200" dirty="0"/>
              <a:t>Contiene la estructura de los menús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raw</a:t>
            </a:r>
            <a:r>
              <a:rPr lang="es-ES" sz="1200" dirty="0"/>
              <a:t>/ </a:t>
            </a:r>
          </a:p>
          <a:p>
            <a:pPr lvl="2" eaLnBrk="1" hangingPunct="1"/>
            <a:r>
              <a:rPr lang="es-ES" sz="1200" dirty="0"/>
              <a:t>Cualquier fichero que no encaje en el resto de directorios y que queramos referenciar desde «R.java»</a:t>
            </a:r>
          </a:p>
          <a:p>
            <a:pPr eaLnBrk="1" hangingPunct="1"/>
            <a:endParaRPr lang="es-ES" sz="1200" dirty="0"/>
          </a:p>
          <a:p>
            <a:pPr lvl="2" eaLnBrk="1" hangingPunct="1"/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404664"/>
            <a:ext cx="3887887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7413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2 CuadroTexto"/>
          <p:cNvSpPr txBox="1">
            <a:spLocks noChangeArrowheads="1"/>
          </p:cNvSpPr>
          <p:nvPr/>
        </p:nvSpPr>
        <p:spPr bwMode="auto">
          <a:xfrm>
            <a:off x="2172330" y="1099872"/>
            <a:ext cx="67201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Estructura.</a:t>
            </a:r>
          </a:p>
          <a:p>
            <a:pPr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values</a:t>
            </a:r>
            <a:r>
              <a:rPr lang="es-ES" sz="1200" dirty="0"/>
              <a:t> </a:t>
            </a:r>
          </a:p>
          <a:p>
            <a:pPr lvl="2" eaLnBrk="1" hangingPunct="1"/>
            <a:r>
              <a:rPr lang="es-ES" sz="1200" dirty="0"/>
              <a:t>Contiene los valores como cadenas de texto que queramos referenciar desde «R.java»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res/</a:t>
            </a:r>
            <a:r>
              <a:rPr lang="es-ES" sz="1200" dirty="0" err="1"/>
              <a:t>xml</a:t>
            </a:r>
            <a:r>
              <a:rPr lang="es-ES" sz="1200" dirty="0"/>
              <a:t> </a:t>
            </a:r>
          </a:p>
          <a:p>
            <a:pPr lvl="2" eaLnBrk="1" hangingPunct="1"/>
            <a:r>
              <a:rPr lang="es-ES" sz="1200" dirty="0"/>
              <a:t>Contiene los fichero de configuración de nuestra aplicación tales como preferencias, </a:t>
            </a:r>
            <a:r>
              <a:rPr lang="es-ES" sz="1200" dirty="0" err="1"/>
              <a:t>widget</a:t>
            </a:r>
            <a:r>
              <a:rPr lang="es-ES" sz="1200" dirty="0"/>
              <a:t> o metadatos.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 err="1"/>
              <a:t>libs</a:t>
            </a:r>
            <a:r>
              <a:rPr lang="es-ES" sz="1200" dirty="0"/>
              <a:t>/ </a:t>
            </a:r>
          </a:p>
          <a:p>
            <a:pPr lvl="2" eaLnBrk="1" hangingPunct="1"/>
            <a:r>
              <a:rPr lang="es-ES" sz="1200" dirty="0"/>
              <a:t>Contiene librerias necesitadas por el proyecto. «.</a:t>
            </a:r>
            <a:r>
              <a:rPr lang="es-ES" sz="1200" dirty="0" err="1"/>
              <a:t>jar</a:t>
            </a:r>
            <a:r>
              <a:rPr lang="es-ES" sz="1200" dirty="0"/>
              <a:t>»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AndroidManifest.xml </a:t>
            </a:r>
          </a:p>
          <a:p>
            <a:pPr lvl="2" eaLnBrk="1" hangingPunct="1"/>
            <a:r>
              <a:rPr lang="es-ES" sz="1200" dirty="0"/>
              <a:t>Es el fichero que describe nuestra aplicación. Detalla los componentes de esta, sus permisos y librerias externa.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 err="1"/>
              <a:t>build.properties</a:t>
            </a:r>
            <a:r>
              <a:rPr lang="es-ES" sz="1200" dirty="0"/>
              <a:t> </a:t>
            </a:r>
          </a:p>
          <a:p>
            <a:pPr lvl="2" eaLnBrk="1" hangingPunct="1"/>
            <a:r>
              <a:rPr lang="es-ES" sz="1200" dirty="0"/>
              <a:t>Fichero de configuración del proyecto. </a:t>
            </a:r>
          </a:p>
          <a:p>
            <a:pPr lvl="2" eaLnBrk="1" hangingPunct="1"/>
            <a:endParaRPr lang="es-ES" sz="1200" dirty="0"/>
          </a:p>
          <a:p>
            <a:pPr lvl="1" eaLnBrk="1" hangingPunct="1">
              <a:buFont typeface="Arial" charset="0"/>
              <a:buChar char="•"/>
            </a:pPr>
            <a:r>
              <a:rPr lang="es-ES" sz="1200" dirty="0"/>
              <a:t>build.xml</a:t>
            </a:r>
          </a:p>
          <a:p>
            <a:pPr lvl="2" eaLnBrk="1" hangingPunct="1"/>
            <a:r>
              <a:rPr lang="es-ES" sz="1200" dirty="0"/>
              <a:t>Fichero de configuración para la compilación del proyecto. «</a:t>
            </a:r>
            <a:r>
              <a:rPr lang="es-ES" sz="1200" dirty="0" err="1"/>
              <a:t>ant</a:t>
            </a:r>
            <a:r>
              <a:rPr lang="es-ES" sz="1200" dirty="0"/>
              <a:t>»</a:t>
            </a:r>
          </a:p>
          <a:p>
            <a:pPr lvl="2" eaLnBrk="1" hangingPunct="1"/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3276600" y="1628775"/>
            <a:ext cx="392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Estado de Android.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257425" y="2187575"/>
            <a:ext cx="6696075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/>
              <a:t>60.000 teléfonos vendidos al día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/>
              <a:t>Motorola </a:t>
            </a:r>
            <a:r>
              <a:rPr lang="es-ES" sz="1400" dirty="0" err="1"/>
              <a:t>Droid</a:t>
            </a:r>
            <a:r>
              <a:rPr lang="es-ES" sz="1400" dirty="0"/>
              <a:t> superó las ventas de iPhone 3GS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/>
              <a:t>Fragmentación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 err="1"/>
              <a:t>Market</a:t>
            </a:r>
            <a:r>
              <a:rPr lang="es-ES" sz="1400" dirty="0"/>
              <a:t> ~ </a:t>
            </a:r>
            <a:r>
              <a:rPr lang="es-ES" sz="1400" dirty="0" err="1"/>
              <a:t>Kaos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/>
              <a:t>Usuarios adictos al software gratuito</a:t>
            </a:r>
            <a:r>
              <a:rPr lang="es-E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400" dirty="0"/>
              <a:t>Venta de aplicaciones y publicidad.</a:t>
            </a:r>
          </a:p>
          <a:p>
            <a:pPr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1"/>
          <p:cNvSpPr>
            <a:spLocks noGrp="1" noChangeArrowheads="1"/>
          </p:cNvSpPr>
          <p:nvPr>
            <p:ph type="title"/>
          </p:nvPr>
        </p:nvSpPr>
        <p:spPr>
          <a:xfrm>
            <a:off x="2843213" y="332656"/>
            <a:ext cx="3959895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843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843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2 CuadroTexto"/>
          <p:cNvSpPr txBox="1">
            <a:spLocks noChangeArrowheads="1"/>
          </p:cNvSpPr>
          <p:nvPr/>
        </p:nvSpPr>
        <p:spPr bwMode="auto">
          <a:xfrm>
            <a:off x="2186984" y="764704"/>
            <a:ext cx="655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Crear el proyecto.</a:t>
            </a:r>
            <a:endParaRPr lang="es-ES" sz="1200" dirty="0"/>
          </a:p>
          <a:p>
            <a:pPr lvl="2" eaLnBrk="1" hangingPunct="1"/>
            <a:endParaRPr lang="es-ES" sz="1200" dirty="0"/>
          </a:p>
        </p:txBody>
      </p:sp>
      <p:pic>
        <p:nvPicPr>
          <p:cNvPr id="18440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43" y="1225079"/>
            <a:ext cx="5292725" cy="456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2259014" y="855663"/>
            <a:ext cx="4184650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1946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2 CuadroTexto"/>
          <p:cNvSpPr txBox="1">
            <a:spLocks noChangeArrowheads="1"/>
          </p:cNvSpPr>
          <p:nvPr/>
        </p:nvSpPr>
        <p:spPr bwMode="auto">
          <a:xfrm>
            <a:off x="2200485" y="1268760"/>
            <a:ext cx="655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Crear el proyecto.</a:t>
            </a:r>
            <a:endParaRPr lang="es-ES" sz="1200" dirty="0"/>
          </a:p>
          <a:p>
            <a:pPr lvl="2" eaLnBrk="1" hangingPunct="1"/>
            <a:endParaRPr lang="es-ES" sz="1200" dirty="0"/>
          </a:p>
        </p:txBody>
      </p:sp>
      <p:pic>
        <p:nvPicPr>
          <p:cNvPr id="1946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527065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>
          <a:xfrm>
            <a:off x="3707904" y="404664"/>
            <a:ext cx="3455839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048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30858" y="1218406"/>
            <a:ext cx="6553200" cy="4340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200" b="1" dirty="0"/>
              <a:t>Proyecto Biblioteca.</a:t>
            </a:r>
          </a:p>
          <a:p>
            <a:pPr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Generan un APK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Comparte la estructura de un proyecto Android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No tiene un punto de lanzamiento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Sirve para contener partes comunes a diferentes proyectos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Muy útil cuando mantenemos distintas versiones de un mismo proyecto. Tipo Lite/Premium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Requiere ADT 9+</a:t>
            </a:r>
          </a:p>
          <a:p>
            <a:pPr lvl="1"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Consideraciones.</a:t>
            </a:r>
          </a:p>
          <a:p>
            <a:pPr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Conflictos entre recursos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Uso de recursos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No puedes exportar a un JAR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Puedes incluir JAR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La aplicación que use la biblioteca debe declarar las librerias externas de la biblioteca. «&lt;uses-</a:t>
            </a:r>
            <a:r>
              <a:rPr lang="es-ES" sz="1200" dirty="0" err="1"/>
              <a:t>library</a:t>
            </a:r>
            <a:r>
              <a:rPr lang="es-ES" sz="1200" dirty="0"/>
              <a:t>&gt;»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No puedes incluir el directorio </a:t>
            </a:r>
            <a:r>
              <a:rPr lang="es-ES" sz="1200" dirty="0" err="1"/>
              <a:t>assets</a:t>
            </a:r>
            <a:r>
              <a:rPr lang="es-ES" sz="1200" dirty="0"/>
              <a:t>/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Debe estar dirigido a un SDK igual o inferior que el de las aplicaciones que lo contengan.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Cada biblioteca crea su R.java</a:t>
            </a:r>
          </a:p>
          <a:p>
            <a:pPr>
              <a:defRPr/>
            </a:pP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404664"/>
            <a:ext cx="3743325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1509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2 CuadroTexto"/>
          <p:cNvSpPr txBox="1">
            <a:spLocks noChangeArrowheads="1"/>
          </p:cNvSpPr>
          <p:nvPr/>
        </p:nvSpPr>
        <p:spPr bwMode="auto">
          <a:xfrm>
            <a:off x="2200485" y="894557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Crear una Biblioteca.</a:t>
            </a:r>
          </a:p>
          <a:p>
            <a:pPr eaLnBrk="1" hangingPunct="1"/>
            <a:endParaRPr lang="es-ES" sz="1200" dirty="0"/>
          </a:p>
        </p:txBody>
      </p:sp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519"/>
            <a:ext cx="6336704" cy="438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11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3932238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2533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2 CuadroTexto"/>
          <p:cNvSpPr txBox="1">
            <a:spLocks noChangeArrowheads="1"/>
          </p:cNvSpPr>
          <p:nvPr/>
        </p:nvSpPr>
        <p:spPr bwMode="auto">
          <a:xfrm>
            <a:off x="2123728" y="894557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Referenciar una Biblioteca.</a:t>
            </a:r>
          </a:p>
          <a:p>
            <a:pPr eaLnBrk="1" hangingPunct="1"/>
            <a:endParaRPr lang="es-ES" sz="1200" dirty="0"/>
          </a:p>
        </p:txBody>
      </p:sp>
      <p:pic>
        <p:nvPicPr>
          <p:cNvPr id="225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356518"/>
            <a:ext cx="5919968" cy="408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3138" y="638845"/>
            <a:ext cx="3703118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355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123256" y="1556206"/>
            <a:ext cx="6553200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200" b="1" dirty="0"/>
              <a:t>Proyecto de </a:t>
            </a:r>
            <a:r>
              <a:rPr lang="es-ES" sz="1200" b="1" dirty="0" err="1"/>
              <a:t>Testing</a:t>
            </a:r>
            <a:endParaRPr lang="es-ES" sz="1200" b="1" dirty="0"/>
          </a:p>
          <a:p>
            <a:pPr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No genera APK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Estructura.</a:t>
            </a:r>
          </a:p>
          <a:p>
            <a:pPr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La misma que un proyecto Android</a:t>
            </a:r>
          </a:p>
          <a:p>
            <a:pPr lvl="1">
              <a:defRPr/>
            </a:pPr>
            <a:endParaRPr lang="es-ES" sz="1200" dirty="0"/>
          </a:p>
          <a:p>
            <a:pPr>
              <a:defRPr/>
            </a:pPr>
            <a:r>
              <a:rPr lang="es-ES" sz="1200" b="1" dirty="0"/>
              <a:t>Consideraciones.</a:t>
            </a:r>
          </a:p>
          <a:p>
            <a:pPr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Está basado en </a:t>
            </a:r>
            <a:r>
              <a:rPr lang="es-ES" sz="1200" dirty="0" err="1" smtClean="0"/>
              <a:t>Junit</a:t>
            </a:r>
            <a:endParaRPr lang="es-ES" sz="1200" dirty="0" smtClean="0"/>
          </a:p>
          <a:p>
            <a:pPr marL="628650" lvl="1" indent="-171450">
              <a:buFont typeface="Arial" pitchFamily="34" charset="0"/>
              <a:buChar char="•"/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Proporciona clases de test especificas como </a:t>
            </a:r>
            <a:r>
              <a:rPr lang="es-ES" sz="1200" dirty="0" err="1" smtClean="0"/>
              <a:t>AndroidTestCase</a:t>
            </a:r>
            <a:endParaRPr lang="es-ES" sz="1200" dirty="0" smtClean="0"/>
          </a:p>
          <a:p>
            <a:pPr marL="628650" lvl="1" indent="-171450">
              <a:buFont typeface="Arial" pitchFamily="34" charset="0"/>
              <a:buChar char="•"/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Genera su propio espacio de nombres, basado en el de la aplicación que se quiere testear</a:t>
            </a:r>
            <a:r>
              <a:rPr lang="es-ES" sz="1200" dirty="0" smtClean="0"/>
              <a:t>.</a:t>
            </a:r>
          </a:p>
          <a:p>
            <a:pPr marL="628650" lvl="1" indent="-171450">
              <a:buFont typeface="Arial" pitchFamily="34" charset="0"/>
              <a:buChar char="•"/>
              <a:defRPr/>
            </a:pPr>
            <a:endParaRPr lang="es-ES" sz="1200" dirty="0"/>
          </a:p>
          <a:p>
            <a:pPr marL="628650" lvl="1" indent="-171450">
              <a:buFont typeface="Arial" pitchFamily="34" charset="0"/>
              <a:buChar char="•"/>
              <a:defRPr/>
            </a:pPr>
            <a:r>
              <a:rPr lang="es-ES" sz="1200" dirty="0"/>
              <a:t>El SDK trae la herramienta «</a:t>
            </a:r>
            <a:r>
              <a:rPr lang="es-ES" sz="1200" dirty="0" err="1"/>
              <a:t>monkeyrunner</a:t>
            </a:r>
            <a:r>
              <a:rPr lang="es-ES" sz="1200" dirty="0"/>
              <a:t>» para realizar los test de la GUI</a:t>
            </a:r>
          </a:p>
          <a:p>
            <a:pPr lvl="2">
              <a:defRPr/>
            </a:pP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1"/>
          <p:cNvSpPr>
            <a:spLocks noGrp="1" noChangeArrowheads="1"/>
          </p:cNvSpPr>
          <p:nvPr>
            <p:ph type="title"/>
          </p:nvPr>
        </p:nvSpPr>
        <p:spPr>
          <a:xfrm>
            <a:off x="3419872" y="404664"/>
            <a:ext cx="3527847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58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458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2 CuadroTexto"/>
          <p:cNvSpPr txBox="1">
            <a:spLocks noChangeArrowheads="1"/>
          </p:cNvSpPr>
          <p:nvPr/>
        </p:nvSpPr>
        <p:spPr bwMode="auto">
          <a:xfrm>
            <a:off x="2174791" y="894557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Proyecto de </a:t>
            </a:r>
            <a:r>
              <a:rPr lang="es-ES" sz="1200" b="1" dirty="0" err="1"/>
              <a:t>Testing</a:t>
            </a:r>
            <a:endParaRPr lang="es-ES" sz="1200" b="1" dirty="0"/>
          </a:p>
          <a:p>
            <a:pPr eaLnBrk="1" hangingPunct="1"/>
            <a:endParaRPr lang="es-ES" sz="1200" dirty="0"/>
          </a:p>
        </p:txBody>
      </p:sp>
      <p:pic>
        <p:nvPicPr>
          <p:cNvPr id="245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56" y="1125537"/>
            <a:ext cx="4801740" cy="524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11"/>
          <p:cNvSpPr>
            <a:spLocks noGrp="1" noChangeArrowheads="1"/>
          </p:cNvSpPr>
          <p:nvPr>
            <p:ph type="title"/>
          </p:nvPr>
        </p:nvSpPr>
        <p:spPr>
          <a:xfrm>
            <a:off x="2915816" y="476672"/>
            <a:ext cx="3455839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560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2 CuadroTexto"/>
          <p:cNvSpPr txBox="1">
            <a:spLocks noChangeArrowheads="1"/>
          </p:cNvSpPr>
          <p:nvPr/>
        </p:nvSpPr>
        <p:spPr bwMode="auto">
          <a:xfrm>
            <a:off x="2200485" y="980728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Crear un proyecto de </a:t>
            </a:r>
            <a:r>
              <a:rPr lang="es-ES" sz="1200" b="1" dirty="0" err="1"/>
              <a:t>Testing</a:t>
            </a:r>
            <a:endParaRPr lang="es-ES" sz="1200" b="1" dirty="0"/>
          </a:p>
          <a:p>
            <a:pPr eaLnBrk="1" hangingPunct="1"/>
            <a:endParaRPr lang="es-ES" sz="1200" dirty="0"/>
          </a:p>
        </p:txBody>
      </p:sp>
      <p:pic>
        <p:nvPicPr>
          <p:cNvPr id="25608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62" y="1340768"/>
            <a:ext cx="500482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11"/>
          <p:cNvSpPr>
            <a:spLocks noGrp="1" noChangeArrowheads="1"/>
          </p:cNvSpPr>
          <p:nvPr>
            <p:ph type="title"/>
          </p:nvPr>
        </p:nvSpPr>
        <p:spPr>
          <a:xfrm>
            <a:off x="3080494" y="842711"/>
            <a:ext cx="3887887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Tipos de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6629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2 CuadroTexto"/>
          <p:cNvSpPr txBox="1">
            <a:spLocks noChangeArrowheads="1"/>
          </p:cNvSpPr>
          <p:nvPr/>
        </p:nvSpPr>
        <p:spPr bwMode="auto">
          <a:xfrm>
            <a:off x="2259013" y="1340768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200" b="1" dirty="0"/>
              <a:t>Crear un proyecto de </a:t>
            </a:r>
            <a:r>
              <a:rPr lang="es-ES" sz="1200" b="1" dirty="0" err="1"/>
              <a:t>Testing</a:t>
            </a:r>
            <a:endParaRPr lang="es-ES" sz="1200" b="1" dirty="0"/>
          </a:p>
          <a:p>
            <a:pPr eaLnBrk="1" hangingPunct="1"/>
            <a:endParaRPr lang="es-ES" sz="1200" dirty="0"/>
          </a:p>
        </p:txBody>
      </p:sp>
      <p:pic>
        <p:nvPicPr>
          <p:cNvPr id="26632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5"/>
            <a:ext cx="5904656" cy="384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1"/>
          <p:cNvSpPr>
            <a:spLocks noGrp="1" noChangeArrowheads="1"/>
          </p:cNvSpPr>
          <p:nvPr>
            <p:ph type="title"/>
          </p:nvPr>
        </p:nvSpPr>
        <p:spPr>
          <a:xfrm>
            <a:off x="2484129" y="764704"/>
            <a:ext cx="4824610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Compilar y Ejecutar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7652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7653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2 CuadroTexto"/>
          <p:cNvSpPr txBox="1">
            <a:spLocks noChangeArrowheads="1"/>
          </p:cNvSpPr>
          <p:nvPr/>
        </p:nvSpPr>
        <p:spPr bwMode="auto">
          <a:xfrm>
            <a:off x="4572000" y="1766520"/>
            <a:ext cx="13623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600" b="1" dirty="0"/>
              <a:t>Procesos</a:t>
            </a:r>
          </a:p>
          <a:p>
            <a:pPr eaLnBrk="1" hangingPunct="1"/>
            <a:endParaRPr lang="es-ES" sz="1200" dirty="0"/>
          </a:p>
        </p:txBody>
      </p:sp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564904"/>
            <a:ext cx="71151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3276600" y="1628775"/>
            <a:ext cx="392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Estado de Android.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2170266"/>
            <a:ext cx="5152355" cy="42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11"/>
          <p:cNvSpPr>
            <a:spLocks noGrp="1" noChangeArrowheads="1"/>
          </p:cNvSpPr>
          <p:nvPr>
            <p:ph type="title"/>
          </p:nvPr>
        </p:nvSpPr>
        <p:spPr>
          <a:xfrm>
            <a:off x="2818451" y="692696"/>
            <a:ext cx="5040634" cy="269875"/>
          </a:xfrm>
        </p:spPr>
        <p:txBody>
          <a:bodyPr/>
          <a:lstStyle/>
          <a:p>
            <a:pPr eaLnBrk="1" hangingPunct="1"/>
            <a:r>
              <a:rPr lang="es-ES" sz="3200" dirty="0"/>
              <a:t>Compilar y Ejecutar.</a:t>
            </a: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86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5" y="1100063"/>
            <a:ext cx="3420869" cy="562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95899" y="842711"/>
            <a:ext cx="4464570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267744" y="1556792"/>
            <a:ext cx="6480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ADB. 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Sistema de comunicación entre un dispositivo/emulador y nuestro entorno de desarrollo</a:t>
            </a:r>
          </a:p>
          <a:p>
            <a:endParaRPr lang="es-ES" dirty="0" smtClean="0"/>
          </a:p>
          <a:p>
            <a:r>
              <a:rPr lang="es-ES" b="1" dirty="0" smtClean="0"/>
              <a:t>DDMS. 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«</a:t>
            </a:r>
            <a:r>
              <a:rPr lang="es-ES" sz="1400" dirty="0" err="1" smtClean="0"/>
              <a:t>Dalvik</a:t>
            </a:r>
            <a:r>
              <a:rPr lang="es-ES" sz="1400" dirty="0" smtClean="0"/>
              <a:t> </a:t>
            </a:r>
            <a:r>
              <a:rPr lang="es-ES" sz="1400" dirty="0" err="1" smtClean="0"/>
              <a:t>Debug</a:t>
            </a:r>
            <a:r>
              <a:rPr lang="es-ES" sz="1400" dirty="0" smtClean="0"/>
              <a:t> Monitor Server», Interfaz gráfica para ADB</a:t>
            </a:r>
          </a:p>
          <a:p>
            <a:endParaRPr lang="es-ES" dirty="0" smtClean="0"/>
          </a:p>
          <a:p>
            <a:r>
              <a:rPr lang="es-ES" b="1" dirty="0" smtClean="0"/>
              <a:t>JDWP </a:t>
            </a:r>
            <a:r>
              <a:rPr lang="es-ES" b="1" dirty="0" err="1" smtClean="0"/>
              <a:t>debugger</a:t>
            </a:r>
            <a:r>
              <a:rPr lang="es-ES" b="1" dirty="0" smtClean="0"/>
              <a:t>. </a:t>
            </a:r>
          </a:p>
          <a:p>
            <a:endParaRPr lang="es-E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La máquina virtual </a:t>
            </a:r>
            <a:r>
              <a:rPr lang="es-ES" sz="1400" dirty="0" err="1" smtClean="0"/>
              <a:t>Dalvik</a:t>
            </a:r>
            <a:r>
              <a:rPr lang="es-ES" sz="1400" dirty="0" smtClean="0"/>
              <a:t> soporta el protocolo JDWP que permite unir un depurador a una máquina virtual. El DDMS se encarga de gestionar este protocolo.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563888" y="764704"/>
            <a:ext cx="4196457" cy="360834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5"/>
            <a:ext cx="6048672" cy="445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14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311823" y="692696"/>
            <a:ext cx="4392562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267744" y="1628800"/>
            <a:ext cx="64807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DDMS. </a:t>
            </a:r>
          </a:p>
          <a:p>
            <a:endParaRPr lang="es-E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Devices</a:t>
            </a:r>
            <a:r>
              <a:rPr lang="es-ES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el listado de dispositivos/emuladores conectados al ADB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Emulator</a:t>
            </a:r>
            <a:r>
              <a:rPr lang="es-ES" sz="1400" dirty="0" smtClean="0"/>
              <a:t> Control.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Permite ejecutar algunas funciones del emulador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LogCat</a:t>
            </a:r>
            <a:r>
              <a:rPr lang="es-ES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los mensajes del dispositivo en tiempo real.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Threads</a:t>
            </a:r>
            <a:endParaRPr lang="es-E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los hilos en ejecución dentro de la MV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Heap</a:t>
            </a:r>
            <a:endParaRPr lang="es-E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el uso de la pila de la MV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Allocation</a:t>
            </a:r>
            <a:r>
              <a:rPr lang="es-ES" sz="1400" dirty="0" smtClean="0"/>
              <a:t> </a:t>
            </a:r>
            <a:r>
              <a:rPr lang="es-ES" sz="1400" dirty="0" err="1" smtClean="0"/>
              <a:t>Tracker</a:t>
            </a:r>
            <a:endParaRPr lang="es-E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las direcciones de memoria de los objetos dentro de la MV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File Explorer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Permite explorar el sistema de ficheros del dispositivo conectado</a:t>
            </a:r>
            <a:endParaRPr lang="es-ES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001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6191" y="620688"/>
            <a:ext cx="4464570" cy="269875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6049417" cy="471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597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5" y="888803"/>
            <a:ext cx="4284613" cy="379957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267744" y="1916832"/>
            <a:ext cx="6480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DEBUG. </a:t>
            </a:r>
          </a:p>
          <a:p>
            <a:endParaRPr lang="es-E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Debug</a:t>
            </a:r>
            <a:r>
              <a:rPr lang="es-ES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la aplicación que está siendo depurada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Variables.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Valor de las variables cargadas en memoria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LogCat</a:t>
            </a:r>
            <a:r>
              <a:rPr lang="es-ES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los mensajes del dispositivo en tiempo real.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Breakpoints</a:t>
            </a:r>
            <a:endParaRPr lang="es-E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1400" dirty="0" smtClean="0"/>
              <a:t>Muestra los puntos de ruptura insertados en el código de la aplicación.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710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915816" y="764704"/>
            <a:ext cx="4752602" cy="576858"/>
          </a:xfrm>
        </p:spPr>
        <p:txBody>
          <a:bodyPr/>
          <a:lstStyle/>
          <a:p>
            <a:pPr algn="r" eaLnBrk="1" hangingPunct="1"/>
            <a:r>
              <a:rPr lang="es-ES" sz="3200" dirty="0"/>
              <a:t>Depurar un </a:t>
            </a:r>
            <a:r>
              <a:rPr lang="es-ES" sz="3200" dirty="0" smtClean="0"/>
              <a:t>Proyecto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7228114" cy="295232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881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915816" y="476672"/>
            <a:ext cx="4716661" cy="485105"/>
          </a:xfrm>
        </p:spPr>
        <p:txBody>
          <a:bodyPr/>
          <a:lstStyle/>
          <a:p>
            <a:pPr algn="r" eaLnBrk="1" hangingPunct="1"/>
            <a:r>
              <a:rPr lang="es-ES" sz="3200" dirty="0"/>
              <a:t>Publicar una aplicación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1 CuadroTexto"/>
          <p:cNvSpPr txBox="1">
            <a:spLocks noChangeArrowheads="1"/>
          </p:cNvSpPr>
          <p:nvPr/>
        </p:nvSpPr>
        <p:spPr bwMode="auto">
          <a:xfrm>
            <a:off x="4211638" y="1444625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483768" y="11967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Publicar una aplicación.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483768" y="17824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Versionar la aplicación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605972"/>
            <a:ext cx="7391305" cy="839252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483768" y="423431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Firmar la aplicación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01" y="2204864"/>
            <a:ext cx="7375903" cy="1843976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6786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808312" y="155679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Publicar una aplicación.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3542" y="205985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Checklist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85" y="2493931"/>
            <a:ext cx="6331955" cy="3416865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472608" y="593725"/>
            <a:ext cx="7571184" cy="850900"/>
          </a:xfrm>
        </p:spPr>
        <p:txBody>
          <a:bodyPr/>
          <a:lstStyle/>
          <a:p>
            <a:r>
              <a:rPr lang="es-ES" sz="3200" dirty="0"/>
              <a:t>Publicar una aplicación</a:t>
            </a:r>
            <a:r>
              <a:rPr lang="es-ES" sz="3200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4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51719" y="1556792"/>
            <a:ext cx="55087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Instalar el entorno de trabajo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Configurar Eclipse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Configurar Android SDK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Añadir rutas al </a:t>
            </a:r>
            <a:r>
              <a:rPr lang="es-ES" dirty="0" err="1" smtClean="0"/>
              <a:t>path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Instalar </a:t>
            </a:r>
            <a:r>
              <a:rPr lang="es-ES" dirty="0" err="1" smtClean="0"/>
              <a:t>Plugin</a:t>
            </a:r>
            <a:r>
              <a:rPr lang="es-ES" dirty="0" smtClean="0"/>
              <a:t> ADT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proyecto de aplicación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proyecto de biblioteca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proyecto de </a:t>
            </a:r>
            <a:r>
              <a:rPr lang="es-ES" dirty="0" err="1" smtClean="0"/>
              <a:t>testing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varios AVD con distintas configuraciones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Configurar el </a:t>
            </a:r>
            <a:r>
              <a:rPr lang="es-ES" dirty="0" err="1" smtClean="0"/>
              <a:t>tablet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472608" y="593725"/>
            <a:ext cx="7571184" cy="850900"/>
          </a:xfrm>
        </p:spPr>
        <p:txBody>
          <a:bodyPr/>
          <a:lstStyle/>
          <a:p>
            <a:r>
              <a:rPr lang="es-ES" sz="3200" dirty="0" smtClean="0"/>
              <a:t>Ejercicios.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0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22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41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1 CuadroTexto"/>
          <p:cNvSpPr txBox="1">
            <a:spLocks noChangeArrowheads="1"/>
          </p:cNvSpPr>
          <p:nvPr/>
        </p:nvSpPr>
        <p:spPr bwMode="auto">
          <a:xfrm>
            <a:off x="3276600" y="1628775"/>
            <a:ext cx="392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¿Dónde </a:t>
            </a:r>
            <a:r>
              <a:rPr lang="es-ES" dirty="0"/>
              <a:t>encontramos </a:t>
            </a:r>
            <a:r>
              <a:rPr lang="es-ES" dirty="0" smtClean="0"/>
              <a:t>Android?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892300" y="2112963"/>
            <a:ext cx="6696075" cy="461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1400" dirty="0"/>
              <a:t>Teléfonos.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>
                <a:hlinkClick r:id="rId4"/>
              </a:rPr>
              <a:t>http://www.andro-phones.com/2011-android-phones.php</a:t>
            </a:r>
            <a:endParaRPr lang="es-ES" sz="1400" dirty="0"/>
          </a:p>
          <a:p>
            <a:pPr>
              <a:defRPr/>
            </a:pPr>
            <a:r>
              <a:rPr lang="es-ES" sz="1400" dirty="0"/>
              <a:t>Tabletas.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>
                <a:hlinkClick r:id="rId5"/>
              </a:rPr>
              <a:t>http://www.andro-tablets.org/all-android-tablets.php</a:t>
            </a:r>
            <a:endParaRPr lang="es-ES" sz="1400" dirty="0"/>
          </a:p>
          <a:p>
            <a:pPr>
              <a:defRPr/>
            </a:pPr>
            <a:r>
              <a:rPr lang="es-ES" sz="1400" dirty="0"/>
              <a:t>Google TV.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/>
              <a:t>Logitech </a:t>
            </a:r>
            <a:r>
              <a:rPr lang="es-ES" sz="1400" dirty="0" err="1"/>
              <a:t>Revue</a:t>
            </a:r>
            <a:endParaRPr lang="es-ES" sz="1400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/>
              <a:t>Sony Internet TV</a:t>
            </a:r>
          </a:p>
          <a:p>
            <a:pPr>
              <a:defRPr/>
            </a:pPr>
            <a:r>
              <a:rPr lang="es-ES" sz="1400" dirty="0"/>
              <a:t>MP4.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/>
              <a:t>Samsung </a:t>
            </a:r>
            <a:r>
              <a:rPr lang="es-ES" sz="1400" dirty="0" err="1"/>
              <a:t>Galaxy</a:t>
            </a:r>
            <a:r>
              <a:rPr lang="es-ES" sz="1400" dirty="0"/>
              <a:t> Play </a:t>
            </a:r>
          </a:p>
          <a:p>
            <a:pPr>
              <a:defRPr/>
            </a:pPr>
            <a:r>
              <a:rPr lang="es-ES" sz="1400" dirty="0"/>
              <a:t>In-</a:t>
            </a:r>
            <a:r>
              <a:rPr lang="es-ES" sz="1400" dirty="0" err="1"/>
              <a:t>Vehicles</a:t>
            </a:r>
            <a:r>
              <a:rPr lang="es-ES" sz="1400" dirty="0"/>
              <a:t>.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 err="1"/>
              <a:t>Parrot</a:t>
            </a:r>
            <a:r>
              <a:rPr lang="es-ES" sz="1400" dirty="0"/>
              <a:t> </a:t>
            </a:r>
            <a:r>
              <a:rPr lang="es-ES" sz="1400" dirty="0" err="1"/>
              <a:t>Asteroid</a:t>
            </a:r>
            <a:r>
              <a:rPr lang="es-ES" sz="1400" dirty="0"/>
              <a:t>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/>
              <a:t>VW AIDA 2.0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 err="1"/>
              <a:t>Saab</a:t>
            </a:r>
            <a:r>
              <a:rPr lang="es-ES" sz="1400" dirty="0"/>
              <a:t> </a:t>
            </a:r>
            <a:r>
              <a:rPr lang="es-ES" sz="1400" dirty="0" err="1"/>
              <a:t>IQon</a:t>
            </a:r>
            <a:endParaRPr lang="es-ES" sz="1400" dirty="0"/>
          </a:p>
          <a:p>
            <a:pPr>
              <a:defRPr/>
            </a:pPr>
            <a:r>
              <a:rPr lang="es-ES" sz="1400" dirty="0" err="1"/>
              <a:t>Gadgets</a:t>
            </a:r>
            <a:r>
              <a:rPr lang="es-ES" sz="1400" dirty="0"/>
              <a:t>.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 err="1"/>
              <a:t>Andi-One</a:t>
            </a:r>
            <a:r>
              <a:rPr lang="es-ES" sz="1400" dirty="0"/>
              <a:t>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sz="1400" dirty="0" err="1"/>
              <a:t>LiveView</a:t>
            </a: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  <a:p>
            <a:pPr marL="285750" indent="-285750">
              <a:buFont typeface="Arial" pitchFamily="34" charset="0"/>
              <a:buChar char="•"/>
              <a:defRPr/>
            </a:pPr>
            <a:endParaRPr lang="es-ES" sz="1400" dirty="0"/>
          </a:p>
        </p:txBody>
      </p:sp>
      <p:pic>
        <p:nvPicPr>
          <p:cNvPr id="4104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391150"/>
            <a:ext cx="14525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4062413"/>
            <a:ext cx="18859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6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5013325"/>
            <a:ext cx="18002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7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68638"/>
            <a:ext cx="20955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660425" y="8643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29701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51719" y="1556792"/>
            <a:ext cx="5508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s-ES" dirty="0" smtClean="0"/>
              <a:t>Depurar el proyecto aplicación</a:t>
            </a:r>
          </a:p>
          <a:p>
            <a:pPr marL="342900" indent="-342900">
              <a:buFont typeface="+mj-lt"/>
              <a:buAutoNum type="arabicPeriod" startAt="7"/>
            </a:pPr>
            <a:endParaRPr lang="es-ES" dirty="0"/>
          </a:p>
          <a:p>
            <a:pPr marL="342900" indent="-342900">
              <a:buFont typeface="+mj-lt"/>
              <a:buAutoNum type="arabicPeriod" startAt="7"/>
            </a:pPr>
            <a:r>
              <a:rPr lang="es-ES" dirty="0" smtClean="0"/>
              <a:t>Configurar DDMS</a:t>
            </a:r>
          </a:p>
          <a:p>
            <a:pPr marL="342900" indent="-342900">
              <a:buFont typeface="+mj-lt"/>
              <a:buAutoNum type="arabicPeriod" startAt="7"/>
            </a:pPr>
            <a:endParaRPr lang="es-ES" dirty="0"/>
          </a:p>
          <a:p>
            <a:pPr marL="342900" indent="-342900">
              <a:buFont typeface="+mj-lt"/>
              <a:buAutoNum type="arabicPeriod" startAt="7"/>
            </a:pPr>
            <a:r>
              <a:rPr lang="es-ES" dirty="0" smtClean="0"/>
              <a:t>Crear APK firmado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472608" y="593725"/>
            <a:ext cx="7571184" cy="850900"/>
          </a:xfrm>
        </p:spPr>
        <p:txBody>
          <a:bodyPr/>
          <a:lstStyle/>
          <a:p>
            <a:r>
              <a:rPr lang="es-ES" sz="3200" dirty="0" smtClean="0"/>
              <a:t>Ejercicios.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64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8763" y="550827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4211960" y="1165796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¿Qué es Android?</a:t>
            </a:r>
          </a:p>
        </p:txBody>
      </p:sp>
      <p:pic>
        <p:nvPicPr>
          <p:cNvPr id="5127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06" y="3294162"/>
            <a:ext cx="711835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3 CuadroTexto"/>
          <p:cNvSpPr txBox="1">
            <a:spLocks noChangeArrowheads="1"/>
          </p:cNvSpPr>
          <p:nvPr/>
        </p:nvSpPr>
        <p:spPr bwMode="auto">
          <a:xfrm>
            <a:off x="2214430" y="1781994"/>
            <a:ext cx="66960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ES" sz="1400" dirty="0"/>
              <a:t>Android es un conjunto de software.</a:t>
            </a:r>
          </a:p>
          <a:p>
            <a:pPr eaLnBrk="1" hangingPunct="1">
              <a:buFont typeface="Arial" charset="0"/>
              <a:buChar char="•"/>
            </a:pPr>
            <a:r>
              <a:rPr lang="es-ES" sz="1400" dirty="0"/>
              <a:t>Incluye un sistema operativo.</a:t>
            </a:r>
          </a:p>
          <a:p>
            <a:pPr eaLnBrk="1" hangingPunct="1">
              <a:buFont typeface="Arial" charset="0"/>
              <a:buChar char="•"/>
            </a:pPr>
            <a:r>
              <a:rPr lang="es-ES" sz="1400" dirty="0"/>
              <a:t>El SDK dispone de herramientas y </a:t>
            </a:r>
            <a:r>
              <a:rPr lang="es-ES" sz="1400" dirty="0" err="1"/>
              <a:t>APIs</a:t>
            </a:r>
            <a:r>
              <a:rPr lang="es-ES" sz="1400" dirty="0"/>
              <a:t> para el desarrollo de aplicaciones.</a:t>
            </a:r>
          </a:p>
          <a:p>
            <a:pPr eaLnBrk="1" hangingPunct="1">
              <a:buFont typeface="Arial" charset="0"/>
              <a:buChar char="•"/>
            </a:pPr>
            <a:r>
              <a:rPr lang="es-ES" sz="1400" dirty="0"/>
              <a:t>Se programa «usando» lenguaje JAVA</a:t>
            </a:r>
          </a:p>
          <a:p>
            <a:pPr eaLnBrk="1" hangingPunct="1">
              <a:buFont typeface="Arial" charset="0"/>
              <a:buChar char="•"/>
            </a:pPr>
            <a:r>
              <a:rPr lang="es-ES" sz="1400" dirty="0"/>
              <a:t>Ejecuta aplicaciones sobre una maquina virtual. «DALVIK&gt;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660425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8763" y="550827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4211960" y="1165796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¿Qué es Android?</a:t>
            </a:r>
          </a:p>
        </p:txBody>
      </p:sp>
      <p:sp>
        <p:nvSpPr>
          <p:cNvPr id="5128" name="3 CuadroTexto"/>
          <p:cNvSpPr txBox="1">
            <a:spLocks noChangeArrowheads="1"/>
          </p:cNvSpPr>
          <p:nvPr/>
        </p:nvSpPr>
        <p:spPr bwMode="auto">
          <a:xfrm>
            <a:off x="2200485" y="1339996"/>
            <a:ext cx="6696075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err="1" smtClean="0"/>
              <a:t>Cupcake</a:t>
            </a:r>
            <a:endParaRPr lang="es-ES" sz="1400" dirty="0" smtClean="0"/>
          </a:p>
          <a:p>
            <a:pPr lvl="1" eaLnBrk="1" hangingPunct="1">
              <a:buFont typeface="Arial" charset="0"/>
              <a:buChar char="•"/>
            </a:pPr>
            <a:r>
              <a:rPr lang="es-ES" sz="1400" dirty="0" smtClean="0"/>
              <a:t>SDK 1.5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err="1" smtClean="0"/>
              <a:t>Deprecated</a:t>
            </a:r>
            <a:endParaRPr lang="es-ES" sz="1400" dirty="0" smtClean="0"/>
          </a:p>
          <a:p>
            <a:pPr marL="457200" lvl="1" indent="0" eaLnBrk="1" hangingPunct="1"/>
            <a:endParaRPr lang="es-ES" sz="1400" dirty="0"/>
          </a:p>
          <a:p>
            <a:pPr eaLnBrk="1" hangingPunct="1">
              <a:buFont typeface="Arial" pitchFamily="34" charset="0"/>
              <a:buChar char="•"/>
            </a:pPr>
            <a:r>
              <a:rPr lang="es-ES" sz="1400" dirty="0" smtClean="0"/>
              <a:t>Donut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1.6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Última versión soportada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sz="1400" dirty="0"/>
          </a:p>
          <a:p>
            <a:pPr eaLnBrk="1" hangingPunct="1">
              <a:buFont typeface="Arial" pitchFamily="34" charset="0"/>
              <a:buChar char="•"/>
            </a:pPr>
            <a:r>
              <a:rPr lang="es-ES" sz="1400" dirty="0" err="1" smtClean="0"/>
              <a:t>Eclair</a:t>
            </a:r>
            <a:endParaRPr lang="es-ES" sz="14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2.0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2.0.1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2.1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sz="1400" dirty="0"/>
          </a:p>
          <a:p>
            <a:pPr eaLnBrk="1" hangingPunct="1">
              <a:buFont typeface="Arial" pitchFamily="34" charset="0"/>
              <a:buChar char="•"/>
            </a:pPr>
            <a:r>
              <a:rPr lang="es-ES" sz="1400" dirty="0" smtClean="0"/>
              <a:t>Froyo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2.2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sz="1400" dirty="0"/>
          </a:p>
          <a:p>
            <a:pPr eaLnBrk="1" hangingPunct="1">
              <a:buFont typeface="Arial" pitchFamily="34" charset="0"/>
              <a:buChar char="•"/>
            </a:pPr>
            <a:r>
              <a:rPr lang="es-ES" sz="1400" dirty="0" err="1" smtClean="0"/>
              <a:t>Gingerbread</a:t>
            </a:r>
            <a:endParaRPr lang="es-ES" sz="1400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2.3.1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2.3.3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2.3.4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sz="1400" dirty="0"/>
          </a:p>
          <a:p>
            <a:pPr eaLnBrk="1" hangingPunct="1">
              <a:buFont typeface="Arial" pitchFamily="34" charset="0"/>
              <a:buChar char="•"/>
            </a:pPr>
            <a:r>
              <a:rPr lang="es-ES" sz="1400" dirty="0" err="1" smtClean="0"/>
              <a:t>Honeycomb</a:t>
            </a:r>
            <a:r>
              <a:rPr lang="es-ES" sz="1400" dirty="0" smtClean="0"/>
              <a:t> (Tablet)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3.0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sz="1400" dirty="0" smtClean="0"/>
              <a:t>SDK 3.1</a:t>
            </a:r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660425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0892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8763" y="550827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4211960" y="1165796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¿Qué es Android?</a:t>
            </a:r>
          </a:p>
        </p:txBody>
      </p:sp>
      <p:sp>
        <p:nvSpPr>
          <p:cNvPr id="5128" name="3 CuadroTexto"/>
          <p:cNvSpPr txBox="1">
            <a:spLocks noChangeArrowheads="1"/>
          </p:cNvSpPr>
          <p:nvPr/>
        </p:nvSpPr>
        <p:spPr bwMode="auto">
          <a:xfrm>
            <a:off x="2214430" y="1781994"/>
            <a:ext cx="669607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Google </a:t>
            </a:r>
            <a:r>
              <a:rPr lang="es-ES" sz="1400" dirty="0" smtClean="0"/>
              <a:t>prepara </a:t>
            </a:r>
            <a:r>
              <a:rPr lang="es-ES" sz="1400" dirty="0" smtClean="0"/>
              <a:t>una versión única para todos los dispositivos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smtClean="0"/>
              <a:t>Ice-</a:t>
            </a:r>
            <a:r>
              <a:rPr lang="es-ES" sz="1400" dirty="0" err="1" smtClean="0"/>
              <a:t>Cream</a:t>
            </a:r>
            <a:r>
              <a:rPr lang="es-ES" sz="1400" dirty="0" smtClean="0"/>
              <a:t> 4.0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smtClean="0"/>
              <a:t>Diciembre 2011</a:t>
            </a:r>
          </a:p>
          <a:p>
            <a:pPr lvl="1"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Android se introduce en la domótica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err="1" smtClean="0"/>
              <a:t>android@home</a:t>
            </a:r>
            <a:endParaRPr lang="es-ES" sz="1400" dirty="0" smtClean="0"/>
          </a:p>
          <a:p>
            <a:pPr lvl="1" eaLnBrk="1" hangingPunct="1">
              <a:buFont typeface="Arial" charset="0"/>
              <a:buChar char="•"/>
            </a:pPr>
            <a:r>
              <a:rPr lang="es-ES" sz="1400" dirty="0" smtClean="0"/>
              <a:t>ADK Android Open </a:t>
            </a:r>
            <a:r>
              <a:rPr lang="es-ES" sz="1400" dirty="0" err="1" smtClean="0"/>
              <a:t>Accesory</a:t>
            </a:r>
            <a:r>
              <a:rPr lang="es-ES" sz="1400" dirty="0" smtClean="0"/>
              <a:t> Kit</a:t>
            </a:r>
          </a:p>
          <a:p>
            <a:pPr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Google impulsa los proyectos de pago mediante NFC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smtClean="0"/>
              <a:t>Nueva API NFC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1400" dirty="0" err="1" smtClean="0"/>
              <a:t>Nexus</a:t>
            </a:r>
            <a:r>
              <a:rPr lang="es-ES" sz="1400" dirty="0" smtClean="0"/>
              <a:t> S</a:t>
            </a:r>
          </a:p>
          <a:p>
            <a:pPr lvl="1"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Android integra </a:t>
            </a:r>
            <a:r>
              <a:rPr lang="es-ES" sz="1400" dirty="0" err="1" smtClean="0"/>
              <a:t>VoIP</a:t>
            </a:r>
            <a:r>
              <a:rPr lang="es-ES" sz="1400" dirty="0" smtClean="0"/>
              <a:t> en su SDK</a:t>
            </a:r>
          </a:p>
          <a:p>
            <a:pPr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Android integra RTP “</a:t>
            </a:r>
            <a:r>
              <a:rPr lang="es-ES" sz="1400" dirty="0" err="1" smtClean="0"/>
              <a:t>Streaming</a:t>
            </a:r>
            <a:r>
              <a:rPr lang="es-ES" sz="1400" dirty="0" smtClean="0"/>
              <a:t> de contenidos multimedia”</a:t>
            </a:r>
          </a:p>
          <a:p>
            <a:pPr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Nuevo sistema de ventanas “</a:t>
            </a:r>
            <a:r>
              <a:rPr lang="es-ES" sz="1400" dirty="0" err="1" smtClean="0"/>
              <a:t>Fragment</a:t>
            </a:r>
            <a:r>
              <a:rPr lang="es-ES" sz="1400" dirty="0" smtClean="0"/>
              <a:t>”</a:t>
            </a:r>
          </a:p>
          <a:p>
            <a:pPr eaLnBrk="1" hangingPunct="1">
              <a:buFont typeface="Arial" charset="0"/>
              <a:buChar char="•"/>
            </a:pPr>
            <a:endParaRPr lang="es-ES" sz="1400" dirty="0"/>
          </a:p>
          <a:p>
            <a:pPr eaLnBrk="1" hangingPunct="1">
              <a:buFont typeface="Arial" charset="0"/>
              <a:buChar char="•"/>
            </a:pPr>
            <a:r>
              <a:rPr lang="es-ES" sz="1400" dirty="0" smtClean="0"/>
              <a:t>Google amplia su </a:t>
            </a:r>
            <a:r>
              <a:rPr lang="es-ES" sz="1400" dirty="0" err="1" smtClean="0"/>
              <a:t>Market</a:t>
            </a:r>
            <a:r>
              <a:rPr lang="es-ES" sz="1400" dirty="0" smtClean="0"/>
              <a:t> con películas, música y libros</a:t>
            </a:r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660425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5502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148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6149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1 CuadroTexto"/>
          <p:cNvSpPr txBox="1">
            <a:spLocks noChangeArrowheads="1"/>
          </p:cNvSpPr>
          <p:nvPr/>
        </p:nvSpPr>
        <p:spPr bwMode="auto">
          <a:xfrm>
            <a:off x="4500563" y="1444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Arquitectura</a:t>
            </a:r>
          </a:p>
        </p:txBody>
      </p:sp>
      <p:pic>
        <p:nvPicPr>
          <p:cNvPr id="6151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98663"/>
            <a:ext cx="547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60425" y="1442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Introducción</a:t>
            </a:r>
            <a:endParaRPr lang="es-ES" sz="3200" b="1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7173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1 CuadroTexto"/>
          <p:cNvSpPr txBox="1">
            <a:spLocks noChangeArrowheads="1"/>
          </p:cNvSpPr>
          <p:nvPr/>
        </p:nvSpPr>
        <p:spPr bwMode="auto">
          <a:xfrm>
            <a:off x="4500563" y="1444625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Arquitectura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95513" y="2060575"/>
            <a:ext cx="65532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dirty="0"/>
              <a:t>Framework de Aplicaciones.</a:t>
            </a:r>
          </a:p>
          <a:p>
            <a:pPr>
              <a:defRPr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dirty="0" err="1"/>
              <a:t>Views</a:t>
            </a:r>
            <a:r>
              <a:rPr lang="es-ES" dirty="0"/>
              <a:t>	</a:t>
            </a:r>
          </a:p>
          <a:p>
            <a:pPr lvl="1">
              <a:defRPr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dirty="0"/>
              <a:t>Content </a:t>
            </a:r>
            <a:r>
              <a:rPr lang="es-ES" dirty="0" err="1"/>
              <a:t>Providers</a:t>
            </a:r>
            <a:endParaRPr lang="es-ES" dirty="0"/>
          </a:p>
          <a:p>
            <a:pPr lvl="1">
              <a:defRPr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dirty="0" err="1"/>
              <a:t>Resource</a:t>
            </a:r>
            <a:r>
              <a:rPr lang="es-ES" dirty="0"/>
              <a:t> Manager</a:t>
            </a:r>
          </a:p>
          <a:p>
            <a:pPr lvl="1">
              <a:defRPr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dirty="0" err="1"/>
              <a:t>Notification</a:t>
            </a:r>
            <a:r>
              <a:rPr lang="es-ES" dirty="0"/>
              <a:t> Manager</a:t>
            </a:r>
          </a:p>
          <a:p>
            <a:pPr lvl="1">
              <a:defRPr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s-ES" dirty="0" err="1"/>
              <a:t>Activity</a:t>
            </a:r>
            <a:r>
              <a:rPr lang="es-ES" dirty="0"/>
              <a:t> Manager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660425" y="-2738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1188</Words>
  <Application>Microsoft Office PowerPoint</Application>
  <PresentationFormat>Presentación en pantalla (4:3)</PresentationFormat>
  <Paragraphs>410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Diseño predeterminado</vt:lpstr>
      <vt:lpstr>Presentación de PowerPoint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Entorno de desarrollo</vt:lpstr>
      <vt:lpstr>Entorno de desarrollo</vt:lpstr>
      <vt:lpstr>Entorno de desarrollo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Tipos de Proyecto</vt:lpstr>
      <vt:lpstr>Compilar y Ejecutar</vt:lpstr>
      <vt:lpstr>Compilar y Ejecutar.</vt:lpstr>
      <vt:lpstr>Depurar un Proyecto</vt:lpstr>
      <vt:lpstr>Depurar un Proyecto</vt:lpstr>
      <vt:lpstr>Depurar un Proyecto</vt:lpstr>
      <vt:lpstr>Depurar un Proyecto</vt:lpstr>
      <vt:lpstr>Depurar un Proyecto</vt:lpstr>
      <vt:lpstr>Depurar un Proyecto</vt:lpstr>
      <vt:lpstr>Publicar una aplicación</vt:lpstr>
      <vt:lpstr>Publicar una aplicación.</vt:lpstr>
      <vt:lpstr>Ejercicios.</vt:lpstr>
      <vt:lpstr>Ejercicios.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55</cp:revision>
  <dcterms:created xsi:type="dcterms:W3CDTF">2006-09-07T08:52:47Z</dcterms:created>
  <dcterms:modified xsi:type="dcterms:W3CDTF">2011-06-20T07:03:22Z</dcterms:modified>
</cp:coreProperties>
</file>