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4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0" r:id="rId10"/>
    <p:sldId id="264" r:id="rId11"/>
    <p:sldId id="273" r:id="rId12"/>
    <p:sldId id="271" r:id="rId13"/>
    <p:sldId id="272" r:id="rId14"/>
    <p:sldId id="274" r:id="rId15"/>
    <p:sldId id="275" r:id="rId16"/>
    <p:sldId id="276" r:id="rId17"/>
    <p:sldId id="277" r:id="rId18"/>
    <p:sldId id="265" r:id="rId19"/>
    <p:sldId id="266" r:id="rId20"/>
    <p:sldId id="267" r:id="rId21"/>
    <p:sldId id="268" r:id="rId22"/>
    <p:sldId id="269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26" r:id="rId60"/>
    <p:sldId id="314" r:id="rId61"/>
    <p:sldId id="315" r:id="rId62"/>
    <p:sldId id="327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5" r:id="rId7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9F0A8-0FD0-4432-9785-C2D113138D35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19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FF5E2-A498-40AB-AAF9-A4DCBA69E360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3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975D-AEA5-4B48-A96F-6A9DBB1B5C45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2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6AFAB-B9CC-43E6-86B9-2EECE56A3165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4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A7803-71EF-41B9-925F-535D3678A65C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5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8FF3B-0A27-4B2D-87BA-410C88294354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7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11D-6893-41BD-B629-E97A93575539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84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FFD8D-2E75-47FE-8077-4FEC5095B062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4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522E9-E81E-4944-A154-5FB74E387260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69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778EE-E86C-4A90-8F73-A09D3D2F554C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2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E953-A835-47ED-BF02-DC9CF33BE4E8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0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AEAD2D-4F22-49D7-A227-1690561A5F07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8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PAGINA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788"/>
            <a:ext cx="9251950" cy="697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442753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b="1">
              <a:latin typeface="Helvetica" pitchFamily="2" charset="0"/>
            </a:endParaRPr>
          </a:p>
        </p:txBody>
      </p:sp>
      <p:sp>
        <p:nvSpPr>
          <p:cNvPr id="2052" name="Rectangle 15"/>
          <p:cNvSpPr>
            <a:spLocks noChangeArrowheads="1"/>
          </p:cNvSpPr>
          <p:nvPr/>
        </p:nvSpPr>
        <p:spPr bwMode="auto">
          <a:xfrm>
            <a:off x="5003800" y="1989138"/>
            <a:ext cx="32369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3600">
                <a:solidFill>
                  <a:srgbClr val="C9DB03"/>
                </a:solidFill>
                <a:latin typeface="Avenir LT Std 55 Roman" pitchFamily="34" charset="0"/>
              </a:rPr>
              <a:t>Curso Android</a:t>
            </a:r>
            <a:r>
              <a:rPr lang="es-ES" sz="3600">
                <a:latin typeface="Avenir LT Std 55 Roman" pitchFamily="34" charset="0"/>
              </a:rPr>
              <a:t> </a:t>
            </a:r>
          </a:p>
        </p:txBody>
      </p:sp>
      <p:sp>
        <p:nvSpPr>
          <p:cNvPr id="2053" name="Rectangle 16"/>
          <p:cNvSpPr>
            <a:spLocks noChangeArrowheads="1"/>
          </p:cNvSpPr>
          <p:nvPr/>
        </p:nvSpPr>
        <p:spPr bwMode="auto">
          <a:xfrm>
            <a:off x="5580063" y="2420938"/>
            <a:ext cx="312261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4000">
                <a:solidFill>
                  <a:srgbClr val="C9DB03"/>
                </a:solidFill>
                <a:latin typeface="Avenir LT Std 55 Roman" pitchFamily="34" charset="0"/>
              </a:rPr>
              <a:t>Edición </a:t>
            </a:r>
            <a:r>
              <a:rPr lang="es-ES" sz="4000" b="1">
                <a:solidFill>
                  <a:schemeClr val="bg1"/>
                </a:solidFill>
                <a:latin typeface="Avenir LT Std 55 Roman" pitchFamily="34" charset="0"/>
              </a:rPr>
              <a:t>2011</a:t>
            </a:r>
          </a:p>
        </p:txBody>
      </p:sp>
      <p:pic>
        <p:nvPicPr>
          <p:cNvPr id="2054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6021388"/>
            <a:ext cx="6477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83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329206" y="332656"/>
            <a:ext cx="4320480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Android </a:t>
            </a:r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Manifest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231740" y="771957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Estructura.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00" y="2774389"/>
            <a:ext cx="5719498" cy="57606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04" y="1550253"/>
            <a:ext cx="7180584" cy="1008112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260" y="3417983"/>
            <a:ext cx="5635648" cy="652549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04" y="4070532"/>
            <a:ext cx="3076128" cy="505665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2533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419872" y="404664"/>
            <a:ext cx="4247926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Android </a:t>
            </a:r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Manifest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214940" y="98072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Estructura.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1450469"/>
            <a:ext cx="7390833" cy="2842627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7483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419401" y="332656"/>
            <a:ext cx="3816424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Android </a:t>
            </a:r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Manifest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339752" y="83671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Estructura.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7" y="1484784"/>
            <a:ext cx="7056781" cy="3024336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68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419872" y="548680"/>
            <a:ext cx="4320480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Android </a:t>
            </a:r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Manifest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376045" y="105273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Estructura.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929" y="2852935"/>
            <a:ext cx="5617045" cy="56574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1417"/>
            <a:ext cx="7176247" cy="1007503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789040"/>
            <a:ext cx="5596983" cy="64807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53" y="4797152"/>
            <a:ext cx="3066339" cy="504056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8803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676675" y="404664"/>
            <a:ext cx="3671863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Android </a:t>
            </a:r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Manifest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361667" y="112553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Estructura.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72816"/>
            <a:ext cx="7138185" cy="3024336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8771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052540" y="476672"/>
            <a:ext cx="431993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Android </a:t>
            </a:r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Manifest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448397" y="94087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Estructura.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05" y="3068960"/>
            <a:ext cx="5719498" cy="57606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44824"/>
            <a:ext cx="7180584" cy="1008112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37" y="3789040"/>
            <a:ext cx="5596983" cy="64807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44" y="4653136"/>
            <a:ext cx="3066339" cy="504056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0989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491880" y="404664"/>
            <a:ext cx="395989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Android </a:t>
            </a:r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Manifest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267744" y="94087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Estructura.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63" y="1382212"/>
            <a:ext cx="6821117" cy="4063012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9675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779912" y="332656"/>
            <a:ext cx="3887887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Android </a:t>
            </a:r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Manifest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339752" y="78050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Estructura.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80" y="1412776"/>
            <a:ext cx="7491317" cy="1008112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91" y="2636912"/>
            <a:ext cx="6662294" cy="288032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80" y="3176140"/>
            <a:ext cx="6662294" cy="23836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80" y="3645024"/>
            <a:ext cx="7106366" cy="1008112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3419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332656"/>
            <a:ext cx="3527847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Android </a:t>
            </a:r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Manifest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320281" y="10933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Estructura.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36" y="1772816"/>
            <a:ext cx="7429345" cy="151216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95" y="3789040"/>
            <a:ext cx="7355105" cy="792088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20569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455194" y="404664"/>
            <a:ext cx="410527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Android </a:t>
            </a:r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Manifest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459685" y="94087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Estructura.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73" y="1844824"/>
            <a:ext cx="6456400" cy="116001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789040"/>
            <a:ext cx="7128789" cy="648072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7644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2845546" y="692696"/>
            <a:ext cx="4680594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Android </a:t>
            </a:r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Manifest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480126" y="1484784"/>
            <a:ext cx="619268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Contenido.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sz="1400" dirty="0" smtClean="0">
                <a:solidFill>
                  <a:srgbClr val="000000"/>
                </a:solidFill>
              </a:rPr>
              <a:t>Nombre de los paquetes de la aplicación. Es usado como identificador de la aplicación.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sz="1400" dirty="0" smtClean="0">
                <a:solidFill>
                  <a:srgbClr val="000000"/>
                </a:solidFill>
              </a:rPr>
              <a:t>Describe todos los componentes de la aplicación. Actividades, Servicios, </a:t>
            </a:r>
            <a:r>
              <a:rPr lang="es-ES" sz="1400" dirty="0" err="1" smtClean="0">
                <a:solidFill>
                  <a:srgbClr val="000000"/>
                </a:solidFill>
              </a:rPr>
              <a:t>Intents</a:t>
            </a:r>
            <a:r>
              <a:rPr lang="es-ES" sz="1400" dirty="0" smtClean="0">
                <a:solidFill>
                  <a:srgbClr val="000000"/>
                </a:solidFill>
              </a:rPr>
              <a:t>, Proveedores de contenido, etc..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sz="1400" dirty="0" smtClean="0">
                <a:solidFill>
                  <a:srgbClr val="000000"/>
                </a:solidFill>
              </a:rPr>
              <a:t>Determina que acciones puede llevar a cabo la aplicación.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sz="1400" dirty="0" smtClean="0">
                <a:solidFill>
                  <a:srgbClr val="000000"/>
                </a:solidFill>
              </a:rPr>
              <a:t>Lista los permisos que la aplicación necesita para acceder a </a:t>
            </a:r>
            <a:r>
              <a:rPr lang="es-ES" sz="1400" dirty="0" err="1" smtClean="0">
                <a:solidFill>
                  <a:srgbClr val="000000"/>
                </a:solidFill>
              </a:rPr>
              <a:t>APIs</a:t>
            </a:r>
            <a:r>
              <a:rPr lang="es-ES" sz="1400" dirty="0" smtClean="0">
                <a:solidFill>
                  <a:srgbClr val="000000"/>
                </a:solidFill>
              </a:rPr>
              <a:t> protegidas.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sz="1400" dirty="0" smtClean="0">
                <a:solidFill>
                  <a:srgbClr val="000000"/>
                </a:solidFill>
              </a:rPr>
              <a:t>Declara los permisos que otras aplicaciones deben tener para acceder a funcionalidades de nuestra aplicación.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sz="1400" dirty="0" smtClean="0">
                <a:solidFill>
                  <a:srgbClr val="000000"/>
                </a:solidFill>
              </a:rPr>
              <a:t>Recopila las clases de Instrumentación necesarias para realizar el </a:t>
            </a:r>
            <a:r>
              <a:rPr lang="es-ES" sz="1400" dirty="0" err="1" smtClean="0">
                <a:solidFill>
                  <a:srgbClr val="000000"/>
                </a:solidFill>
              </a:rPr>
              <a:t>testing</a:t>
            </a:r>
            <a:r>
              <a:rPr lang="es-ES" sz="1400" dirty="0" smtClean="0">
                <a:solidFill>
                  <a:srgbClr val="000000"/>
                </a:solidFill>
              </a:rPr>
              <a:t>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sz="1400" dirty="0" smtClean="0">
                <a:solidFill>
                  <a:srgbClr val="000000"/>
                </a:solidFill>
              </a:rPr>
              <a:t>Especifica el SDK mínimo para el que está destinada la aplicación.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sz="1400" dirty="0" smtClean="0">
                <a:solidFill>
                  <a:srgbClr val="000000"/>
                </a:solidFill>
              </a:rPr>
              <a:t>Muestra las librerias de las que hace uso la aplicación.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619672" y="65529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606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496349" y="404664"/>
            <a:ext cx="3887887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Android </a:t>
            </a:r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Manifest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195736" y="119675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Estructura.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71461"/>
            <a:ext cx="7138358" cy="161705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789040"/>
            <a:ext cx="7308458" cy="1224136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0977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651238" y="404664"/>
            <a:ext cx="4103911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Android </a:t>
            </a:r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Manifest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486293" y="94087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Estructura.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31" y="1700808"/>
            <a:ext cx="7092102" cy="864096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31" y="2898072"/>
            <a:ext cx="6908259" cy="674944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149080"/>
            <a:ext cx="7220529" cy="1440160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71222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22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635896" y="332656"/>
            <a:ext cx="4103911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Android </a:t>
            </a:r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Manifest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711071" y="1196752"/>
            <a:ext cx="365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Estructura.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70" y="1916832"/>
            <a:ext cx="4718473" cy="93610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713" y="1059088"/>
            <a:ext cx="2574533" cy="4719977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5805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22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052642" y="620688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>
                <a:solidFill>
                  <a:srgbClr val="000000"/>
                </a:solidFill>
              </a:rPr>
              <a:t>Application</a:t>
            </a:r>
            <a:endParaRPr lang="es-ES" sz="3200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108191" y="1412776"/>
            <a:ext cx="6552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Funcionalidad.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Es la primera clase que se crea al lanzar la aplicación.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Su vida está ligada a la ejecución de la aplicación.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Accesible desde cualquier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r>
              <a:rPr lang="es-ES" dirty="0" smtClean="0">
                <a:solidFill>
                  <a:srgbClr val="000000"/>
                </a:solidFill>
              </a:rPr>
              <a:t> de la aplicación.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Eventos.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onCreate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onLowMemory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onTerminate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onConfigurationChanged</a:t>
            </a:r>
            <a:r>
              <a:rPr lang="es-ES" dirty="0" smtClean="0">
                <a:solidFill>
                  <a:srgbClr val="000000"/>
                </a:solidFill>
              </a:rPr>
              <a:t>(</a:t>
            </a:r>
            <a:r>
              <a:rPr lang="es-ES" dirty="0" err="1" smtClean="0">
                <a:solidFill>
                  <a:srgbClr val="000000"/>
                </a:solidFill>
              </a:rPr>
              <a:t>Configuration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newConfig</a:t>
            </a:r>
            <a:r>
              <a:rPr lang="es-ES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7971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22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355976" y="620688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rgbClr val="000000"/>
                </a:solidFill>
              </a:rPr>
              <a:t>Activities</a:t>
            </a:r>
            <a:endParaRPr lang="es-ES" sz="3200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483768" y="1572417"/>
            <a:ext cx="61926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Descripción.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Es una pantalla con la que el usuario puede interactuar.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Cada </a:t>
            </a:r>
            <a:r>
              <a:rPr lang="es-ES" dirty="0" err="1">
                <a:solidFill>
                  <a:srgbClr val="000000"/>
                </a:solidFill>
              </a:rPr>
              <a:t>A</a:t>
            </a:r>
            <a:r>
              <a:rPr lang="es-ES" dirty="0" err="1" smtClean="0">
                <a:solidFill>
                  <a:srgbClr val="000000"/>
                </a:solidFill>
              </a:rPr>
              <a:t>ctivity</a:t>
            </a:r>
            <a:r>
              <a:rPr lang="es-ES" dirty="0" smtClean="0">
                <a:solidFill>
                  <a:srgbClr val="000000"/>
                </a:solidFill>
              </a:rPr>
              <a:t> proporciona su propia interfaz de usuario.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Llamamos aplicación al conjunto de </a:t>
            </a:r>
            <a:r>
              <a:rPr lang="es-ES" dirty="0" err="1" smtClean="0">
                <a:solidFill>
                  <a:srgbClr val="000000"/>
                </a:solidFill>
              </a:rPr>
              <a:t>Activities</a:t>
            </a:r>
            <a:r>
              <a:rPr lang="es-ES" dirty="0" smtClean="0">
                <a:solidFill>
                  <a:srgbClr val="000000"/>
                </a:solidFill>
              </a:rPr>
              <a:t>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>
                <a:solidFill>
                  <a:srgbClr val="000000"/>
                </a:solidFill>
              </a:rPr>
              <a:t>Una vez terminadas se almacenan en la «Pila del sistema</a:t>
            </a:r>
            <a:r>
              <a:rPr lang="es-ES" dirty="0" smtClean="0">
                <a:solidFill>
                  <a:srgbClr val="000000"/>
                </a:solidFill>
              </a:rPr>
              <a:t>»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0840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22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203848" y="620688"/>
            <a:ext cx="3168426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rgbClr val="000000"/>
                </a:solidFill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246452" y="1471673"/>
            <a:ext cx="6192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Descripción.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>
                <a:solidFill>
                  <a:srgbClr val="000000"/>
                </a:solidFill>
              </a:rPr>
              <a:t>Cada </a:t>
            </a:r>
            <a:r>
              <a:rPr lang="es-ES" dirty="0" err="1">
                <a:solidFill>
                  <a:srgbClr val="000000"/>
                </a:solidFill>
              </a:rPr>
              <a:t>Activity</a:t>
            </a:r>
            <a:r>
              <a:rPr lang="es-ES" dirty="0">
                <a:solidFill>
                  <a:srgbClr val="000000"/>
                </a:solidFill>
              </a:rPr>
              <a:t> tiene su propio ciclo de vida, independiente del resto de </a:t>
            </a:r>
            <a:r>
              <a:rPr lang="es-ES" dirty="0" err="1">
                <a:solidFill>
                  <a:srgbClr val="000000"/>
                </a:solidFill>
              </a:rPr>
              <a:t>Activities</a:t>
            </a:r>
            <a:r>
              <a:rPr lang="es-ES" dirty="0">
                <a:solidFill>
                  <a:srgbClr val="000000"/>
                </a:solidFill>
              </a:rPr>
              <a:t> de la aplicación.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>
                <a:solidFill>
                  <a:srgbClr val="000000"/>
                </a:solidFill>
              </a:rPr>
              <a:t>Normalmente debe existir una Aplicación «MAIN», donde inicie la aplicación. </a:t>
            </a: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>
              <a:solidFill>
                <a:srgbClr val="000000"/>
              </a:solidFill>
            </a:endParaRP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>
                <a:solidFill>
                  <a:srgbClr val="000000"/>
                </a:solidFill>
              </a:rPr>
              <a:t>Excepciones</a:t>
            </a:r>
            <a:r>
              <a:rPr lang="es-ES" dirty="0" smtClean="0">
                <a:solidFill>
                  <a:srgbClr val="000000"/>
                </a:solidFill>
              </a:rPr>
              <a:t>: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  <a:p>
            <a:pPr marL="1657350" lvl="3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>
                <a:solidFill>
                  <a:srgbClr val="000000"/>
                </a:solidFill>
              </a:rPr>
              <a:t>Aplicaciones sin GUI</a:t>
            </a:r>
          </a:p>
          <a:p>
            <a:pPr marL="1657350" lvl="3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>
                <a:solidFill>
                  <a:srgbClr val="000000"/>
                </a:solidFill>
              </a:rPr>
              <a:t>Servicios </a:t>
            </a:r>
          </a:p>
          <a:p>
            <a:pPr marL="1657350" lvl="3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>
                <a:solidFill>
                  <a:srgbClr val="000000"/>
                </a:solidFill>
              </a:rPr>
              <a:t>Widgets</a:t>
            </a:r>
            <a:endParaRPr lang="es-ES" dirty="0">
              <a:solidFill>
                <a:srgbClr val="000000"/>
              </a:solidFill>
            </a:endParaRPr>
          </a:p>
          <a:p>
            <a:pPr marL="1657350" lvl="3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>
                <a:solidFill>
                  <a:srgbClr val="000000"/>
                </a:solidFill>
              </a:rPr>
              <a:t>Otros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6600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22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548680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>
                <a:solidFill>
                  <a:srgbClr val="000000"/>
                </a:solidFill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469056" y="1556792"/>
            <a:ext cx="61926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Crear una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r>
              <a:rPr lang="es-ES" dirty="0" smtClean="0">
                <a:solidFill>
                  <a:srgbClr val="000000"/>
                </a:solidFill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Clase heredada de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endParaRPr lang="es-ES" dirty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Implementar los </a:t>
            </a:r>
            <a:r>
              <a:rPr lang="es-ES" dirty="0" err="1" smtClean="0">
                <a:solidFill>
                  <a:srgbClr val="000000"/>
                </a:solidFill>
              </a:rPr>
              <a:t>metodos</a:t>
            </a:r>
            <a:r>
              <a:rPr lang="es-ES" dirty="0" smtClean="0">
                <a:solidFill>
                  <a:srgbClr val="000000"/>
                </a:solidFill>
              </a:rPr>
              <a:t> involucrados en su ciclo de vida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Implementar </a:t>
            </a:r>
            <a:r>
              <a:rPr lang="es-ES" dirty="0" err="1" smtClean="0">
                <a:solidFill>
                  <a:srgbClr val="000000"/>
                </a:solidFill>
              </a:rPr>
              <a:t>onCreate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Unir la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r>
              <a:rPr lang="es-ES" dirty="0" smtClean="0">
                <a:solidFill>
                  <a:srgbClr val="000000"/>
                </a:solidFill>
              </a:rPr>
              <a:t> a una vista con el método </a:t>
            </a:r>
            <a:r>
              <a:rPr lang="es-ES" dirty="0" err="1" smtClean="0">
                <a:solidFill>
                  <a:srgbClr val="000000"/>
                </a:solidFill>
              </a:rPr>
              <a:t>setContentView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9482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22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779912" y="764704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>
                <a:solidFill>
                  <a:srgbClr val="000000"/>
                </a:solidFill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411760" y="1556792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Implementar GUI.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Implentar</a:t>
            </a:r>
            <a:r>
              <a:rPr lang="es-ES" dirty="0" smtClean="0">
                <a:solidFill>
                  <a:srgbClr val="000000"/>
                </a:solidFill>
              </a:rPr>
              <a:t> la </a:t>
            </a:r>
            <a:r>
              <a:rPr lang="es-ES" dirty="0" err="1" smtClean="0">
                <a:solidFill>
                  <a:srgbClr val="000000"/>
                </a:solidFill>
              </a:rPr>
              <a:t>jerarquia</a:t>
            </a:r>
            <a:r>
              <a:rPr lang="es-ES" dirty="0" smtClean="0">
                <a:solidFill>
                  <a:srgbClr val="000000"/>
                </a:solidFill>
              </a:rPr>
              <a:t> de «</a:t>
            </a:r>
            <a:r>
              <a:rPr lang="es-ES" dirty="0" err="1" smtClean="0">
                <a:solidFill>
                  <a:srgbClr val="000000"/>
                </a:solidFill>
              </a:rPr>
              <a:t>Views</a:t>
            </a:r>
            <a:r>
              <a:rPr lang="es-ES" dirty="0" smtClean="0">
                <a:solidFill>
                  <a:srgbClr val="000000"/>
                </a:solidFill>
              </a:rPr>
              <a:t>»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Desde XML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Desde Código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Unir la GUI con </a:t>
            </a:r>
            <a:r>
              <a:rPr lang="es-ES" dirty="0" err="1" smtClean="0">
                <a:solidFill>
                  <a:srgbClr val="000000"/>
                </a:solidFill>
              </a:rPr>
              <a:t>setContentView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377444" y="323851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Declarar la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endParaRPr lang="es-ES" dirty="0" smtClean="0">
              <a:solidFill>
                <a:srgbClr val="000000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35" y="3717032"/>
            <a:ext cx="7204399" cy="2088232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05016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22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053703" y="620688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>
                <a:solidFill>
                  <a:srgbClr val="000000"/>
                </a:solidFill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231740" y="1355854"/>
            <a:ext cx="61926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Asignar filtros a la </a:t>
            </a:r>
            <a:r>
              <a:rPr lang="es-ES" dirty="0" err="1">
                <a:solidFill>
                  <a:srgbClr val="000000"/>
                </a:solidFill>
              </a:rPr>
              <a:t>A</a:t>
            </a:r>
            <a:r>
              <a:rPr lang="es-ES" dirty="0" err="1" smtClean="0">
                <a:solidFill>
                  <a:srgbClr val="000000"/>
                </a:solidFill>
              </a:rPr>
              <a:t>ctivity</a:t>
            </a:r>
            <a:r>
              <a:rPr lang="es-ES" dirty="0" smtClean="0">
                <a:solidFill>
                  <a:srgbClr val="000000"/>
                </a:solidFill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ACTION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/>
              <a:t>android.intent.action.MAIN</a:t>
            </a:r>
            <a:endParaRPr lang="es-ES" dirty="0" smtClean="0"/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Personalizado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CATEGORY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/>
              <a:t>android.intent.category.LAUNCHER</a:t>
            </a:r>
            <a:endParaRPr lang="es-ES" dirty="0" smtClean="0"/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/>
              <a:t>android.intent.category.DEFAULT</a:t>
            </a:r>
            <a:endParaRPr lang="es-ES" dirty="0" smtClean="0">
              <a:solidFill>
                <a:srgbClr val="0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355581" y="4057601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Ejemplo.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581128"/>
            <a:ext cx="7387872" cy="1152128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5535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22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548680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>
                <a:solidFill>
                  <a:srgbClr val="000000"/>
                </a:solidFill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481389" y="1340768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Lanzar la </a:t>
            </a:r>
            <a:r>
              <a:rPr lang="es-ES" dirty="0" err="1">
                <a:solidFill>
                  <a:srgbClr val="000000"/>
                </a:solidFill>
              </a:rPr>
              <a:t>A</a:t>
            </a:r>
            <a:r>
              <a:rPr lang="es-ES" dirty="0" err="1" smtClean="0">
                <a:solidFill>
                  <a:srgbClr val="000000"/>
                </a:solidFill>
              </a:rPr>
              <a:t>ctivity</a:t>
            </a:r>
            <a:r>
              <a:rPr lang="es-ES" dirty="0" smtClean="0">
                <a:solidFill>
                  <a:srgbClr val="000000"/>
                </a:solidFill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Sin Respuesta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55678"/>
            <a:ext cx="7524328" cy="81569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1" y="3573016"/>
            <a:ext cx="7056789" cy="1008112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27973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354105" y="476672"/>
            <a:ext cx="3887887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Android </a:t>
            </a:r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Manifest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513339" y="94087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Estructura.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91632"/>
            <a:ext cx="7354272" cy="4269616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5693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22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248198" y="548680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>
                <a:solidFill>
                  <a:srgbClr val="000000"/>
                </a:solidFill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411760" y="1340768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Lanzar la </a:t>
            </a:r>
            <a:r>
              <a:rPr lang="es-ES" dirty="0" err="1">
                <a:solidFill>
                  <a:srgbClr val="000000"/>
                </a:solidFill>
              </a:rPr>
              <a:t>A</a:t>
            </a:r>
            <a:r>
              <a:rPr lang="es-ES" dirty="0" err="1" smtClean="0">
                <a:solidFill>
                  <a:srgbClr val="000000"/>
                </a:solidFill>
              </a:rPr>
              <a:t>ctivity</a:t>
            </a:r>
            <a:r>
              <a:rPr lang="es-ES" dirty="0" smtClean="0">
                <a:solidFill>
                  <a:srgbClr val="000000"/>
                </a:solidFill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Con Respuesta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947" y="2276872"/>
            <a:ext cx="7441557" cy="360040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9754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139952" y="692696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>
                <a:solidFill>
                  <a:srgbClr val="000000"/>
                </a:solidFill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483767" y="1484784"/>
            <a:ext cx="6192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Terminar una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endParaRPr lang="es-ES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Se encarga el SO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En los casos de </a:t>
            </a:r>
            <a:r>
              <a:rPr lang="es-ES" dirty="0" err="1" smtClean="0">
                <a:solidFill>
                  <a:srgbClr val="000000"/>
                </a:solidFill>
              </a:rPr>
              <a:t>startActivityForResult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setResult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1657350" lvl="3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RESULT_OK</a:t>
            </a:r>
          </a:p>
          <a:p>
            <a:pPr marL="1657350" lvl="3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RESULT_CANCELLED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Finish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finishActivity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0269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248198" y="692696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>
                <a:solidFill>
                  <a:srgbClr val="000000"/>
                </a:solidFill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420306" y="1483522"/>
            <a:ext cx="6192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Ciclo de vida de una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r>
              <a:rPr lang="es-ES" dirty="0" smtClean="0">
                <a:solidFill>
                  <a:srgbClr val="000000"/>
                </a:solidFill>
              </a:rPr>
              <a:t>. Estados.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Resumed</a:t>
            </a:r>
            <a:endParaRPr lang="es-ES" dirty="0" smtClean="0">
              <a:solidFill>
                <a:srgbClr val="000000"/>
              </a:solidFill>
            </a:endParaRP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La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r>
              <a:rPr lang="es-ES" dirty="0" smtClean="0">
                <a:solidFill>
                  <a:srgbClr val="000000"/>
                </a:solidFill>
              </a:rPr>
              <a:t> está en primer plano y con el foco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Paused</a:t>
            </a:r>
            <a:endParaRPr lang="es-ES" dirty="0" smtClean="0">
              <a:solidFill>
                <a:srgbClr val="000000"/>
              </a:solidFill>
            </a:endParaRP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No está en primer plano, es parcialmente visible y el foco lo tiene otra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endParaRPr lang="es-ES" dirty="0" smtClean="0">
              <a:solidFill>
                <a:srgbClr val="000000"/>
              </a:solidFill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Stopped</a:t>
            </a:r>
            <a:endParaRPr lang="es-ES" dirty="0" smtClean="0">
              <a:solidFill>
                <a:srgbClr val="000000"/>
              </a:solidFill>
            </a:endParaRP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No es visible, sigue en memoria hasta que el sistema requiera de su espacio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Una actividad pausada o detenida puede ser destruida por el sistema en cualquier momento, si este requiere de sus recursos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7553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995936" y="620688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>
                <a:solidFill>
                  <a:srgbClr val="000000"/>
                </a:solidFill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373390" y="1147899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Ciclo de vida de una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r>
              <a:rPr lang="es-ES" dirty="0" smtClean="0">
                <a:solidFill>
                  <a:srgbClr val="000000"/>
                </a:solidFill>
              </a:rPr>
              <a:t>. Eventos.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Son la transición entre sus diferentes estados.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18" y="2292416"/>
            <a:ext cx="7503678" cy="344084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90068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0833" y="404664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>
                <a:solidFill>
                  <a:srgbClr val="000000"/>
                </a:solidFill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226011" y="1104017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Ciclo de vida de una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r>
              <a:rPr lang="es-ES" dirty="0" smtClean="0">
                <a:solidFill>
                  <a:srgbClr val="000000"/>
                </a:solidFill>
              </a:rPr>
              <a:t>. Eventos.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Siempre hay que ejecutar el método de la superclase primero.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950" y="2492896"/>
            <a:ext cx="7374052" cy="288032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640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548680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>
                <a:solidFill>
                  <a:srgbClr val="000000"/>
                </a:solidFill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217173" y="1125538"/>
            <a:ext cx="61926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Ciclo de vida de una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r>
              <a:rPr lang="es-ES" dirty="0" smtClean="0">
                <a:solidFill>
                  <a:srgbClr val="000000"/>
                </a:solidFill>
              </a:rPr>
              <a:t>. Eventos.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Ciclo de vida completo.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Desde </a:t>
            </a:r>
            <a:r>
              <a:rPr lang="es-ES" dirty="0" err="1" smtClean="0">
                <a:solidFill>
                  <a:srgbClr val="000000"/>
                </a:solidFill>
              </a:rPr>
              <a:t>onCreate</a:t>
            </a:r>
            <a:r>
              <a:rPr lang="es-ES" dirty="0" smtClean="0">
                <a:solidFill>
                  <a:srgbClr val="000000"/>
                </a:solidFill>
              </a:rPr>
              <a:t> hasta </a:t>
            </a:r>
            <a:r>
              <a:rPr lang="es-ES" dirty="0" err="1" smtClean="0">
                <a:solidFill>
                  <a:srgbClr val="000000"/>
                </a:solidFill>
              </a:rPr>
              <a:t>onDestroy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Reservas realizadas en </a:t>
            </a:r>
            <a:r>
              <a:rPr lang="es-ES" dirty="0" err="1" smtClean="0">
                <a:solidFill>
                  <a:srgbClr val="000000"/>
                </a:solidFill>
              </a:rPr>
              <a:t>onCreate</a:t>
            </a:r>
            <a:r>
              <a:rPr lang="es-ES" dirty="0" smtClean="0">
                <a:solidFill>
                  <a:srgbClr val="000000"/>
                </a:solidFill>
              </a:rPr>
              <a:t> deben ser </a:t>
            </a:r>
            <a:r>
              <a:rPr lang="es-ES" dirty="0" err="1" smtClean="0">
                <a:solidFill>
                  <a:srgbClr val="000000"/>
                </a:solidFill>
              </a:rPr>
              <a:t>libredas</a:t>
            </a:r>
            <a:r>
              <a:rPr lang="es-ES" dirty="0" smtClean="0">
                <a:solidFill>
                  <a:srgbClr val="000000"/>
                </a:solidFill>
              </a:rPr>
              <a:t> en </a:t>
            </a:r>
            <a:r>
              <a:rPr lang="es-ES" dirty="0" err="1" smtClean="0">
                <a:solidFill>
                  <a:srgbClr val="000000"/>
                </a:solidFill>
              </a:rPr>
              <a:t>onDestroy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Ciclo de vida visible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Desde </a:t>
            </a:r>
            <a:r>
              <a:rPr lang="es-ES" dirty="0" err="1" smtClean="0">
                <a:solidFill>
                  <a:srgbClr val="000000"/>
                </a:solidFill>
              </a:rPr>
              <a:t>onStart</a:t>
            </a:r>
            <a:r>
              <a:rPr lang="es-ES" dirty="0" smtClean="0">
                <a:solidFill>
                  <a:srgbClr val="000000"/>
                </a:solidFill>
              </a:rPr>
              <a:t>() hasta </a:t>
            </a:r>
            <a:r>
              <a:rPr lang="es-ES" dirty="0" err="1" smtClean="0">
                <a:solidFill>
                  <a:srgbClr val="000000"/>
                </a:solidFill>
              </a:rPr>
              <a:t>onStop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Puede ser llamado </a:t>
            </a:r>
            <a:r>
              <a:rPr lang="es-ES" dirty="0" err="1" smtClean="0">
                <a:solidFill>
                  <a:srgbClr val="000000"/>
                </a:solidFill>
              </a:rPr>
              <a:t>multiples</a:t>
            </a:r>
            <a:r>
              <a:rPr lang="es-ES" dirty="0" smtClean="0">
                <a:solidFill>
                  <a:srgbClr val="000000"/>
                </a:solidFill>
              </a:rPr>
              <a:t> veces durante la ejecución de una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endParaRPr lang="es-ES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Ciclo de vida en primer plano.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Desde </a:t>
            </a:r>
            <a:r>
              <a:rPr lang="es-ES" dirty="0" err="1" smtClean="0">
                <a:solidFill>
                  <a:srgbClr val="000000"/>
                </a:solidFill>
              </a:rPr>
              <a:t>onResume</a:t>
            </a:r>
            <a:r>
              <a:rPr lang="es-ES" dirty="0" smtClean="0">
                <a:solidFill>
                  <a:srgbClr val="000000"/>
                </a:solidFill>
              </a:rPr>
              <a:t>() hasta </a:t>
            </a:r>
            <a:r>
              <a:rPr lang="es-ES" dirty="0" err="1" smtClean="0">
                <a:solidFill>
                  <a:srgbClr val="000000"/>
                </a:solidFill>
              </a:rPr>
              <a:t>onPause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Es el que ocurre con mas frecuencia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Dialogos</a:t>
            </a: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Cambios de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Menús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7123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69" y="122558"/>
            <a:ext cx="4896544" cy="6538270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-3276872" y="0"/>
            <a:ext cx="8229600" cy="1143000"/>
          </a:xfrm>
        </p:spPr>
        <p:txBody>
          <a:bodyPr/>
          <a:lstStyle/>
          <a:p>
            <a:r>
              <a:rPr lang="es-ES" sz="800" dirty="0" smtClean="0"/>
              <a:t>a</a:t>
            </a:r>
            <a:endParaRPr lang="es-ES" sz="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0425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-3276872" y="0"/>
            <a:ext cx="8229600" cy="1143000"/>
          </a:xfrm>
        </p:spPr>
        <p:txBody>
          <a:bodyPr/>
          <a:lstStyle/>
          <a:p>
            <a:r>
              <a:rPr lang="es-ES" sz="800" dirty="0" smtClean="0"/>
              <a:t>a</a:t>
            </a:r>
            <a:endParaRPr lang="es-ES" sz="8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49" y="260648"/>
            <a:ext cx="7323077" cy="5544616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3118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248198" y="476672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>
                <a:solidFill>
                  <a:srgbClr val="000000"/>
                </a:solidFill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195736" y="991036"/>
            <a:ext cx="61926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Ciclo de vida de una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r>
              <a:rPr lang="es-ES" dirty="0" smtClean="0">
                <a:solidFill>
                  <a:srgbClr val="000000"/>
                </a:solidFill>
              </a:rPr>
              <a:t>. Guardando el estado.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onSaveInstanceState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Guardamos los cambios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onCreate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Restauramos los cambios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onRestoreInstanceState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En desuso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Bundle</a:t>
            </a:r>
            <a:endParaRPr lang="es-ES" dirty="0" smtClean="0">
              <a:solidFill>
                <a:srgbClr val="000000"/>
              </a:solidFill>
            </a:endParaRP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Alamcén</a:t>
            </a:r>
            <a:r>
              <a:rPr lang="es-ES" dirty="0" smtClean="0">
                <a:solidFill>
                  <a:srgbClr val="000000"/>
                </a:solidFill>
              </a:rPr>
              <a:t> de datos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El sistema no garantiza la llamada al método </a:t>
            </a:r>
            <a:r>
              <a:rPr lang="es-ES" dirty="0" err="1" smtClean="0">
                <a:solidFill>
                  <a:srgbClr val="000000"/>
                </a:solidFill>
              </a:rPr>
              <a:t>onSaveInstanceState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Los componentes guardan su estado, si estos tienen asignado un </a:t>
            </a:r>
            <a:r>
              <a:rPr lang="es-ES" dirty="0" err="1" smtClean="0">
                <a:solidFill>
                  <a:srgbClr val="000000"/>
                </a:solidFill>
              </a:rPr>
              <a:t>android:id</a:t>
            </a:r>
            <a:r>
              <a:rPr lang="es-ES" dirty="0" smtClean="0">
                <a:solidFill>
                  <a:srgbClr val="000000"/>
                </a:solidFill>
              </a:rPr>
              <a:t>, podemos cambiar este comportamiento con </a:t>
            </a:r>
            <a:r>
              <a:rPr lang="es-ES" dirty="0" err="1" smtClean="0">
                <a:solidFill>
                  <a:srgbClr val="000000"/>
                </a:solidFill>
              </a:rPr>
              <a:t>android:saveEnabled</a:t>
            </a:r>
            <a:r>
              <a:rPr lang="es-ES" dirty="0" smtClean="0">
                <a:solidFill>
                  <a:srgbClr val="000000"/>
                </a:solidFill>
              </a:rPr>
              <a:t>=false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4467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-3276872" y="0"/>
            <a:ext cx="8229600" cy="1143000"/>
          </a:xfrm>
        </p:spPr>
        <p:txBody>
          <a:bodyPr/>
          <a:lstStyle/>
          <a:p>
            <a:r>
              <a:rPr lang="es-ES" sz="800" dirty="0" smtClean="0"/>
              <a:t>a</a:t>
            </a:r>
            <a:endParaRPr lang="es-ES" sz="8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692696"/>
            <a:ext cx="7393057" cy="4896544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0055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008486" y="332656"/>
            <a:ext cx="4031903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Android </a:t>
            </a:r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Manifest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572155" y="75620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Estructura.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688" y="1269554"/>
            <a:ext cx="7002281" cy="4103662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3127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944" y="620688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123728" y="1628800"/>
            <a:ext cx="61926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Ciclo de vida de una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r>
              <a:rPr lang="es-ES" dirty="0" smtClean="0">
                <a:solidFill>
                  <a:srgbClr val="000000"/>
                </a:solidFill>
              </a:rPr>
              <a:t>. Manejando cambios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Cambios: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Orientación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Teclado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Idioma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Etc…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Genera un </a:t>
            </a:r>
            <a:r>
              <a:rPr lang="es-ES" dirty="0" err="1" smtClean="0">
                <a:solidFill>
                  <a:srgbClr val="000000"/>
                </a:solidFill>
              </a:rPr>
              <a:t>onDestroy</a:t>
            </a:r>
            <a:r>
              <a:rPr lang="es-ES" dirty="0" smtClean="0">
                <a:solidFill>
                  <a:srgbClr val="000000"/>
                </a:solidFill>
              </a:rPr>
              <a:t>() y un </a:t>
            </a:r>
            <a:r>
              <a:rPr lang="es-ES" dirty="0" err="1" smtClean="0">
                <a:solidFill>
                  <a:srgbClr val="000000"/>
                </a:solidFill>
              </a:rPr>
              <a:t>onCreate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s-ES" u="sng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Usamos </a:t>
            </a:r>
            <a:r>
              <a:rPr lang="es-ES" dirty="0" err="1" smtClean="0">
                <a:solidFill>
                  <a:srgbClr val="000000"/>
                </a:solidFill>
              </a:rPr>
              <a:t>onSaveInstanceState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5122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960167" y="548680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928094" y="1196752"/>
            <a:ext cx="61926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Ciclo de vida de una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r>
              <a:rPr lang="es-ES" dirty="0" smtClean="0">
                <a:solidFill>
                  <a:srgbClr val="000000"/>
                </a:solidFill>
              </a:rPr>
              <a:t>. Manejando los cambios.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>
                <a:solidFill>
                  <a:srgbClr val="000000"/>
                </a:solidFill>
              </a:rPr>
              <a:t>Dejamos el trabajo al SO: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>
                <a:solidFill>
                  <a:srgbClr val="000000"/>
                </a:solidFill>
              </a:rPr>
              <a:t>Sobreescribir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onRetainNonConfigurationInstance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>
                <a:solidFill>
                  <a:srgbClr val="000000"/>
                </a:solidFill>
              </a:rPr>
              <a:t>En el </a:t>
            </a:r>
            <a:r>
              <a:rPr lang="es-ES" dirty="0" err="1">
                <a:solidFill>
                  <a:srgbClr val="000000"/>
                </a:solidFill>
              </a:rPr>
              <a:t>onCreate</a:t>
            </a:r>
            <a:r>
              <a:rPr lang="es-ES" dirty="0">
                <a:solidFill>
                  <a:srgbClr val="000000"/>
                </a:solidFill>
              </a:rPr>
              <a:t> recuperamos los datos guardados.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76872"/>
            <a:ext cx="6371410" cy="1224136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79" y="4077072"/>
            <a:ext cx="6801493" cy="1918916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0607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960167" y="476672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835696" y="879320"/>
            <a:ext cx="61926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Ciclo de vida de una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r>
              <a:rPr lang="es-ES" dirty="0" smtClean="0">
                <a:solidFill>
                  <a:srgbClr val="000000"/>
                </a:solidFill>
              </a:rPr>
              <a:t>. Manejando los cambios.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Gestión manual:</a:t>
            </a:r>
            <a:endParaRPr lang="es-ES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Lo </a:t>
            </a:r>
            <a:r>
              <a:rPr lang="es-ES" dirty="0" err="1" smtClean="0">
                <a:solidFill>
                  <a:srgbClr val="000000"/>
                </a:solidFill>
              </a:rPr>
              <a:t>especimicamos</a:t>
            </a:r>
            <a:r>
              <a:rPr lang="es-ES" dirty="0" smtClean="0">
                <a:solidFill>
                  <a:srgbClr val="000000"/>
                </a:solidFill>
              </a:rPr>
              <a:t> en el Manifest.xml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Implementamos </a:t>
            </a:r>
            <a:r>
              <a:rPr lang="es-ES" dirty="0" err="1" smtClean="0">
                <a:solidFill>
                  <a:srgbClr val="000000"/>
                </a:solidFill>
              </a:rPr>
              <a:t>onConfigurationChanged</a:t>
            </a:r>
            <a:r>
              <a:rPr lang="es-ES" dirty="0" smtClean="0">
                <a:solidFill>
                  <a:srgbClr val="000000"/>
                </a:solidFill>
              </a:rPr>
              <a:t>.</a:t>
            </a:r>
            <a:endParaRPr lang="es-ES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1843516"/>
            <a:ext cx="7097289" cy="79339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3313086"/>
            <a:ext cx="7124909" cy="2780209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116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139952" y="620688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184957" y="1431211"/>
            <a:ext cx="61926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Sincronizando el baile de </a:t>
            </a:r>
            <a:r>
              <a:rPr lang="es-ES" dirty="0" err="1" smtClean="0">
                <a:solidFill>
                  <a:srgbClr val="000000"/>
                </a:solidFill>
              </a:rPr>
              <a:t>Activities</a:t>
            </a:r>
            <a:r>
              <a:rPr lang="es-ES" dirty="0" smtClean="0">
                <a:solidFill>
                  <a:srgbClr val="000000"/>
                </a:solidFill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Proceso de llamar desde la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r>
              <a:rPr lang="es-ES" dirty="0" smtClean="0">
                <a:solidFill>
                  <a:srgbClr val="000000"/>
                </a:solidFill>
              </a:rPr>
              <a:t> «A» a la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r>
              <a:rPr lang="es-ES" dirty="0" smtClean="0">
                <a:solidFill>
                  <a:srgbClr val="000000"/>
                </a:solidFill>
              </a:rPr>
              <a:t> «B»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«A» ejecuta </a:t>
            </a:r>
            <a:r>
              <a:rPr lang="es-ES" dirty="0" err="1" smtClean="0">
                <a:solidFill>
                  <a:srgbClr val="000000"/>
                </a:solidFill>
              </a:rPr>
              <a:t>startActivity</a:t>
            </a:r>
            <a:r>
              <a:rPr lang="es-ES" dirty="0" smtClean="0">
                <a:solidFill>
                  <a:srgbClr val="000000"/>
                </a:solidFill>
              </a:rPr>
              <a:t>(B)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«A» ejecuta </a:t>
            </a:r>
            <a:r>
              <a:rPr lang="es-ES" dirty="0" err="1" smtClean="0">
                <a:solidFill>
                  <a:srgbClr val="000000"/>
                </a:solidFill>
              </a:rPr>
              <a:t>onPause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«B» ejecuta </a:t>
            </a:r>
            <a:r>
              <a:rPr lang="es-ES" dirty="0" err="1" smtClean="0">
                <a:solidFill>
                  <a:srgbClr val="000000"/>
                </a:solidFill>
              </a:rPr>
              <a:t>onCreate</a:t>
            </a:r>
            <a:r>
              <a:rPr lang="es-ES" dirty="0" smtClean="0">
                <a:solidFill>
                  <a:srgbClr val="000000"/>
                </a:solidFill>
              </a:rPr>
              <a:t>(), </a:t>
            </a:r>
            <a:r>
              <a:rPr lang="es-ES" dirty="0" err="1" smtClean="0">
                <a:solidFill>
                  <a:srgbClr val="000000"/>
                </a:solidFill>
              </a:rPr>
              <a:t>onStart</a:t>
            </a:r>
            <a:r>
              <a:rPr lang="es-ES" dirty="0" smtClean="0">
                <a:solidFill>
                  <a:srgbClr val="000000"/>
                </a:solidFill>
              </a:rPr>
              <a:t>() y </a:t>
            </a:r>
            <a:r>
              <a:rPr lang="es-ES" dirty="0" err="1" smtClean="0">
                <a:solidFill>
                  <a:srgbClr val="000000"/>
                </a:solidFill>
              </a:rPr>
              <a:t>onResume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Si «A» no es visible ejecuta </a:t>
            </a:r>
            <a:r>
              <a:rPr lang="es-ES" dirty="0" err="1" smtClean="0">
                <a:solidFill>
                  <a:srgbClr val="000000"/>
                </a:solidFill>
              </a:rPr>
              <a:t>onStop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Si el sistema requiere memoria «A» que es «</a:t>
            </a:r>
            <a:r>
              <a:rPr lang="es-ES" dirty="0" err="1" smtClean="0">
                <a:solidFill>
                  <a:srgbClr val="000000"/>
                </a:solidFill>
              </a:rPr>
              <a:t>Killable</a:t>
            </a:r>
            <a:r>
              <a:rPr lang="es-ES" dirty="0" smtClean="0">
                <a:solidFill>
                  <a:srgbClr val="000000"/>
                </a:solidFill>
              </a:rPr>
              <a:t>» ejecuta </a:t>
            </a:r>
            <a:r>
              <a:rPr lang="es-ES" dirty="0" err="1" smtClean="0">
                <a:solidFill>
                  <a:srgbClr val="000000"/>
                </a:solidFill>
              </a:rPr>
              <a:t>onDestroy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4610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76672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192677" y="980728"/>
            <a:ext cx="61926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Conjunto de </a:t>
            </a:r>
            <a:r>
              <a:rPr lang="es-ES" dirty="0" err="1" smtClean="0">
                <a:solidFill>
                  <a:srgbClr val="000000"/>
                </a:solidFill>
              </a:rPr>
              <a:t>Activities</a:t>
            </a:r>
            <a:r>
              <a:rPr lang="es-ES" dirty="0" smtClean="0">
                <a:solidFill>
                  <a:srgbClr val="000000"/>
                </a:solidFill>
              </a:rPr>
              <a:t> «</a:t>
            </a:r>
            <a:r>
              <a:rPr lang="es-ES" dirty="0" err="1" smtClean="0">
                <a:solidFill>
                  <a:srgbClr val="000000"/>
                </a:solidFill>
              </a:rPr>
              <a:t>Task</a:t>
            </a:r>
            <a:r>
              <a:rPr lang="es-ES" dirty="0" smtClean="0">
                <a:solidFill>
                  <a:srgbClr val="000000"/>
                </a:solidFill>
              </a:rPr>
              <a:t>» y Pila de </a:t>
            </a:r>
            <a:r>
              <a:rPr lang="es-ES" dirty="0" err="1" smtClean="0">
                <a:solidFill>
                  <a:srgbClr val="000000"/>
                </a:solidFill>
              </a:rPr>
              <a:t>Activities</a:t>
            </a:r>
            <a:r>
              <a:rPr lang="es-ES" dirty="0" smtClean="0">
                <a:solidFill>
                  <a:srgbClr val="000000"/>
                </a:solidFill>
              </a:rPr>
              <a:t> «Back </a:t>
            </a:r>
            <a:r>
              <a:rPr lang="es-ES" dirty="0" err="1" smtClean="0">
                <a:solidFill>
                  <a:srgbClr val="000000"/>
                </a:solidFill>
              </a:rPr>
              <a:t>Stack</a:t>
            </a:r>
            <a:r>
              <a:rPr lang="es-ES" dirty="0" smtClean="0">
                <a:solidFill>
                  <a:srgbClr val="000000"/>
                </a:solidFill>
              </a:rPr>
              <a:t>».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Las </a:t>
            </a:r>
            <a:r>
              <a:rPr lang="es-ES" dirty="0" err="1" smtClean="0">
                <a:solidFill>
                  <a:srgbClr val="000000"/>
                </a:solidFill>
              </a:rPr>
              <a:t>Activities</a:t>
            </a:r>
            <a:r>
              <a:rPr lang="es-ES" dirty="0" smtClean="0">
                <a:solidFill>
                  <a:srgbClr val="000000"/>
                </a:solidFill>
              </a:rPr>
              <a:t> se construyen alrededor de ACCIONES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Nuestras </a:t>
            </a:r>
            <a:r>
              <a:rPr lang="es-ES" dirty="0" err="1" smtClean="0">
                <a:solidFill>
                  <a:srgbClr val="000000"/>
                </a:solidFill>
              </a:rPr>
              <a:t>Activities</a:t>
            </a:r>
            <a:r>
              <a:rPr lang="es-ES" dirty="0" smtClean="0">
                <a:solidFill>
                  <a:srgbClr val="000000"/>
                </a:solidFill>
              </a:rPr>
              <a:t> pueden llamar a </a:t>
            </a:r>
            <a:r>
              <a:rPr lang="es-ES" dirty="0" err="1" smtClean="0">
                <a:solidFill>
                  <a:srgbClr val="000000"/>
                </a:solidFill>
              </a:rPr>
              <a:t>Activities</a:t>
            </a:r>
            <a:r>
              <a:rPr lang="es-ES" dirty="0" smtClean="0">
                <a:solidFill>
                  <a:srgbClr val="000000"/>
                </a:solidFill>
              </a:rPr>
              <a:t> de otras aplicaciones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Las </a:t>
            </a:r>
            <a:r>
              <a:rPr lang="es-ES" dirty="0" err="1" smtClean="0">
                <a:solidFill>
                  <a:srgbClr val="000000"/>
                </a:solidFill>
              </a:rPr>
              <a:t>Activities</a:t>
            </a:r>
            <a:r>
              <a:rPr lang="es-ES" dirty="0" smtClean="0">
                <a:solidFill>
                  <a:srgbClr val="000000"/>
                </a:solidFill>
              </a:rPr>
              <a:t> ejecutadas son almacenadas en la «Pila de </a:t>
            </a:r>
            <a:r>
              <a:rPr lang="es-ES" dirty="0" err="1" smtClean="0">
                <a:solidFill>
                  <a:srgbClr val="000000"/>
                </a:solidFill>
              </a:rPr>
              <a:t>Activities</a:t>
            </a:r>
            <a:r>
              <a:rPr lang="es-ES" dirty="0" smtClean="0">
                <a:solidFill>
                  <a:srgbClr val="000000"/>
                </a:solidFill>
              </a:rPr>
              <a:t>»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La «Home» es la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r>
              <a:rPr lang="es-ES" dirty="0" smtClean="0">
                <a:solidFill>
                  <a:srgbClr val="000000"/>
                </a:solidFill>
              </a:rPr>
              <a:t> de inicio del resto de </a:t>
            </a:r>
            <a:r>
              <a:rPr lang="es-ES" dirty="0" err="1" smtClean="0">
                <a:solidFill>
                  <a:srgbClr val="000000"/>
                </a:solidFill>
              </a:rPr>
              <a:t>Activities</a:t>
            </a: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Al lanzar una aplicación se lanza su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r>
              <a:rPr lang="es-ES" dirty="0" smtClean="0">
                <a:solidFill>
                  <a:srgbClr val="000000"/>
                </a:solidFill>
              </a:rPr>
              <a:t> con la acción MAIN y se crea su «Back </a:t>
            </a:r>
            <a:r>
              <a:rPr lang="es-ES" dirty="0" err="1" smtClean="0">
                <a:solidFill>
                  <a:srgbClr val="000000"/>
                </a:solidFill>
              </a:rPr>
              <a:t>Stack</a:t>
            </a:r>
            <a:r>
              <a:rPr lang="es-ES" dirty="0" smtClean="0">
                <a:solidFill>
                  <a:srgbClr val="000000"/>
                </a:solidFill>
              </a:rPr>
              <a:t>»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8018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960167" y="476672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211299" y="1052736"/>
            <a:ext cx="61926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Conjunto de </a:t>
            </a:r>
            <a:r>
              <a:rPr lang="es-ES" dirty="0" err="1" smtClean="0">
                <a:solidFill>
                  <a:srgbClr val="000000"/>
                </a:solidFill>
              </a:rPr>
              <a:t>Activities</a:t>
            </a:r>
            <a:r>
              <a:rPr lang="es-ES" dirty="0" smtClean="0">
                <a:solidFill>
                  <a:srgbClr val="000000"/>
                </a:solidFill>
              </a:rPr>
              <a:t> «</a:t>
            </a:r>
            <a:r>
              <a:rPr lang="es-ES" dirty="0" err="1" smtClean="0">
                <a:solidFill>
                  <a:srgbClr val="000000"/>
                </a:solidFill>
              </a:rPr>
              <a:t>Task</a:t>
            </a:r>
            <a:r>
              <a:rPr lang="es-ES" dirty="0" smtClean="0">
                <a:solidFill>
                  <a:srgbClr val="000000"/>
                </a:solidFill>
              </a:rPr>
              <a:t>» y Pila de </a:t>
            </a:r>
            <a:r>
              <a:rPr lang="es-ES" dirty="0" err="1" smtClean="0">
                <a:solidFill>
                  <a:srgbClr val="000000"/>
                </a:solidFill>
              </a:rPr>
              <a:t>Activities</a:t>
            </a:r>
            <a:r>
              <a:rPr lang="es-ES" dirty="0" smtClean="0">
                <a:solidFill>
                  <a:srgbClr val="000000"/>
                </a:solidFill>
              </a:rPr>
              <a:t> «Back </a:t>
            </a:r>
            <a:r>
              <a:rPr lang="es-ES" dirty="0" err="1" smtClean="0">
                <a:solidFill>
                  <a:srgbClr val="000000"/>
                </a:solidFill>
              </a:rPr>
              <a:t>Stack</a:t>
            </a:r>
            <a:r>
              <a:rPr lang="es-ES" dirty="0" smtClean="0">
                <a:solidFill>
                  <a:srgbClr val="000000"/>
                </a:solidFill>
              </a:rPr>
              <a:t>».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Cuando una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r>
              <a:rPr lang="es-ES" dirty="0" smtClean="0">
                <a:solidFill>
                  <a:srgbClr val="000000"/>
                </a:solidFill>
              </a:rPr>
              <a:t> llama a otra, esta se pone en el «TOP» de la «Back </a:t>
            </a:r>
            <a:r>
              <a:rPr lang="es-ES" dirty="0" err="1" smtClean="0">
                <a:solidFill>
                  <a:srgbClr val="000000"/>
                </a:solidFill>
              </a:rPr>
              <a:t>Stack</a:t>
            </a:r>
            <a:r>
              <a:rPr lang="es-ES" dirty="0" smtClean="0">
                <a:solidFill>
                  <a:srgbClr val="000000"/>
                </a:solidFill>
              </a:rPr>
              <a:t>»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La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r>
              <a:rPr lang="es-ES" dirty="0" smtClean="0">
                <a:solidFill>
                  <a:srgbClr val="000000"/>
                </a:solidFill>
              </a:rPr>
              <a:t> que hace la llamada es detenida y se mantiene en la pila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Cuando una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r>
              <a:rPr lang="es-ES" dirty="0" smtClean="0">
                <a:solidFill>
                  <a:srgbClr val="000000"/>
                </a:solidFill>
              </a:rPr>
              <a:t> es detenida el sistema bloquea su GUI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Al pulsar el botón «BACK» la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r>
              <a:rPr lang="es-ES" dirty="0" smtClean="0">
                <a:solidFill>
                  <a:srgbClr val="000000"/>
                </a:solidFill>
              </a:rPr>
              <a:t> en primer plano es destruida y quitada de la pila, la </a:t>
            </a:r>
            <a:r>
              <a:rPr lang="es-ES" dirty="0" err="1" smtClean="0">
                <a:solidFill>
                  <a:srgbClr val="000000"/>
                </a:solidFill>
              </a:rPr>
              <a:t>activity</a:t>
            </a:r>
            <a:r>
              <a:rPr lang="es-ES" dirty="0" smtClean="0">
                <a:solidFill>
                  <a:srgbClr val="000000"/>
                </a:solidFill>
              </a:rPr>
              <a:t> previa es resumida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Las </a:t>
            </a:r>
            <a:r>
              <a:rPr lang="es-ES" dirty="0" err="1" smtClean="0">
                <a:solidFill>
                  <a:srgbClr val="000000"/>
                </a:solidFill>
              </a:rPr>
              <a:t>Activities</a:t>
            </a:r>
            <a:r>
              <a:rPr lang="es-ES" dirty="0" smtClean="0">
                <a:solidFill>
                  <a:srgbClr val="000000"/>
                </a:solidFill>
              </a:rPr>
              <a:t> en la pila nunca reordenadas, se crean nuevas instancias de la </a:t>
            </a:r>
            <a:r>
              <a:rPr lang="es-ES" dirty="0" err="1">
                <a:solidFill>
                  <a:srgbClr val="000000"/>
                </a:solidFill>
              </a:rPr>
              <a:t>A</a:t>
            </a:r>
            <a:r>
              <a:rPr lang="es-ES" dirty="0" err="1" smtClean="0">
                <a:solidFill>
                  <a:srgbClr val="000000"/>
                </a:solidFill>
              </a:rPr>
              <a:t>ctivity</a:t>
            </a:r>
            <a:endParaRPr lang="es-ES" dirty="0" smtClean="0">
              <a:solidFill>
                <a:srgbClr val="0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6089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995936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7281126" cy="3286546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9437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195736" y="1855828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Conjunto de </a:t>
            </a:r>
            <a:r>
              <a:rPr lang="es-ES" dirty="0" err="1" smtClean="0">
                <a:solidFill>
                  <a:srgbClr val="000000"/>
                </a:solidFill>
              </a:rPr>
              <a:t>Activities</a:t>
            </a:r>
            <a:r>
              <a:rPr lang="es-ES" dirty="0" smtClean="0">
                <a:solidFill>
                  <a:srgbClr val="000000"/>
                </a:solidFill>
              </a:rPr>
              <a:t> «</a:t>
            </a:r>
            <a:r>
              <a:rPr lang="es-ES" dirty="0" err="1" smtClean="0">
                <a:solidFill>
                  <a:srgbClr val="000000"/>
                </a:solidFill>
              </a:rPr>
              <a:t>Task</a:t>
            </a:r>
            <a:r>
              <a:rPr lang="es-ES" dirty="0" smtClean="0">
                <a:solidFill>
                  <a:srgbClr val="000000"/>
                </a:solidFill>
              </a:rPr>
              <a:t>» y Pila de </a:t>
            </a:r>
            <a:r>
              <a:rPr lang="es-ES" dirty="0" err="1" smtClean="0">
                <a:solidFill>
                  <a:srgbClr val="000000"/>
                </a:solidFill>
              </a:rPr>
              <a:t>Activities</a:t>
            </a:r>
            <a:r>
              <a:rPr lang="es-ES" dirty="0" smtClean="0">
                <a:solidFill>
                  <a:srgbClr val="000000"/>
                </a:solidFill>
              </a:rPr>
              <a:t> «Back </a:t>
            </a:r>
            <a:r>
              <a:rPr lang="es-ES" dirty="0" err="1" smtClean="0">
                <a:solidFill>
                  <a:srgbClr val="000000"/>
                </a:solidFill>
              </a:rPr>
              <a:t>Stack</a:t>
            </a:r>
            <a:r>
              <a:rPr lang="es-ES" dirty="0" smtClean="0">
                <a:solidFill>
                  <a:srgbClr val="000000"/>
                </a:solidFill>
              </a:rPr>
              <a:t>».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Se crea una «TASK» por cada aplicación lanzada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Podemos cambiar entre distintas TASK usando el </a:t>
            </a:r>
            <a:r>
              <a:rPr lang="es-ES" dirty="0" err="1" smtClean="0">
                <a:solidFill>
                  <a:srgbClr val="000000"/>
                </a:solidFill>
              </a:rPr>
              <a:t>boton</a:t>
            </a:r>
            <a:r>
              <a:rPr lang="es-ES" dirty="0" smtClean="0">
                <a:solidFill>
                  <a:srgbClr val="000000"/>
                </a:solidFill>
              </a:rPr>
              <a:t> HOME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501008"/>
            <a:ext cx="4032448" cy="2747382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>
          <a:xfrm>
            <a:off x="4314800" y="274638"/>
            <a:ext cx="1954560" cy="850900"/>
          </a:xfrm>
        </p:spPr>
        <p:txBody>
          <a:bodyPr/>
          <a:lstStyle/>
          <a:p>
            <a:pPr algn="r" eaLnBrk="1" hangingPunct="1"/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0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139952" y="692696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216349" y="1406534"/>
            <a:ext cx="6192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Modificando el comportamiento de la «TASK»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Manifest.xml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launchMode</a:t>
            </a:r>
            <a:endParaRPr lang="es-ES" dirty="0" smtClean="0">
              <a:solidFill>
                <a:srgbClr val="000000"/>
              </a:solidFill>
            </a:endParaRPr>
          </a:p>
          <a:p>
            <a:pPr marL="1657350" lvl="3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Standard</a:t>
            </a:r>
          </a:p>
          <a:p>
            <a:pPr marL="1657350" lvl="3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singleTop</a:t>
            </a:r>
            <a:endParaRPr lang="es-ES" dirty="0" smtClean="0">
              <a:solidFill>
                <a:srgbClr val="000000"/>
              </a:solidFill>
            </a:endParaRPr>
          </a:p>
          <a:p>
            <a:pPr marL="1657350" lvl="3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singleTask</a:t>
            </a:r>
            <a:endParaRPr lang="es-ES" dirty="0" smtClean="0">
              <a:solidFill>
                <a:srgbClr val="000000"/>
              </a:solidFill>
            </a:endParaRPr>
          </a:p>
          <a:p>
            <a:pPr marL="1657350" lvl="3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singleInstance</a:t>
            </a:r>
            <a:endParaRPr lang="es-ES" dirty="0" smtClean="0">
              <a:solidFill>
                <a:srgbClr val="000000"/>
              </a:solidFill>
            </a:endParaRP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endParaRPr lang="es-ES" u="sng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Flags</a:t>
            </a:r>
            <a:endParaRPr lang="es-ES" dirty="0" smtClean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startActivity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  <a:p>
            <a:pPr marL="1657350" lvl="3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FLAG_ACTIVITY_NEW_TASK</a:t>
            </a:r>
          </a:p>
          <a:p>
            <a:pPr marL="1657350" lvl="3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FLAG_ACTIVITY_SINGLE_TOP</a:t>
            </a:r>
          </a:p>
          <a:p>
            <a:pPr marL="1657350" lvl="3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FLAG_ACTIVITY_CLEAR_TOP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701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119586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Activities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1700808"/>
            <a:ext cx="7394321" cy="381642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820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2838612" y="332656"/>
            <a:ext cx="4716524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Android </a:t>
            </a:r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Manifest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123728" y="94087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Estructura.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1412776"/>
            <a:ext cx="6811649" cy="4104456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7924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692696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Recursos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144462" y="132955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Asignar recursos.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36" y="1884329"/>
            <a:ext cx="4845208" cy="183270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96" y="4077071"/>
            <a:ext cx="4786640" cy="1728193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1565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779838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Recursos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195736" y="1440647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Agrupar recursos.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097248"/>
            <a:ext cx="3960440" cy="3646741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8254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779838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Recursos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238465" y="162531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Tipo de recursos.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04864"/>
            <a:ext cx="7322998" cy="201622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739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779838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Recursos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208919" y="141277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Tipo de recursos.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92" y="3301093"/>
            <a:ext cx="7380312" cy="1136019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5226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779838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Recursos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231740" y="134076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Tipo de recursos.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6832"/>
            <a:ext cx="7380312" cy="259410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2690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779838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Recursos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907704" y="1556792"/>
            <a:ext cx="61926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Recursos alternativos.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Crear un directorio dentro de res/ con el patrón «</a:t>
            </a:r>
            <a:r>
              <a:rPr lang="es-ES" dirty="0" err="1" smtClean="0">
                <a:solidFill>
                  <a:srgbClr val="000000"/>
                </a:solidFill>
              </a:rPr>
              <a:t>tipo_recurso</a:t>
            </a:r>
            <a:r>
              <a:rPr lang="es-ES" dirty="0" smtClean="0">
                <a:solidFill>
                  <a:srgbClr val="000000"/>
                </a:solidFill>
              </a:rPr>
              <a:t>-calificador»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>
                <a:solidFill>
                  <a:srgbClr val="000000"/>
                </a:solidFill>
              </a:rPr>
              <a:t>t</a:t>
            </a:r>
            <a:r>
              <a:rPr lang="es-ES" dirty="0" err="1" smtClean="0">
                <a:solidFill>
                  <a:srgbClr val="000000"/>
                </a:solidFill>
              </a:rPr>
              <a:t>ipo_recurso</a:t>
            </a:r>
            <a:r>
              <a:rPr lang="es-ES" dirty="0" smtClean="0">
                <a:solidFill>
                  <a:srgbClr val="000000"/>
                </a:solidFill>
              </a:rPr>
              <a:t>: directorio asociado al tipo de recurso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Calificador: configuración para la que se aplica dicho recurso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57813"/>
            <a:ext cx="3497529" cy="2160240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14487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355976" y="404664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Recursos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231740" y="83671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Recursos alternativos. Calificadores.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61" y="1340768"/>
            <a:ext cx="2453426" cy="489654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40767"/>
            <a:ext cx="2428038" cy="4896545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0950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121669" y="257458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Recursos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231740" y="83671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Recursos alternativos. Calificadores.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00" y="1238212"/>
            <a:ext cx="2601100" cy="550315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35001"/>
            <a:ext cx="2520280" cy="505217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8408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223031" y="533967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Recursos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979712" y="980728"/>
            <a:ext cx="6192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Recursos alternativos. Calificadores.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Normas.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Puedes especificar distintos tipos de calificadores separados por un guión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Debes respetar el orden de los calificadores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u="sng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No pueden anidarse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Son insensibles a las mayúsculas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Solo puede usarse un calificador de cada tipo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6410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223031" y="533967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Recursos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979712" y="98072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Recursos alternativos. Calificadores.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84784"/>
            <a:ext cx="5283434" cy="2664296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56" y="4581128"/>
            <a:ext cx="411131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2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2700338" y="764704"/>
            <a:ext cx="4463951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Android </a:t>
            </a:r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Manifest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339752" y="119675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Estructura.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844824"/>
            <a:ext cx="6523928" cy="237626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9965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427984" y="404664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Recursos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051720" y="980728"/>
            <a:ext cx="61926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Compatibilidad.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>
                <a:solidFill>
                  <a:srgbClr val="000000"/>
                </a:solidFill>
              </a:rPr>
              <a:t>Usar siempre los directorios «por defecto</a:t>
            </a:r>
            <a:r>
              <a:rPr lang="es-ES" dirty="0" smtClean="0">
                <a:solidFill>
                  <a:srgbClr val="000000"/>
                </a:solidFill>
              </a:rPr>
              <a:t>»</a:t>
            </a:r>
          </a:p>
          <a:p>
            <a:pPr marL="7429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Usar </a:t>
            </a:r>
            <a:r>
              <a:rPr lang="es-ES" dirty="0" err="1" smtClean="0">
                <a:solidFill>
                  <a:srgbClr val="000000"/>
                </a:solidFill>
              </a:rPr>
              <a:t>values</a:t>
            </a:r>
            <a:r>
              <a:rPr lang="es-ES" dirty="0" smtClean="0">
                <a:solidFill>
                  <a:srgbClr val="000000"/>
                </a:solidFill>
              </a:rPr>
              <a:t>/</a:t>
            </a:r>
            <a:r>
              <a:rPr lang="es-ES" dirty="0" err="1" smtClean="0">
                <a:solidFill>
                  <a:srgbClr val="000000"/>
                </a:solidFill>
              </a:rPr>
              <a:t>string</a:t>
            </a:r>
            <a:r>
              <a:rPr lang="es-ES" dirty="0" smtClean="0">
                <a:solidFill>
                  <a:srgbClr val="000000"/>
                </a:solidFill>
              </a:rPr>
              <a:t> para el idioma por defecto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Usar </a:t>
            </a:r>
            <a:r>
              <a:rPr lang="es-ES" dirty="0" err="1" smtClean="0">
                <a:solidFill>
                  <a:srgbClr val="000000"/>
                </a:solidFill>
              </a:rPr>
              <a:t>layout</a:t>
            </a:r>
            <a:r>
              <a:rPr lang="es-ES" dirty="0" smtClean="0">
                <a:solidFill>
                  <a:srgbClr val="000000"/>
                </a:solidFill>
              </a:rPr>
              <a:t> para las interfaces por defecto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Ajustar siempre la propiedad </a:t>
            </a:r>
            <a:r>
              <a:rPr lang="es-ES" dirty="0" err="1" smtClean="0">
                <a:solidFill>
                  <a:srgbClr val="000000"/>
                </a:solidFill>
              </a:rPr>
              <a:t>minSdkVersion</a:t>
            </a: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Adaptar las imágenes a las distintas densidades de pantalla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>
                <a:solidFill>
                  <a:srgbClr val="000000"/>
                </a:solidFill>
              </a:rPr>
              <a:t>L</a:t>
            </a:r>
            <a:r>
              <a:rPr lang="es-ES" dirty="0" smtClean="0">
                <a:solidFill>
                  <a:srgbClr val="000000"/>
                </a:solidFill>
              </a:rPr>
              <a:t>a versión 1.5 no soporta: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Density</a:t>
            </a:r>
            <a:endParaRPr lang="es-ES" dirty="0">
              <a:solidFill>
                <a:srgbClr val="000000"/>
              </a:solidFill>
            </a:endParaRP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s-ES" dirty="0" err="1">
                <a:solidFill>
                  <a:srgbClr val="000000"/>
                </a:solidFill>
              </a:rPr>
              <a:t>l</a:t>
            </a:r>
            <a:r>
              <a:rPr lang="es-ES" dirty="0" err="1" smtClean="0">
                <a:solidFill>
                  <a:srgbClr val="000000"/>
                </a:solidFill>
              </a:rPr>
              <a:t>dpi</a:t>
            </a:r>
            <a:r>
              <a:rPr lang="es-ES" dirty="0" smtClean="0">
                <a:solidFill>
                  <a:srgbClr val="000000"/>
                </a:solidFill>
              </a:rPr>
              <a:t>, </a:t>
            </a:r>
            <a:r>
              <a:rPr lang="es-ES" dirty="0" err="1" smtClean="0">
                <a:solidFill>
                  <a:srgbClr val="000000"/>
                </a:solidFill>
              </a:rPr>
              <a:t>mdpi</a:t>
            </a:r>
            <a:r>
              <a:rPr lang="es-ES" dirty="0" smtClean="0">
                <a:solidFill>
                  <a:srgbClr val="000000"/>
                </a:solidFill>
              </a:rPr>
              <a:t>, </a:t>
            </a:r>
            <a:r>
              <a:rPr lang="es-ES" dirty="0" err="1" smtClean="0">
                <a:solidFill>
                  <a:srgbClr val="000000"/>
                </a:solidFill>
              </a:rPr>
              <a:t>hdpi</a:t>
            </a:r>
            <a:r>
              <a:rPr lang="es-ES" dirty="0" smtClean="0">
                <a:solidFill>
                  <a:srgbClr val="000000"/>
                </a:solidFill>
              </a:rPr>
              <a:t>, </a:t>
            </a:r>
            <a:r>
              <a:rPr lang="es-ES" dirty="0" err="1" smtClean="0">
                <a:solidFill>
                  <a:srgbClr val="000000"/>
                </a:solidFill>
              </a:rPr>
              <a:t>nodps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Screen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Size</a:t>
            </a:r>
            <a:endParaRPr lang="es-ES" dirty="0">
              <a:solidFill>
                <a:srgbClr val="000000"/>
              </a:solidFill>
            </a:endParaRP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s-ES" dirty="0" err="1">
                <a:solidFill>
                  <a:srgbClr val="000000"/>
                </a:solidFill>
              </a:rPr>
              <a:t>s</a:t>
            </a:r>
            <a:r>
              <a:rPr lang="es-ES" dirty="0" err="1" smtClean="0">
                <a:solidFill>
                  <a:srgbClr val="000000"/>
                </a:solidFill>
              </a:rPr>
              <a:t>mall</a:t>
            </a:r>
            <a:r>
              <a:rPr lang="es-ES" dirty="0" smtClean="0">
                <a:solidFill>
                  <a:srgbClr val="000000"/>
                </a:solidFill>
              </a:rPr>
              <a:t>, normal, </a:t>
            </a:r>
            <a:r>
              <a:rPr lang="es-ES" dirty="0" err="1" smtClean="0">
                <a:solidFill>
                  <a:srgbClr val="000000"/>
                </a:solidFill>
              </a:rPr>
              <a:t>large</a:t>
            </a:r>
            <a:endParaRPr lang="es-ES" dirty="0" smtClean="0">
              <a:solidFill>
                <a:srgbClr val="000000"/>
              </a:solidFill>
            </a:endParaRP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Screen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aspect</a:t>
            </a:r>
            <a:endParaRPr lang="es-ES" dirty="0" smtClean="0">
              <a:solidFill>
                <a:srgbClr val="000000"/>
              </a:solidFill>
            </a:endParaRP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s-ES" dirty="0" err="1">
                <a:solidFill>
                  <a:srgbClr val="000000"/>
                </a:solidFill>
              </a:rPr>
              <a:t>l</a:t>
            </a:r>
            <a:r>
              <a:rPr lang="es-ES" dirty="0" err="1" smtClean="0">
                <a:solidFill>
                  <a:srgbClr val="000000"/>
                </a:solidFill>
              </a:rPr>
              <a:t>ong</a:t>
            </a:r>
            <a:r>
              <a:rPr lang="es-ES" dirty="0" smtClean="0">
                <a:solidFill>
                  <a:srgbClr val="000000"/>
                </a:solidFill>
              </a:rPr>
              <a:t>, </a:t>
            </a:r>
            <a:r>
              <a:rPr lang="es-ES" dirty="0" err="1" smtClean="0">
                <a:solidFill>
                  <a:srgbClr val="000000"/>
                </a:solidFill>
              </a:rPr>
              <a:t>notlong</a:t>
            </a:r>
            <a:endParaRPr lang="es-ES" dirty="0" smtClean="0">
              <a:solidFill>
                <a:srgbClr val="00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2857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211960" y="332656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Recursos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183694" y="76470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Selección de recursos.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59284"/>
            <a:ext cx="2664296" cy="543401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87960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211960" y="332656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Recursos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183694" y="76470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Selección de recursos.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7"/>
            <a:ext cx="8861545" cy="244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283968" y="476672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Recursos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051720" y="1052736"/>
            <a:ext cx="6192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Acceder a los recursos.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R.java, Autogenerado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Recursos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R.tipo_recurso.id_recurso</a:t>
            </a:r>
            <a:endParaRPr lang="es-ES" dirty="0" smtClean="0">
              <a:solidFill>
                <a:srgbClr val="000000"/>
              </a:solidFill>
            </a:endParaRP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Android:name</a:t>
            </a:r>
            <a:r>
              <a:rPr lang="es-ES" dirty="0" smtClean="0">
                <a:solidFill>
                  <a:srgbClr val="000000"/>
                </a:solidFill>
              </a:rPr>
              <a:t>=</a:t>
            </a:r>
            <a:r>
              <a:rPr lang="es-ES" dirty="0" err="1" smtClean="0">
                <a:solidFill>
                  <a:srgbClr val="000000"/>
                </a:solidFill>
              </a:rPr>
              <a:t>id_recurso</a:t>
            </a:r>
            <a:endParaRPr lang="es-ES" dirty="0" smtClean="0">
              <a:solidFill>
                <a:srgbClr val="000000"/>
              </a:solidFill>
            </a:endParaRP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ES" dirty="0" smtClean="0">
              <a:solidFill>
                <a:srgbClr val="000000"/>
              </a:solidFill>
            </a:endParaRP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XML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@</a:t>
            </a:r>
            <a:r>
              <a:rPr lang="es-ES" dirty="0" err="1" smtClean="0">
                <a:solidFill>
                  <a:srgbClr val="000000"/>
                </a:solidFill>
              </a:rPr>
              <a:t>tipo_recurso</a:t>
            </a:r>
            <a:r>
              <a:rPr lang="es-ES" dirty="0" smtClean="0">
                <a:solidFill>
                  <a:srgbClr val="000000"/>
                </a:solidFill>
              </a:rPr>
              <a:t>/</a:t>
            </a:r>
            <a:r>
              <a:rPr lang="es-ES" dirty="0" err="1" smtClean="0">
                <a:solidFill>
                  <a:srgbClr val="000000"/>
                </a:solidFill>
              </a:rPr>
              <a:t>id_recurso</a:t>
            </a:r>
            <a:endParaRPr lang="es-ES" dirty="0" smtClean="0">
              <a:solidFill>
                <a:srgbClr val="000000"/>
              </a:solidFill>
            </a:endParaRP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Código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s-ES" dirty="0" err="1" smtClean="0">
                <a:solidFill>
                  <a:srgbClr val="000000"/>
                </a:solidFill>
              </a:rPr>
              <a:t>R.id.id_recurso</a:t>
            </a:r>
            <a:endParaRPr lang="es-ES" dirty="0" smtClean="0">
              <a:solidFill>
                <a:srgbClr val="000000"/>
              </a:solidFill>
            </a:endParaRP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Context.getResources</a:t>
            </a:r>
            <a:r>
              <a:rPr lang="es-ES" dirty="0" smtClean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51916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258403" y="317278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Recursos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835696" y="764704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Acceder a los recursos.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Ejemplo desde Código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1769316"/>
            <a:ext cx="7406437" cy="3243860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48033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130512" y="404664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Recursos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123728" y="980728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Acceder a los recursos.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Ejemplo desde XML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789040"/>
            <a:ext cx="5951910" cy="165618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42" y="2204864"/>
            <a:ext cx="7411930" cy="1368152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206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283968" y="404664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Recursos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231740" y="980728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Acceder a los recursos.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Recursos del sistema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38" y="2184406"/>
            <a:ext cx="7178618" cy="138861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90" y="4293096"/>
            <a:ext cx="7201906" cy="371527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8259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283968" y="260648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Recursos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187336" y="908720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Tipos de recursos.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Animation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smtClean="0">
                <a:solidFill>
                  <a:srgbClr val="000000"/>
                </a:solidFill>
              </a:rPr>
              <a:t>: res/</a:t>
            </a:r>
            <a:r>
              <a:rPr lang="es-ES" dirty="0" err="1" smtClean="0">
                <a:solidFill>
                  <a:srgbClr val="000000"/>
                </a:solidFill>
              </a:rPr>
              <a:t>anim</a:t>
            </a:r>
            <a:r>
              <a:rPr lang="es-ES" dirty="0" smtClean="0">
                <a:solidFill>
                  <a:srgbClr val="000000"/>
                </a:solidFill>
              </a:rPr>
              <a:t>/filename.xml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336" y="1916832"/>
            <a:ext cx="5059582" cy="4536505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7325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779912" y="260648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Recursos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051720" y="836712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Tipos de recursos.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000000"/>
                </a:solidFill>
              </a:rPr>
              <a:t>String</a:t>
            </a:r>
            <a:r>
              <a:rPr lang="es-ES" dirty="0" smtClean="0">
                <a:solidFill>
                  <a:srgbClr val="000000"/>
                </a:solidFill>
              </a:rPr>
              <a:t>: res/</a:t>
            </a:r>
            <a:r>
              <a:rPr lang="es-ES" dirty="0" err="1" smtClean="0">
                <a:solidFill>
                  <a:srgbClr val="000000"/>
                </a:solidFill>
              </a:rPr>
              <a:t>values</a:t>
            </a:r>
            <a:r>
              <a:rPr lang="es-ES" dirty="0" smtClean="0">
                <a:solidFill>
                  <a:srgbClr val="000000"/>
                </a:solidFill>
              </a:rPr>
              <a:t>/string.xml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132856"/>
            <a:ext cx="7271053" cy="172819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6255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139952" y="332656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Recursos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046652" y="980728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Tipos de recursos.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Layout: res/</a:t>
            </a:r>
            <a:r>
              <a:rPr lang="es-ES" dirty="0" err="1" smtClean="0">
                <a:solidFill>
                  <a:srgbClr val="000000"/>
                </a:solidFill>
              </a:rPr>
              <a:t>layout</a:t>
            </a:r>
            <a:r>
              <a:rPr lang="es-ES" dirty="0" smtClean="0">
                <a:solidFill>
                  <a:srgbClr val="000000"/>
                </a:solidFill>
              </a:rPr>
              <a:t>/filename.xml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68" y="2060848"/>
            <a:ext cx="7326928" cy="3600400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569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600164" y="260648"/>
            <a:ext cx="395989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Android </a:t>
            </a:r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Manifest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483768" y="75620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Estructura.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7"/>
            <a:ext cx="6408712" cy="4470047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1782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164399" y="676201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Recursos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186365" y="1240117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Tipos de recursos.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Selector: res/color/filename.xml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73" y="2564904"/>
            <a:ext cx="7419531" cy="172819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5467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139952" y="404664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Ejercicios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186365" y="820103"/>
            <a:ext cx="61926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dirty="0" smtClean="0">
                <a:solidFill>
                  <a:srgbClr val="000000"/>
                </a:solidFill>
              </a:rPr>
              <a:t>Crear una Actividad que muestre un mensaje en el LOG con todos sus posibles estados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S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dirty="0" smtClean="0">
                <a:solidFill>
                  <a:srgbClr val="000000"/>
                </a:solidFill>
              </a:rPr>
              <a:t>Crear una jerarquía de Actividades compuesta de 5 actividades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dirty="0" smtClean="0">
                <a:solidFill>
                  <a:srgbClr val="000000"/>
                </a:solidFill>
              </a:rPr>
              <a:t>Lanzadas por contexto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dirty="0" smtClean="0">
                <a:solidFill>
                  <a:srgbClr val="000000"/>
                </a:solidFill>
              </a:rPr>
              <a:t>Lanzadas por su acción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dirty="0" smtClean="0">
                <a:solidFill>
                  <a:srgbClr val="000000"/>
                </a:solidFill>
              </a:rPr>
              <a:t>Cambiar el orden de las actividades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S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dirty="0" smtClean="0">
                <a:solidFill>
                  <a:srgbClr val="000000"/>
                </a:solidFill>
              </a:rPr>
              <a:t>Capturar los eventos de giro de pantalla y cambiar el color de fondo según la orientación de la pantalla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S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dirty="0" smtClean="0">
                <a:solidFill>
                  <a:srgbClr val="000000"/>
                </a:solidFill>
              </a:rPr>
              <a:t>Lanzar una actividad con un “</a:t>
            </a:r>
            <a:r>
              <a:rPr lang="es-ES" dirty="0" err="1" smtClean="0">
                <a:solidFill>
                  <a:srgbClr val="000000"/>
                </a:solidFill>
              </a:rPr>
              <a:t>EditText</a:t>
            </a:r>
            <a:r>
              <a:rPr lang="es-ES" dirty="0" smtClean="0">
                <a:solidFill>
                  <a:srgbClr val="000000"/>
                </a:solidFill>
              </a:rPr>
              <a:t>”, recoger el texto del componente y mostrarlo en la primera actividad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S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dirty="0" smtClean="0">
                <a:solidFill>
                  <a:srgbClr val="000000"/>
                </a:solidFill>
              </a:rPr>
              <a:t>Crear una Actividad que se muestre en 3 idiomas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S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dirty="0" smtClean="0">
                <a:solidFill>
                  <a:srgbClr val="000000"/>
                </a:solidFill>
              </a:rPr>
              <a:t>Crear una actividad que muestre un menaje con el tipo de resolución de la pantalla y un color distinto en función de dicha resolución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95774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194416" y="332656"/>
            <a:ext cx="4608512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Android </a:t>
            </a:r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Manifest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339752" y="75620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Estructura.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02" y="1268760"/>
            <a:ext cx="7323639" cy="136815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01" y="2924944"/>
            <a:ext cx="7258405" cy="2520280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9208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059832" y="404664"/>
            <a:ext cx="4608512" cy="269875"/>
          </a:xfrm>
        </p:spPr>
        <p:txBody>
          <a:bodyPr/>
          <a:lstStyle/>
          <a:p>
            <a:pPr algn="r" eaLnBrk="1" hangingPunct="1"/>
            <a:r>
              <a:rPr lang="es-ES" sz="3200" dirty="0">
                <a:solidFill>
                  <a:schemeClr val="tx1"/>
                </a:solidFill>
                <a:latin typeface="Helvetica" pitchFamily="2" charset="0"/>
              </a:rPr>
              <a:t>Android </a:t>
            </a:r>
            <a:r>
              <a:rPr lang="es-ES" sz="3200" dirty="0" err="1">
                <a:solidFill>
                  <a:schemeClr val="tx1"/>
                </a:solidFill>
                <a:latin typeface="Helvetica" pitchFamily="2" charset="0"/>
              </a:rPr>
              <a:t>Manifest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s-ES" sz="1700">
              <a:solidFill>
                <a:srgbClr val="000000"/>
              </a:solidFill>
            </a:endParaRPr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339752" y="83671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000000"/>
                </a:solidFill>
              </a:rPr>
              <a:t>Estructura.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06044"/>
            <a:ext cx="7434182" cy="1934924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429000"/>
            <a:ext cx="7539965" cy="1800200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619672" y="-2738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2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8020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1588</Words>
  <Application>Microsoft Office PowerPoint</Application>
  <PresentationFormat>Presentación en pantalla (4:3)</PresentationFormat>
  <Paragraphs>481</Paragraphs>
  <Slides>71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71</vt:i4>
      </vt:variant>
    </vt:vector>
  </HeadingPairs>
  <TitlesOfParts>
    <vt:vector size="72" baseType="lpstr">
      <vt:lpstr>Diseño predeterminado</vt:lpstr>
      <vt:lpstr>Presentación de PowerPoint</vt:lpstr>
      <vt:lpstr>Android Manifest</vt:lpstr>
      <vt:lpstr>Android Manifest</vt:lpstr>
      <vt:lpstr>Android Manifest</vt:lpstr>
      <vt:lpstr>Android Manifest</vt:lpstr>
      <vt:lpstr>Android Manifest</vt:lpstr>
      <vt:lpstr>Android Manifest</vt:lpstr>
      <vt:lpstr>Android Manifest</vt:lpstr>
      <vt:lpstr>Android Manifest</vt:lpstr>
      <vt:lpstr>Android Manifest</vt:lpstr>
      <vt:lpstr>Android Manifest</vt:lpstr>
      <vt:lpstr>Android Manifest</vt:lpstr>
      <vt:lpstr>Android Manifest</vt:lpstr>
      <vt:lpstr>Android Manifest</vt:lpstr>
      <vt:lpstr>Android Manifest</vt:lpstr>
      <vt:lpstr>Android Manifest</vt:lpstr>
      <vt:lpstr>Android Manifest</vt:lpstr>
      <vt:lpstr>Android Manifest</vt:lpstr>
      <vt:lpstr>Android Manifest</vt:lpstr>
      <vt:lpstr>Android Manifest</vt:lpstr>
      <vt:lpstr>Android Manifest</vt:lpstr>
      <vt:lpstr>Android Manifest</vt:lpstr>
      <vt:lpstr>Application</vt:lpstr>
      <vt:lpstr>Activities</vt:lpstr>
      <vt:lpstr>Activities</vt:lpstr>
      <vt:lpstr>Activities</vt:lpstr>
      <vt:lpstr>Activities</vt:lpstr>
      <vt:lpstr>Activities</vt:lpstr>
      <vt:lpstr>Activities</vt:lpstr>
      <vt:lpstr>Activities</vt:lpstr>
      <vt:lpstr>Activities</vt:lpstr>
      <vt:lpstr>Activities</vt:lpstr>
      <vt:lpstr>Activities</vt:lpstr>
      <vt:lpstr>Activities</vt:lpstr>
      <vt:lpstr>Activities</vt:lpstr>
      <vt:lpstr>a</vt:lpstr>
      <vt:lpstr>a</vt:lpstr>
      <vt:lpstr>Activities</vt:lpstr>
      <vt:lpstr>a</vt:lpstr>
      <vt:lpstr>Activities</vt:lpstr>
      <vt:lpstr>Activities</vt:lpstr>
      <vt:lpstr>Activities</vt:lpstr>
      <vt:lpstr>Activities</vt:lpstr>
      <vt:lpstr>Activities</vt:lpstr>
      <vt:lpstr>Activities</vt:lpstr>
      <vt:lpstr>Activities</vt:lpstr>
      <vt:lpstr>Activities</vt:lpstr>
      <vt:lpstr>Activities</vt:lpstr>
      <vt:lpstr>Activities</vt:lpstr>
      <vt:lpstr>Recursos</vt:lpstr>
      <vt:lpstr>Recursos</vt:lpstr>
      <vt:lpstr>Recursos</vt:lpstr>
      <vt:lpstr>Recursos</vt:lpstr>
      <vt:lpstr>Recursos</vt:lpstr>
      <vt:lpstr>Recursos</vt:lpstr>
      <vt:lpstr>Recursos</vt:lpstr>
      <vt:lpstr>Recursos</vt:lpstr>
      <vt:lpstr>Recursos</vt:lpstr>
      <vt:lpstr>Recursos</vt:lpstr>
      <vt:lpstr>Recursos</vt:lpstr>
      <vt:lpstr>Recursos</vt:lpstr>
      <vt:lpstr>Recursos</vt:lpstr>
      <vt:lpstr>Recursos</vt:lpstr>
      <vt:lpstr>Recursos</vt:lpstr>
      <vt:lpstr>Recursos</vt:lpstr>
      <vt:lpstr>Recursos</vt:lpstr>
      <vt:lpstr>Recursos</vt:lpstr>
      <vt:lpstr>Recursos</vt:lpstr>
      <vt:lpstr>Recursos</vt:lpstr>
      <vt:lpstr>Recursos</vt:lpstr>
      <vt:lpstr>Ejercicios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2</dc:title>
  <dc:creator>jfranco</dc:creator>
  <cp:lastModifiedBy>jfranco</cp:lastModifiedBy>
  <cp:revision>64</cp:revision>
  <dcterms:created xsi:type="dcterms:W3CDTF">2011-05-12T11:37:51Z</dcterms:created>
  <dcterms:modified xsi:type="dcterms:W3CDTF">2011-06-23T10:06:48Z</dcterms:modified>
</cp:coreProperties>
</file>