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89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8" autoAdjust="0"/>
  </p:normalViewPr>
  <p:slideViewPr>
    <p:cSldViewPr>
      <p:cViewPr>
        <p:scale>
          <a:sx n="118" d="100"/>
          <a:sy n="118" d="100"/>
        </p:scale>
        <p:origin x="-143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9F0A8-0FD0-4432-9785-C2D113138D3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900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FF5E2-A498-40AB-AAF9-A4DCBA69E36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5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975D-AEA5-4B48-A96F-6A9DBB1B5C4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7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6AFAB-B9CC-43E6-86B9-2EECE56A316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2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A7803-71EF-41B9-925F-535D3678A65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23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8FF3B-0A27-4B2D-87BA-410C88294354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1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4F11D-6893-41BD-B629-E97A9357553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7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FFD8D-2E75-47FE-8077-4FEC5095B06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86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22E9-E81E-4944-A154-5FB74E387260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778EE-E86C-4A90-8F73-A09D3D2F554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74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E953-A835-47ED-BF02-DC9CF33BE4E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30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2AEAD2D-4F22-49D7-A227-1690561A5F0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PNG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PNG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veloper.android.com/shareables/icon_templates-v2.0.zip" TargetMode="External"/><Relationship Id="rId4" Type="http://schemas.openxmlformats.org/officeDocument/2006/relationships/hyperlink" Target="http://developer.android.com/shareables/icon_templates-v2.3.zi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5.PNG"/><Relationship Id="rId4" Type="http://schemas.openxmlformats.org/officeDocument/2006/relationships/image" Target="../media/image9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PAGINA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788"/>
            <a:ext cx="9251950" cy="697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4427538" y="19891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b="1" dirty="0">
              <a:latin typeface="Helvetica" pitchFamily="2" charset="0"/>
            </a:endParaRPr>
          </a:p>
        </p:txBody>
      </p:sp>
      <p:sp>
        <p:nvSpPr>
          <p:cNvPr id="2052" name="Rectangle 15"/>
          <p:cNvSpPr>
            <a:spLocks noChangeArrowheads="1"/>
          </p:cNvSpPr>
          <p:nvPr/>
        </p:nvSpPr>
        <p:spPr bwMode="auto"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3600" dirty="0">
                <a:solidFill>
                  <a:srgbClr val="C9DB03"/>
                </a:solidFill>
                <a:latin typeface="Avenir LT Std 55 Roman" pitchFamily="34" charset="0"/>
              </a:rPr>
              <a:t>Curso Android</a:t>
            </a:r>
            <a:r>
              <a:rPr lang="es-ES" sz="3600" dirty="0">
                <a:latin typeface="Avenir LT Std 55 Roman" pitchFamily="34" charset="0"/>
              </a:rPr>
              <a:t> 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5580063" y="2420938"/>
            <a:ext cx="3122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4000" dirty="0">
                <a:solidFill>
                  <a:srgbClr val="C9DB03"/>
                </a:solidFill>
                <a:latin typeface="Avenir LT Std 55 Roman" pitchFamily="34" charset="0"/>
              </a:rPr>
              <a:t>Edición </a:t>
            </a:r>
            <a:r>
              <a:rPr lang="es-ES" sz="4000" b="1" dirty="0">
                <a:solidFill>
                  <a:schemeClr val="bg1"/>
                </a:solidFill>
                <a:latin typeface="Avenir LT Std 55 Roman" pitchFamily="34" charset="0"/>
              </a:rPr>
              <a:t>2011</a:t>
            </a:r>
          </a:p>
        </p:txBody>
      </p:sp>
      <p:pic>
        <p:nvPicPr>
          <p:cNvPr id="205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6021388"/>
            <a:ext cx="6477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Declarar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Desde XML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98" y="2410246"/>
            <a:ext cx="7126282" cy="289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Declarar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Desde XML</a:t>
            </a:r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75" y="2948347"/>
            <a:ext cx="6723743" cy="1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691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Android:id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id debe ser único a todos los </a:t>
            </a:r>
            <a:r>
              <a:rPr lang="es-ES" dirty="0" err="1" smtClean="0"/>
              <a:t>recuros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tipoNombreLayout</a:t>
            </a:r>
            <a:r>
              <a:rPr lang="es-ES" dirty="0" smtClean="0"/>
              <a:t> «</a:t>
            </a:r>
            <a:r>
              <a:rPr lang="es-ES" dirty="0" err="1" smtClean="0"/>
              <a:t>llVerContactosMiscontactos</a:t>
            </a:r>
            <a:r>
              <a:rPr lang="es-ES" dirty="0" smtClean="0"/>
              <a:t>»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@tipo indica un recurso existente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@+id indica un nuevo recurso</a:t>
            </a:r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25" y="3795040"/>
            <a:ext cx="4728371" cy="71408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25" y="4869160"/>
            <a:ext cx="494580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Recuperar componentes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50" y="2564904"/>
            <a:ext cx="6417282" cy="136815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50" y="4437112"/>
            <a:ext cx="6580729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Android:Layout</a:t>
            </a:r>
            <a:r>
              <a:rPr lang="es-ES" dirty="0" smtClean="0"/>
              <a:t>_*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92895"/>
            <a:ext cx="6048672" cy="35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Márgenes externos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Layout_margin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Layout_marginXXX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Layout_marginLeft</a:t>
            </a:r>
            <a:endParaRPr lang="es-ES" dirty="0" smtClean="0"/>
          </a:p>
          <a:p>
            <a:pPr lvl="2"/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Márgenes internos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Padding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paddinXXX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paddingLeft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23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LayoutParams</a:t>
            </a:r>
            <a:r>
              <a:rPr lang="es-ES" dirty="0" smtClean="0"/>
              <a:t> (XML)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Layout_width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Layout_height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Wrap_content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Match_parent</a:t>
            </a:r>
            <a:r>
              <a:rPr lang="es-ES" dirty="0" smtClean="0"/>
              <a:t> (</a:t>
            </a:r>
            <a:r>
              <a:rPr lang="es-ES" dirty="0" err="1" smtClean="0"/>
              <a:t>fill_parent</a:t>
            </a:r>
            <a:r>
              <a:rPr lang="es-ES" dirty="0" smtClean="0"/>
              <a:t> &lt; 8 (2.2))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Valor concreto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Unidades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Pixel «</a:t>
            </a:r>
            <a:r>
              <a:rPr lang="es-ES" dirty="0" err="1" smtClean="0"/>
              <a:t>px</a:t>
            </a:r>
            <a:r>
              <a:rPr lang="es-ES" dirty="0" smtClean="0"/>
              <a:t>» Evitar!!!!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Independent</a:t>
            </a:r>
            <a:r>
              <a:rPr lang="es-ES" dirty="0" smtClean="0"/>
              <a:t> Pixel </a:t>
            </a:r>
            <a:r>
              <a:rPr lang="es-ES" dirty="0" err="1" smtClean="0"/>
              <a:t>Units</a:t>
            </a:r>
            <a:r>
              <a:rPr lang="es-ES" dirty="0" smtClean="0"/>
              <a:t> «</a:t>
            </a:r>
            <a:r>
              <a:rPr lang="es-ES" dirty="0" err="1" smtClean="0"/>
              <a:t>dp</a:t>
            </a:r>
            <a:r>
              <a:rPr lang="es-ES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111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Posición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Left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Top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getLeft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getTop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getRight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getBottom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Equivalencias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getRight</a:t>
            </a:r>
            <a:r>
              <a:rPr lang="es-ES" dirty="0" smtClean="0"/>
              <a:t>() = </a:t>
            </a:r>
            <a:r>
              <a:rPr lang="es-ES" dirty="0" err="1" smtClean="0"/>
              <a:t>getLeft</a:t>
            </a:r>
            <a:r>
              <a:rPr lang="es-ES" dirty="0" smtClean="0"/>
              <a:t>() + </a:t>
            </a:r>
            <a:r>
              <a:rPr lang="es-ES" dirty="0" err="1" smtClean="0"/>
              <a:t>getWidth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getBottom</a:t>
            </a:r>
            <a:r>
              <a:rPr lang="es-ES" dirty="0" smtClean="0"/>
              <a:t> = </a:t>
            </a:r>
            <a:r>
              <a:rPr lang="es-ES" dirty="0" err="1" smtClean="0"/>
              <a:t>getTop</a:t>
            </a:r>
            <a:r>
              <a:rPr lang="es-ES" dirty="0" smtClean="0"/>
              <a:t>() + </a:t>
            </a:r>
            <a:r>
              <a:rPr lang="es-ES" dirty="0" err="1" smtClean="0"/>
              <a:t>getHeight</a:t>
            </a:r>
            <a:r>
              <a:rPr lang="es-E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59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Tamaño deseado.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Measured</a:t>
            </a:r>
            <a:r>
              <a:rPr lang="es-ES" dirty="0" smtClean="0"/>
              <a:t> </a:t>
            </a:r>
            <a:r>
              <a:rPr lang="es-ES" dirty="0" err="1" smtClean="0"/>
              <a:t>width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getMeasureWidth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Measured</a:t>
            </a:r>
            <a:r>
              <a:rPr lang="es-ES" dirty="0" smtClean="0"/>
              <a:t> </a:t>
            </a:r>
            <a:r>
              <a:rPr lang="es-ES" dirty="0" err="1" smtClean="0"/>
              <a:t>height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getMeasureHeight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Tamaño actual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Width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getWidth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Height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getHeight</a:t>
            </a:r>
            <a:r>
              <a:rPr lang="es-E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59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Atributos.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Padding</a:t>
            </a:r>
            <a:r>
              <a:rPr lang="es-ES" dirty="0" smtClean="0"/>
              <a:t>. Margen interior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setPadding</a:t>
            </a:r>
            <a:r>
              <a:rPr lang="es-ES" dirty="0" smtClean="0"/>
              <a:t>(</a:t>
            </a:r>
            <a:r>
              <a:rPr lang="es-ES" dirty="0" err="1" smtClean="0"/>
              <a:t>left</a:t>
            </a:r>
            <a:r>
              <a:rPr lang="es-ES" dirty="0" smtClean="0"/>
              <a:t>, top, </a:t>
            </a:r>
            <a:r>
              <a:rPr lang="es-ES" dirty="0" err="1" smtClean="0"/>
              <a:t>right</a:t>
            </a:r>
            <a:r>
              <a:rPr lang="es-ES" dirty="0" smtClean="0"/>
              <a:t>, </a:t>
            </a:r>
            <a:r>
              <a:rPr lang="es-ES" dirty="0" err="1" smtClean="0"/>
              <a:t>bottom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setPaddingXXX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getPaddingXXX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Margin</a:t>
            </a:r>
            <a:r>
              <a:rPr lang="es-ES" dirty="0" smtClean="0"/>
              <a:t>. Margen exterior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setMargins</a:t>
            </a:r>
            <a:r>
              <a:rPr lang="es-ES" dirty="0" smtClean="0"/>
              <a:t>(</a:t>
            </a:r>
            <a:r>
              <a:rPr lang="es-ES" dirty="0" err="1" smtClean="0"/>
              <a:t>left</a:t>
            </a:r>
            <a:r>
              <a:rPr lang="es-ES" dirty="0" smtClean="0"/>
              <a:t>, top, </a:t>
            </a:r>
            <a:r>
              <a:rPr lang="es-ES" dirty="0" err="1" smtClean="0"/>
              <a:t>right</a:t>
            </a:r>
            <a:r>
              <a:rPr lang="es-ES" dirty="0" smtClean="0"/>
              <a:t>, </a:t>
            </a:r>
            <a:r>
              <a:rPr lang="es-ES" dirty="0" err="1" smtClean="0"/>
              <a:t>bottom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getMarginXXX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setMarginXXX</a:t>
            </a:r>
            <a:r>
              <a:rPr lang="es-E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250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0683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Jerarquía de componentes.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Árbol de componentes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View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ViewGroup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62071"/>
            <a:ext cx="4392488" cy="2847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FrameLayout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el más básico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Los elementos contenidos se posicionan «LEFT/TOP»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El contenido se superpone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Es el primer elemento de la vista «ROOT </a:t>
            </a:r>
            <a:r>
              <a:rPr lang="es-ES" dirty="0" err="1" smtClean="0"/>
              <a:t>Element</a:t>
            </a:r>
            <a:r>
              <a:rPr lang="es-ES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589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Tipos de </a:t>
            </a:r>
            <a:r>
              <a:rPr lang="es-ES" dirty="0" err="1"/>
              <a:t>Layouts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/>
              <a:t>LinearLayout</a:t>
            </a: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Alinea todo el contenido en una dirección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android:orientation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Horizontal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Vertical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Su contenido es posicionado uno a continuación de otro, siguiendo el orden en que fueron declarados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Permite usar márgenes internos y externos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android:ayout_marginXXX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android:paddinXXX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8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LinearLayout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</a:t>
            </a:r>
            <a:r>
              <a:rPr lang="es-ES" dirty="0"/>
              <a:t>usar «</a:t>
            </a:r>
            <a:r>
              <a:rPr lang="es-ES" dirty="0" err="1"/>
              <a:t>android:gravity</a:t>
            </a:r>
            <a:r>
              <a:rPr lang="es-ES" dirty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Center_vertical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Center_horizontal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Center_vertical</a:t>
            </a:r>
            <a:r>
              <a:rPr lang="es-ES" dirty="0"/>
              <a:t> | </a:t>
            </a:r>
            <a:r>
              <a:rPr lang="es-ES" dirty="0" err="1" smtClean="0"/>
              <a:t>center_horizontal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Permite especificar una importancia al contenido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Android:layout_weight</a:t>
            </a:r>
            <a:r>
              <a:rPr lang="es-ES" dirty="0" smtClean="0"/>
              <a:t> (0 - X)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97430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LinearLayout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01" y="2708920"/>
            <a:ext cx="4570019" cy="30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TableLayout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Posiciona su contenido en filas y columnas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dejar celdas </a:t>
            </a:r>
            <a:r>
              <a:rPr lang="es-ES" dirty="0" err="1" smtClean="0"/>
              <a:t>vacias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</a:t>
            </a:r>
            <a:r>
              <a:rPr lang="es-ES" dirty="0" smtClean="0"/>
              <a:t>odemos englobar celdas como en HTML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fila se define en un </a:t>
            </a:r>
            <a:r>
              <a:rPr lang="es-ES" dirty="0" err="1" smtClean="0"/>
              <a:t>TableRow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</a:t>
            </a:r>
            <a:r>
              <a:rPr lang="es-ES" dirty="0" err="1" smtClean="0"/>
              <a:t>TableRow</a:t>
            </a:r>
            <a:r>
              <a:rPr lang="es-ES" dirty="0" smtClean="0"/>
              <a:t> puede tener 0 a n celdas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celda almacena una VIEW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hacer las celdas retráctiles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setColumnShrikable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hacer las celdas expandibles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setColumnStretchable</a:t>
            </a:r>
            <a:r>
              <a:rPr lang="es-E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453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TableLayout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Posiciona su contenido en filas y columnas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Podemos dejar celdas vacías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</a:t>
            </a:r>
            <a:r>
              <a:rPr lang="es-ES" dirty="0" smtClean="0"/>
              <a:t>odemos englobar celdas como en HTML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fila se define en un </a:t>
            </a:r>
            <a:r>
              <a:rPr lang="es-ES" dirty="0" err="1" smtClean="0"/>
              <a:t>TableRow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</a:t>
            </a:r>
            <a:r>
              <a:rPr lang="es-ES" dirty="0" err="1" smtClean="0"/>
              <a:t>TableRow</a:t>
            </a:r>
            <a:r>
              <a:rPr lang="es-ES" dirty="0" smtClean="0"/>
              <a:t> puede tener 0 a n celdas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Cada celda almacena una VIEW</a:t>
            </a:r>
          </a:p>
        </p:txBody>
      </p:sp>
    </p:spTree>
    <p:extLst>
      <p:ext uri="{BB962C8B-B14F-4D97-AF65-F5344CB8AC3E}">
        <p14:creationId xmlns:p14="http://schemas.microsoft.com/office/powerpoint/2010/main" val="28838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TableLayout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Podemos hacer las celdas retráctiles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setColumnShrikable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/>
              <a:t>Podemos hacer las celdas expandibles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setColumnStretchable</a:t>
            </a:r>
            <a:r>
              <a:rPr lang="es-ES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Android:layout_column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Indicamos el numero de </a:t>
            </a:r>
            <a:r>
              <a:rPr lang="es-ES" dirty="0" err="1"/>
              <a:t>coulmna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/>
              <a:t>Incremento </a:t>
            </a:r>
            <a:r>
              <a:rPr lang="es-ES" dirty="0" smtClean="0"/>
              <a:t>automático</a:t>
            </a: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78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TableLayout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39" y="2420888"/>
            <a:ext cx="6971945" cy="32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TableLayout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23" y="2348880"/>
            <a:ext cx="3940377" cy="44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TableLayout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8" y="2661561"/>
            <a:ext cx="2376264" cy="324036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41" y="3140968"/>
            <a:ext cx="311511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ViewGroup.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Son las ramas del árbol de la GUI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85" y="2780928"/>
            <a:ext cx="70998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RelativeLayout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Especificamos la posición de los componentes en relación a su contenedor o a otros componentes.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5" y="3284984"/>
            <a:ext cx="5821761" cy="2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RelativeLayout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187" y="2708920"/>
            <a:ext cx="617923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8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RelativeLayout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64" y="2410562"/>
            <a:ext cx="5190096" cy="36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RelativeLayout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37060"/>
            <a:ext cx="7545432" cy="23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RelativeLayout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0" y="2592364"/>
            <a:ext cx="7254785" cy="28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RelativeLayout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653136"/>
            <a:ext cx="3153215" cy="190526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73940"/>
            <a:ext cx="6056271" cy="16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Tipos de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2" y="1988840"/>
            <a:ext cx="2329778" cy="388843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42" y="1988840"/>
            <a:ext cx="247604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DatePicker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39" y="2384562"/>
            <a:ext cx="4779781" cy="180748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19" y="4365104"/>
            <a:ext cx="3801006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TimePicker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725144"/>
            <a:ext cx="3019847" cy="173379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21" y="2530178"/>
            <a:ext cx="5287939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Button</a:t>
            </a: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43" y="2492896"/>
            <a:ext cx="5993560" cy="163460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509120"/>
            <a:ext cx="312260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View.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Widgets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Son las hojas del </a:t>
            </a:r>
            <a:r>
              <a:rPr lang="es-ES" dirty="0"/>
              <a:t>á</a:t>
            </a:r>
            <a:r>
              <a:rPr lang="es-ES" dirty="0" smtClean="0"/>
              <a:t>rbol de la GUI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93" y="3068960"/>
            <a:ext cx="70998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Button</a:t>
            </a:r>
            <a:endParaRPr lang="es-ES" dirty="0" smtClean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509120"/>
            <a:ext cx="3122606" cy="136815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64" y="2564904"/>
            <a:ext cx="7078749" cy="13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EditText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87" y="2492896"/>
            <a:ext cx="6152768" cy="152548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653136"/>
            <a:ext cx="478221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EditText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765773"/>
            <a:ext cx="4782218" cy="89547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15" y="2384562"/>
            <a:ext cx="7373127" cy="20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TextView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26" y="2614352"/>
            <a:ext cx="6068366" cy="175346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0" y="4797152"/>
            <a:ext cx="427732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TextView</a:t>
            </a:r>
            <a:endParaRPr lang="es-ES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80" y="4797152"/>
            <a:ext cx="4277322" cy="65731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64" y="2852936"/>
            <a:ext cx="6349350" cy="8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Checkbox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17610"/>
            <a:ext cx="5401801" cy="122915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93096"/>
            <a:ext cx="214342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Checkbox</a:t>
            </a: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869160"/>
            <a:ext cx="2143424" cy="95263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738822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RadioButton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51111"/>
            <a:ext cx="5616624" cy="3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RadioButton</a:t>
            </a: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34" y="2564904"/>
            <a:ext cx="7148762" cy="158417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734" y="4509120"/>
            <a:ext cx="7060900" cy="792088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5" y="5516206"/>
            <a:ext cx="1405545" cy="121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ToggleButton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596958"/>
            <a:ext cx="5869749" cy="140810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97" y="4797152"/>
            <a:ext cx="164805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Eventos de la GUI.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Registrar eventos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setOnTouchListener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setOnClickListener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setOnKeyListener</a:t>
            </a:r>
            <a:r>
              <a:rPr lang="es-ES" dirty="0" smtClean="0"/>
              <a:t>()</a:t>
            </a:r>
          </a:p>
          <a:p>
            <a:pPr lvl="1"/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115456"/>
            <a:ext cx="6155392" cy="18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ToggleButton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97" y="4797152"/>
            <a:ext cx="1648055" cy="95263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03" y="2600586"/>
            <a:ext cx="7301585" cy="18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RatingBar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524730"/>
            <a:ext cx="5325581" cy="148287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2" y="4725144"/>
            <a:ext cx="4067743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3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Widgets.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RatingBar</a:t>
            </a:r>
            <a:endParaRPr lang="es-ES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2" y="4725144"/>
            <a:ext cx="4067743" cy="79068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58" y="2708920"/>
            <a:ext cx="7209796" cy="13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Eventos.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Listeners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onClick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onLongClick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onFocusChanged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onKey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onTouch</a:t>
            </a:r>
            <a:r>
              <a:rPr lang="es-ES" dirty="0" smtClean="0"/>
              <a:t>()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onCreateContextMenu</a:t>
            </a:r>
            <a:r>
              <a:rPr lang="es-E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92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Eventos.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Listeners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20" y="2636912"/>
            <a:ext cx="71463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Eventos.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Listeners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59" y="2649522"/>
            <a:ext cx="7455145" cy="25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Eventos.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Handlers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onKeyDown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, </a:t>
            </a:r>
            <a:r>
              <a:rPr lang="es-ES" dirty="0" err="1" smtClean="0"/>
              <a:t>KeyEvent</a:t>
            </a:r>
            <a:r>
              <a:rPr lang="es-ES" dirty="0" smtClean="0"/>
              <a:t>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Al pulsar una tecla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onKeyUp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, </a:t>
            </a:r>
            <a:r>
              <a:rPr lang="es-ES" dirty="0" err="1" smtClean="0"/>
              <a:t>KeyEvent</a:t>
            </a:r>
            <a:r>
              <a:rPr lang="es-ES" dirty="0" smtClean="0"/>
              <a:t>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Al levantar una pulsación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onTrackballEvent</a:t>
            </a:r>
            <a:r>
              <a:rPr lang="es-ES" dirty="0" smtClean="0"/>
              <a:t>(</a:t>
            </a:r>
            <a:r>
              <a:rPr lang="es-ES" dirty="0" err="1" smtClean="0"/>
              <a:t>MotionEvent</a:t>
            </a:r>
            <a:r>
              <a:rPr lang="es-ES" dirty="0" smtClean="0"/>
              <a:t>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Al tocar el </a:t>
            </a:r>
            <a:r>
              <a:rPr lang="es-ES" dirty="0" err="1" smtClean="0"/>
              <a:t>pad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onTouchEvent</a:t>
            </a:r>
            <a:r>
              <a:rPr lang="es-ES" dirty="0" smtClean="0"/>
              <a:t>(</a:t>
            </a:r>
            <a:r>
              <a:rPr lang="es-ES" dirty="0" err="1" smtClean="0"/>
              <a:t>MotionEvent</a:t>
            </a:r>
            <a:r>
              <a:rPr lang="es-ES" dirty="0" smtClean="0"/>
              <a:t>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Al tocar la pantalla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onFocusChanged</a:t>
            </a:r>
            <a:r>
              <a:rPr lang="es-ES" dirty="0" smtClean="0"/>
              <a:t>(</a:t>
            </a:r>
            <a:r>
              <a:rPr lang="es-ES" dirty="0" err="1" smtClean="0"/>
              <a:t>boolean</a:t>
            </a:r>
            <a:r>
              <a:rPr lang="es-ES" dirty="0" smtClean="0"/>
              <a:t>, </a:t>
            </a:r>
            <a:r>
              <a:rPr lang="es-ES" dirty="0" err="1" smtClean="0"/>
              <a:t>int</a:t>
            </a:r>
            <a:r>
              <a:rPr lang="es-ES" dirty="0" smtClean="0"/>
              <a:t>, </a:t>
            </a:r>
            <a:r>
              <a:rPr lang="es-ES" dirty="0" err="1" smtClean="0"/>
              <a:t>Rect</a:t>
            </a:r>
            <a:r>
              <a:rPr lang="es-ES" dirty="0" smtClean="0"/>
              <a:t>)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Al ganar o perder el foco</a:t>
            </a:r>
          </a:p>
        </p:txBody>
      </p:sp>
    </p:spTree>
    <p:extLst>
      <p:ext uri="{BB962C8B-B14F-4D97-AF65-F5344CB8AC3E}">
        <p14:creationId xmlns:p14="http://schemas.microsoft.com/office/powerpoint/2010/main" val="26956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Sirven para mostrar datos de cualquier fuente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encargan de mostrar los datos al usuario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Manejan las selecciones del usuario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Necesitan un adaptador para obtener los datos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Principales: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Gallery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err="1" smtClean="0"/>
              <a:t>Galeria</a:t>
            </a:r>
            <a:r>
              <a:rPr lang="es-ES" dirty="0" smtClean="0"/>
              <a:t> de imágenes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ListView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Listado de datos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Spinner</a:t>
            </a:r>
            <a:endParaRPr lang="es-ES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s-ES" dirty="0" smtClean="0"/>
              <a:t>Caja de selección múltiple.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5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Spinner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29" y="2348880"/>
            <a:ext cx="575177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Spinner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73" y="2348880"/>
            <a:ext cx="615386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Eventos de la GUI.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S</a:t>
            </a:r>
            <a:r>
              <a:rPr lang="es-ES" dirty="0" err="1" smtClean="0"/>
              <a:t>obreescribir</a:t>
            </a:r>
            <a:r>
              <a:rPr lang="es-ES" dirty="0" smtClean="0"/>
              <a:t> eventos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OnTouchListener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OnClickListener</a:t>
            </a:r>
            <a:r>
              <a:rPr lang="es-ES" dirty="0" smtClean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OnKeyListener</a:t>
            </a:r>
            <a:r>
              <a:rPr lang="es-ES" dirty="0" smtClean="0"/>
              <a:t>()</a:t>
            </a:r>
          </a:p>
          <a:p>
            <a:pPr lvl="1"/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81" y="4221088"/>
            <a:ext cx="646693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Spinner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Recuperar </a:t>
            </a:r>
            <a:r>
              <a:rPr lang="es-ES" dirty="0" err="1" smtClean="0"/>
              <a:t>Spinner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35" y="2564904"/>
            <a:ext cx="746336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Spinner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Registrar eventos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88" y="2255421"/>
            <a:ext cx="7359016" cy="225369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88" y="4653136"/>
            <a:ext cx="7439316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Spinner</a:t>
            </a:r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48880"/>
            <a:ext cx="2592288" cy="35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Item</a:t>
            </a:r>
            <a:r>
              <a:rPr lang="es-ES" dirty="0" smtClean="0"/>
              <a:t> </a:t>
            </a:r>
            <a:r>
              <a:rPr lang="es-ES" dirty="0" err="1" smtClean="0"/>
              <a:t>layout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0" y="2708920"/>
            <a:ext cx="7023293" cy="150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Values</a:t>
            </a:r>
            <a:endParaRPr lang="es-ES" dirty="0" smtClean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37" y="2348880"/>
            <a:ext cx="530801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Cargar datos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4" y="2276872"/>
            <a:ext cx="6120678" cy="36004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08" y="2734219"/>
            <a:ext cx="7171788" cy="32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7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ListView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Cargar datos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62" y="2420888"/>
            <a:ext cx="6511578" cy="43204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13352"/>
            <a:ext cx="190022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GridView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Layout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01" y="2272809"/>
            <a:ext cx="5901915" cy="32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GridView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Configurar </a:t>
            </a:r>
            <a:r>
              <a:rPr lang="es-ES" dirty="0" err="1" smtClean="0"/>
              <a:t>GridView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46" y="2492896"/>
            <a:ext cx="721465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GridView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Registrar Eventos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86" y="2708920"/>
            <a:ext cx="711850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Menus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Menu</a:t>
            </a:r>
            <a:r>
              <a:rPr lang="es-ES" dirty="0" smtClean="0"/>
              <a:t> (Key </a:t>
            </a:r>
            <a:r>
              <a:rPr lang="es-ES" dirty="0" err="1" smtClean="0"/>
              <a:t>Menu</a:t>
            </a:r>
            <a:r>
              <a:rPr lang="es-ES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Context</a:t>
            </a:r>
            <a:r>
              <a:rPr lang="es-ES" dirty="0" smtClean="0"/>
              <a:t> </a:t>
            </a:r>
            <a:r>
              <a:rPr lang="es-ES" dirty="0" err="1" smtClean="0"/>
              <a:t>Menu</a:t>
            </a:r>
            <a:endParaRPr lang="es-ES" dirty="0" smtClean="0"/>
          </a:p>
          <a:p>
            <a:pPr lvl="1"/>
            <a:endParaRPr lang="es-E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41" y="1628800"/>
            <a:ext cx="3123955" cy="11943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6" y="3035209"/>
            <a:ext cx="3271003" cy="28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GridView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Adaptador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86" y="2349080"/>
            <a:ext cx="4862544" cy="36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GridView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Adaptador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564904"/>
            <a:ext cx="73322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 (</a:t>
            </a:r>
            <a:r>
              <a:rPr lang="es-ES" dirty="0" err="1" smtClean="0"/>
              <a:t>AdapterView</a:t>
            </a:r>
            <a:r>
              <a:rPr lang="es-ES" dirty="0" smtClean="0"/>
              <a:t>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GridView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420" y="2371577"/>
            <a:ext cx="2264748" cy="31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Tamaños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Small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Normal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Large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Xlarge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Densidades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Ldpi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Mdpi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Hdpi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xhdpi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561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719237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Conceptos.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Screen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Tamaño de la pantalla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Screen</a:t>
            </a:r>
            <a:r>
              <a:rPr lang="es-ES" dirty="0" smtClean="0"/>
              <a:t> </a:t>
            </a:r>
            <a:r>
              <a:rPr lang="es-ES" dirty="0" err="1" smtClean="0"/>
              <a:t>density</a:t>
            </a:r>
            <a:r>
              <a:rPr lang="es-ES" dirty="0" smtClean="0"/>
              <a:t> (dpi, </a:t>
            </a:r>
            <a:r>
              <a:rPr lang="es-ES" dirty="0" err="1" smtClean="0"/>
              <a:t>dots</a:t>
            </a:r>
            <a:r>
              <a:rPr lang="es-ES" dirty="0" smtClean="0"/>
              <a:t> per </a:t>
            </a:r>
            <a:r>
              <a:rPr lang="es-ES" dirty="0" err="1" smtClean="0"/>
              <a:t>inch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La cantidad de </a:t>
            </a:r>
            <a:r>
              <a:rPr lang="es-ES" dirty="0" err="1" smtClean="0"/>
              <a:t>pixels</a:t>
            </a:r>
            <a:r>
              <a:rPr lang="es-ES" dirty="0" smtClean="0"/>
              <a:t> contenidos en un área de pantalla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Orientation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Landscape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Portrait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Resolution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Número total de pixel de la pantalla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Density-independent</a:t>
            </a:r>
            <a:r>
              <a:rPr lang="es-ES" dirty="0" smtClean="0"/>
              <a:t> pixel (</a:t>
            </a:r>
            <a:r>
              <a:rPr lang="es-ES" dirty="0" err="1" smtClean="0"/>
              <a:t>dp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Unidad de </a:t>
            </a:r>
            <a:r>
              <a:rPr lang="es-ES" dirty="0" err="1" smtClean="0"/>
              <a:t>pixels</a:t>
            </a:r>
            <a:r>
              <a:rPr lang="es-ES" dirty="0" smtClean="0"/>
              <a:t> virtual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Equivale a un </a:t>
            </a:r>
            <a:r>
              <a:rPr lang="es-ES" dirty="0" err="1" smtClean="0"/>
              <a:t>pixels</a:t>
            </a:r>
            <a:r>
              <a:rPr lang="es-ES" dirty="0" smtClean="0"/>
              <a:t> en 160dpi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p</a:t>
            </a:r>
            <a:r>
              <a:rPr lang="es-ES" dirty="0" err="1" smtClean="0"/>
              <a:t>x</a:t>
            </a:r>
            <a:r>
              <a:rPr lang="es-ES" dirty="0" smtClean="0"/>
              <a:t> = </a:t>
            </a:r>
            <a:r>
              <a:rPr lang="es-ES" dirty="0" err="1" smtClean="0"/>
              <a:t>dp</a:t>
            </a:r>
            <a:r>
              <a:rPr lang="es-ES" dirty="0" smtClean="0"/>
              <a:t> * (dpi / 160)</a:t>
            </a:r>
          </a:p>
        </p:txBody>
      </p:sp>
    </p:spTree>
    <p:extLst>
      <p:ext uri="{BB962C8B-B14F-4D97-AF65-F5344CB8AC3E}">
        <p14:creationId xmlns:p14="http://schemas.microsoft.com/office/powerpoint/2010/main" val="32131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Pantallas soportadas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79" y="2492896"/>
            <a:ext cx="703060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Usando </a:t>
            </a:r>
            <a:r>
              <a:rPr lang="es-ES" dirty="0" err="1" smtClean="0"/>
              <a:t>Pixels</a:t>
            </a:r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58" y="1960446"/>
            <a:ext cx="6906589" cy="150516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938760" y="3645024"/>
            <a:ext cx="676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Usando dpi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88" y="4164493"/>
            <a:ext cx="686848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Diseñar diferentes </a:t>
            </a:r>
            <a:r>
              <a:rPr lang="es-ES" dirty="0" err="1" smtClean="0"/>
              <a:t>layout</a:t>
            </a:r>
            <a:r>
              <a:rPr lang="es-ES" dirty="0" smtClean="0"/>
              <a:t> para diferentes tamaños de pantalla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Small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Normal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Large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Recursos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layout</a:t>
            </a:r>
            <a:r>
              <a:rPr lang="es-ES" dirty="0" smtClean="0"/>
              <a:t>/ (Usar como predeterminado, normal)</a:t>
            </a: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layout-small</a:t>
            </a:r>
            <a:r>
              <a:rPr lang="es-ES" dirty="0" smtClean="0"/>
              <a:t>/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layout-large</a:t>
            </a:r>
            <a:r>
              <a:rPr lang="es-ES" dirty="0"/>
              <a:t>/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layout-xlarge</a:t>
            </a:r>
            <a:r>
              <a:rPr lang="es-E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26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Crear imágenes para cada tipo de densidad.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Android escala los </a:t>
            </a:r>
            <a:r>
              <a:rPr lang="es-ES" dirty="0" err="1" smtClean="0"/>
              <a:t>bitmaps</a:t>
            </a:r>
            <a:r>
              <a:rPr lang="es-ES" dirty="0" smtClean="0"/>
              <a:t>, si no encuentra el recurso correspondiente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PNG, JPG, GIF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Recursos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d</a:t>
            </a:r>
            <a:r>
              <a:rPr lang="es-ES" dirty="0" err="1" smtClean="0"/>
              <a:t>rawable</a:t>
            </a:r>
            <a:r>
              <a:rPr lang="es-ES" dirty="0" smtClean="0"/>
              <a:t>/ (Lo usamos por defecto, </a:t>
            </a:r>
            <a:r>
              <a:rPr lang="es-ES" dirty="0" err="1" smtClean="0"/>
              <a:t>hdpi</a:t>
            </a:r>
            <a:r>
              <a:rPr lang="es-ES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d</a:t>
            </a:r>
            <a:r>
              <a:rPr lang="es-ES" dirty="0" err="1" smtClean="0"/>
              <a:t>rawable-ldpi</a:t>
            </a:r>
            <a:r>
              <a:rPr lang="es-ES" dirty="0" smtClean="0"/>
              <a:t>/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/>
              <a:t>d</a:t>
            </a:r>
            <a:r>
              <a:rPr lang="es-ES" dirty="0" err="1" smtClean="0"/>
              <a:t>rawable-mdpi</a:t>
            </a:r>
            <a:r>
              <a:rPr lang="es-E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155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Adaptadores.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AdapterView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Listview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err="1" smtClean="0"/>
              <a:t>Spinner</a:t>
            </a:r>
            <a:endParaRPr lang="es-ES" dirty="0" smtClean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589240"/>
            <a:ext cx="3349705" cy="115212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40" y="1728083"/>
            <a:ext cx="3330930" cy="352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Usar combinaciones de calificadores para los recursos.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37" y="2996952"/>
            <a:ext cx="6769443" cy="13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Usar combinaciones de calificadores para los recursos.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59" y="2852936"/>
            <a:ext cx="6827710" cy="19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Usar combinaciones de calificadores para los recursos.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80928"/>
            <a:ext cx="7099894" cy="17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Usar combinaciones de calificadores para los recursos.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Ejemplos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77" y="2569093"/>
            <a:ext cx="6128063" cy="31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Consejos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Usar </a:t>
            </a:r>
            <a:r>
              <a:rPr lang="es-ES" dirty="0" smtClean="0"/>
              <a:t>«</a:t>
            </a:r>
            <a:r>
              <a:rPr lang="es-ES" dirty="0" err="1" smtClean="0"/>
              <a:t>match_parent</a:t>
            </a:r>
            <a:r>
              <a:rPr lang="es-ES" dirty="0" smtClean="0"/>
              <a:t>» </a:t>
            </a:r>
            <a:r>
              <a:rPr lang="es-ES" dirty="0" smtClean="0"/>
              <a:t>y «</a:t>
            </a:r>
            <a:r>
              <a:rPr lang="es-ES" dirty="0" err="1" smtClean="0"/>
              <a:t>fill_parent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Usar «densidad independiente»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usar </a:t>
            </a:r>
            <a:r>
              <a:rPr lang="es-ES" dirty="0" err="1" smtClean="0"/>
              <a:t>pixels</a:t>
            </a: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usar «</a:t>
            </a:r>
            <a:r>
              <a:rPr lang="es-ES" dirty="0" err="1" smtClean="0"/>
              <a:t>AbsoluteLayout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No abusar de «</a:t>
            </a:r>
            <a:r>
              <a:rPr lang="es-ES" dirty="0" err="1" smtClean="0"/>
              <a:t>LinearLayout</a:t>
            </a:r>
            <a:r>
              <a:rPr lang="es-ES" dirty="0" smtClean="0"/>
              <a:t>»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Usar «</a:t>
            </a:r>
            <a:r>
              <a:rPr lang="es-ES" dirty="0" err="1" smtClean="0"/>
              <a:t>RelativeLayout</a:t>
            </a:r>
            <a:r>
              <a:rPr lang="es-ES" dirty="0" smtClean="0"/>
              <a:t>» siempre que sea posible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Disponer de imágenes para las distintas densidades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Disponer de «</a:t>
            </a:r>
            <a:r>
              <a:rPr lang="es-ES" dirty="0" err="1" smtClean="0"/>
              <a:t>layout</a:t>
            </a:r>
            <a:r>
              <a:rPr lang="es-ES" dirty="0" smtClean="0"/>
              <a:t>» para los distintos tamaños de pantalla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Escalar imágenes es mas costoso que tener las imágenes escaladas.</a:t>
            </a:r>
            <a:endParaRPr lang="es-E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Crear AVD con distintas configuraciones y probar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9721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Resumen de pantallas y densidades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09820"/>
            <a:ext cx="1875301" cy="32074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10" y="2309820"/>
            <a:ext cx="2194545" cy="32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Resumen de pantallas y densidades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09820"/>
            <a:ext cx="1875301" cy="320741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48" y="2319346"/>
            <a:ext cx="2612907" cy="31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Resumen de pantallas y densidades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09820"/>
            <a:ext cx="1875301" cy="320741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48" y="2326982"/>
            <a:ext cx="2301163" cy="319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Resumen de pantallas y densidades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09820"/>
            <a:ext cx="1875301" cy="3207412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49" y="2314582"/>
            <a:ext cx="2761798" cy="32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Diseño de iconos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Plantillas de iconos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developer.android.com/shareables/icon_templates-v2.3.zip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>
                <a:hlinkClick r:id="rId5"/>
              </a:rPr>
              <a:t>http://</a:t>
            </a:r>
            <a:r>
              <a:rPr lang="es-ES" dirty="0" smtClean="0">
                <a:hlinkClick r:id="rId5"/>
              </a:rPr>
              <a:t>developer.android.com/shareables/icon_templates-v2.0.zip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/>
              <a:t>http://developer.android.com/shareables/icon_templates-v1.0.zip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381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2700338" y="1125538"/>
            <a:ext cx="46482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s-ES" sz="1700" dirty="0"/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57240" y="146123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Declarar </a:t>
            </a:r>
            <a:r>
              <a:rPr lang="es-ES" dirty="0" err="1" smtClean="0"/>
              <a:t>Layouts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En código</a:t>
            </a:r>
          </a:p>
          <a:p>
            <a:endParaRPr lang="es-E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92896"/>
            <a:ext cx="725616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Diseño de iconos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Tamaños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73" y="2492896"/>
            <a:ext cx="2659651" cy="324036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4" y="2492896"/>
            <a:ext cx="205261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Diseño de iconos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Tamaños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73" y="2492896"/>
            <a:ext cx="2659651" cy="324036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4" y="2515858"/>
            <a:ext cx="2317910" cy="32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Múltiples pantallas.</a:t>
            </a:r>
          </a:p>
          <a:p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Diseño de iconos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Tamaños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73" y="2492896"/>
            <a:ext cx="2659651" cy="324036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723" y="2492896"/>
            <a:ext cx="210973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 descr="PAGINA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79"/>
            <a:ext cx="9144000" cy="693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1"/>
          <p:cNvSpPr>
            <a:spLocks noGrp="1" noChangeArrowheads="1"/>
          </p:cNvSpPr>
          <p:nvPr>
            <p:ph type="title"/>
          </p:nvPr>
        </p:nvSpPr>
        <p:spPr>
          <a:xfrm>
            <a:off x="467544" y="41025"/>
            <a:ext cx="1798960" cy="269875"/>
          </a:xfrm>
        </p:spPr>
        <p:txBody>
          <a:bodyPr/>
          <a:lstStyle/>
          <a:p>
            <a:pPr algn="r" eaLnBrk="1" hangingPunct="1"/>
            <a:r>
              <a:rPr lang="es-ES" sz="1000" dirty="0" smtClean="0">
                <a:solidFill>
                  <a:schemeClr val="tx1"/>
                </a:solidFill>
                <a:latin typeface="Helvetica" pitchFamily="2" charset="0"/>
              </a:rPr>
              <a:t>Tema 3</a:t>
            </a:r>
            <a:endParaRPr lang="es-ES" sz="1000" b="1" dirty="0" smtClean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307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995988"/>
            <a:ext cx="649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569408" y="62068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Interfaz de Usuario.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2044337" y="1205463"/>
            <a:ext cx="6763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Ejercicios</a:t>
            </a:r>
          </a:p>
          <a:p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Implementar una calculadora básica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s-E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Implementar una galería de fotos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Listado de fotos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s-ES" dirty="0" smtClean="0"/>
              <a:t>Ver una foto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38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1729</Words>
  <Application>Microsoft Office PowerPoint</Application>
  <PresentationFormat>Presentación en pantalla (4:3)</PresentationFormat>
  <Paragraphs>727</Paragraphs>
  <Slides>93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93</vt:i4>
      </vt:variant>
    </vt:vector>
  </HeadingPairs>
  <TitlesOfParts>
    <vt:vector size="94" baseType="lpstr">
      <vt:lpstr>Diseño predeterminado</vt:lpstr>
      <vt:lpstr>Presentación de PowerPoint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  <vt:lpstr>Tema 3</vt:lpstr>
    </vt:vector>
  </TitlesOfParts>
  <Company>comunica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ivan garceran</dc:creator>
  <cp:lastModifiedBy>jfranco</cp:lastModifiedBy>
  <cp:revision>94</cp:revision>
  <dcterms:created xsi:type="dcterms:W3CDTF">2006-09-07T08:52:47Z</dcterms:created>
  <dcterms:modified xsi:type="dcterms:W3CDTF">2011-06-30T11:15:02Z</dcterms:modified>
</cp:coreProperties>
</file>