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322" r:id="rId19"/>
    <p:sldId id="323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275" r:id="rId50"/>
    <p:sldId id="274" r:id="rId51"/>
    <p:sldId id="276" r:id="rId52"/>
    <p:sldId id="277" r:id="rId53"/>
    <p:sldId id="278" r:id="rId54"/>
    <p:sldId id="279" r:id="rId55"/>
    <p:sldId id="280" r:id="rId56"/>
    <p:sldId id="281" r:id="rId57"/>
    <p:sldId id="282" r:id="rId58"/>
    <p:sldId id="283" r:id="rId59"/>
    <p:sldId id="284" r:id="rId60"/>
    <p:sldId id="285" r:id="rId61"/>
    <p:sldId id="286" r:id="rId62"/>
    <p:sldId id="287" r:id="rId63"/>
    <p:sldId id="288" r:id="rId64"/>
    <p:sldId id="289" r:id="rId65"/>
    <p:sldId id="290" r:id="rId66"/>
    <p:sldId id="291" r:id="rId67"/>
    <p:sldId id="321" r:id="rId6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D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18" autoAdjust="0"/>
  </p:normalViewPr>
  <p:slideViewPr>
    <p:cSldViewPr>
      <p:cViewPr>
        <p:scale>
          <a:sx n="118" d="100"/>
          <a:sy n="118" d="100"/>
        </p:scale>
        <p:origin x="-1434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131C7-2D70-4408-A683-7CA2B9C53FAA}" type="datetimeFigureOut">
              <a:rPr lang="es-ES" smtClean="0"/>
              <a:t>29/06/2011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690CC-440F-4052-A17A-1E75673BE4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7163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690CC-440F-4052-A17A-1E75673BE4E4}" type="slidenum">
              <a:rPr lang="es-ES" smtClean="0"/>
              <a:t>67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9F0A8-0FD0-4432-9785-C2D113138D35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900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FF5E2-A498-40AB-AAF9-A4DCBA69E360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357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5975D-AEA5-4B48-A96F-6A9DBB1B5C45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271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6AFAB-B9CC-43E6-86B9-2EECE56A3165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729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A7803-71EF-41B9-925F-535D3678A65C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923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8FF3B-0A27-4B2D-87BA-410C88294354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517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4F11D-6893-41BD-B629-E97A93575539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979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FFD8D-2E75-47FE-8077-4FEC5095B062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86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522E9-E81E-4944-A154-5FB74E387260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26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778EE-E86C-4A90-8F73-A09D3D2F554C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746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7E953-A835-47ED-BF02-DC9CF33BE4E8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307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2AEAD2D-4F22-49D7-A227-1690561A5F07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google.com/" TargetMode="External"/><Relationship Id="rId4" Type="http://schemas.openxmlformats.org/officeDocument/2006/relationships/hyperlink" Target="tel:555555555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9" descr="PAGINA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7788"/>
            <a:ext cx="9251950" cy="6972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8"/>
          <p:cNvSpPr txBox="1">
            <a:spLocks noChangeArrowheads="1"/>
          </p:cNvSpPr>
          <p:nvPr/>
        </p:nvSpPr>
        <p:spPr bwMode="auto">
          <a:xfrm>
            <a:off x="4427538" y="19891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ES" b="1" dirty="0">
              <a:latin typeface="Helvetica" pitchFamily="2" charset="0"/>
            </a:endParaRPr>
          </a:p>
        </p:txBody>
      </p:sp>
      <p:sp>
        <p:nvSpPr>
          <p:cNvPr id="2052" name="Rectangle 15"/>
          <p:cNvSpPr>
            <a:spLocks noChangeArrowheads="1"/>
          </p:cNvSpPr>
          <p:nvPr/>
        </p:nvSpPr>
        <p:spPr bwMode="auto">
          <a:xfrm>
            <a:off x="5003800" y="1989138"/>
            <a:ext cx="323691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sz="3600" dirty="0">
                <a:solidFill>
                  <a:srgbClr val="C9DB03"/>
                </a:solidFill>
                <a:latin typeface="Avenir LT Std 55 Roman" pitchFamily="34" charset="0"/>
              </a:rPr>
              <a:t>Curso Android</a:t>
            </a:r>
            <a:r>
              <a:rPr lang="es-ES" sz="3600" dirty="0">
                <a:latin typeface="Avenir LT Std 55 Roman" pitchFamily="34" charset="0"/>
              </a:rPr>
              <a:t> </a:t>
            </a:r>
          </a:p>
        </p:txBody>
      </p:sp>
      <p:sp>
        <p:nvSpPr>
          <p:cNvPr id="2053" name="Rectangle 16"/>
          <p:cNvSpPr>
            <a:spLocks noChangeArrowheads="1"/>
          </p:cNvSpPr>
          <p:nvPr/>
        </p:nvSpPr>
        <p:spPr bwMode="auto">
          <a:xfrm>
            <a:off x="5580063" y="2420938"/>
            <a:ext cx="3122612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sz="4000" dirty="0">
                <a:solidFill>
                  <a:srgbClr val="C9DB03"/>
                </a:solidFill>
                <a:latin typeface="Avenir LT Std 55 Roman" pitchFamily="34" charset="0"/>
              </a:rPr>
              <a:t>Edición </a:t>
            </a:r>
            <a:r>
              <a:rPr lang="es-ES" sz="4000" b="1" dirty="0">
                <a:solidFill>
                  <a:schemeClr val="bg1"/>
                </a:solidFill>
                <a:latin typeface="Avenir LT Std 55 Roman" pitchFamily="34" charset="0"/>
              </a:rPr>
              <a:t>2011</a:t>
            </a:r>
          </a:p>
        </p:txBody>
      </p:sp>
      <p:pic>
        <p:nvPicPr>
          <p:cNvPr id="2054" name="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0" y="6021388"/>
            <a:ext cx="6477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716016" y="420910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/>
              <a:t>Intents</a:t>
            </a:r>
            <a:r>
              <a:rPr lang="es-ES" sz="3200" dirty="0" smtClean="0"/>
              <a:t>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Gestión de </a:t>
            </a:r>
            <a:r>
              <a:rPr lang="es-ES" dirty="0" err="1" smtClean="0"/>
              <a:t>Intents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Proceso de filtrado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Cada «</a:t>
            </a:r>
            <a:r>
              <a:rPr lang="es-ES" dirty="0" err="1" smtClean="0"/>
              <a:t>Intent</a:t>
            </a:r>
            <a:r>
              <a:rPr lang="es-ES" dirty="0" smtClean="0"/>
              <a:t>» debe pasar por 3 fases de filtrado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Comprobar su «ACTION»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Comprobar su «CATEGORY»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Comprobar su «DATA»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785" y="3995816"/>
            <a:ext cx="7088703" cy="144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7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716016" y="420910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/>
              <a:t>Intents</a:t>
            </a:r>
            <a:r>
              <a:rPr lang="es-ES" sz="3200" dirty="0" smtClean="0"/>
              <a:t>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Gestión de </a:t>
            </a:r>
            <a:r>
              <a:rPr lang="es-ES" dirty="0" err="1" smtClean="0"/>
              <a:t>Intents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Proceso de filtrado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ACTION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Un filtro debe contener al menos una acción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Para pasar el test la acción del «</a:t>
            </a:r>
            <a:r>
              <a:rPr lang="es-ES" dirty="0" err="1" smtClean="0"/>
              <a:t>Intent</a:t>
            </a:r>
            <a:r>
              <a:rPr lang="es-ES" dirty="0" smtClean="0"/>
              <a:t>» debe estar contenida en el filtro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Si el «</a:t>
            </a:r>
            <a:r>
              <a:rPr lang="es-ES" dirty="0" err="1" smtClean="0"/>
              <a:t>Intent</a:t>
            </a:r>
            <a:r>
              <a:rPr lang="es-ES" dirty="0" smtClean="0"/>
              <a:t>» especifica acción y esta no se encuentra en el filtro, este es descartado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Si el «</a:t>
            </a:r>
            <a:r>
              <a:rPr lang="es-ES" dirty="0" err="1" smtClean="0"/>
              <a:t>Intent</a:t>
            </a:r>
            <a:r>
              <a:rPr lang="es-ES" dirty="0" smtClean="0"/>
              <a:t>» no especifica acción el filtro es candidato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Los filtros candidatos pasan al siguiente test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34415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716016" y="420910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/>
              <a:t>Intents</a:t>
            </a:r>
            <a:r>
              <a:rPr lang="es-ES" sz="3200" dirty="0" smtClean="0"/>
              <a:t>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Gestión de </a:t>
            </a:r>
            <a:r>
              <a:rPr lang="es-ES" dirty="0" err="1" smtClean="0"/>
              <a:t>Intents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Proceso de filtrado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CATEGORY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Todas las categorías de un «</a:t>
            </a:r>
            <a:r>
              <a:rPr lang="es-ES" dirty="0" err="1" smtClean="0"/>
              <a:t>Intent</a:t>
            </a:r>
            <a:r>
              <a:rPr lang="es-ES" dirty="0" smtClean="0"/>
              <a:t>» deben estar reflejadas en el filtro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Si el «</a:t>
            </a:r>
            <a:r>
              <a:rPr lang="es-ES" dirty="0" err="1" smtClean="0"/>
              <a:t>Intent</a:t>
            </a:r>
            <a:r>
              <a:rPr lang="es-ES" dirty="0" smtClean="0"/>
              <a:t>» incluye una categoría que no esta en el filtro, este es descartado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El filtro puede incluir mas categorías que el «</a:t>
            </a:r>
            <a:r>
              <a:rPr lang="es-ES" dirty="0" err="1" smtClean="0"/>
              <a:t>Intent</a:t>
            </a:r>
            <a:r>
              <a:rPr lang="es-ES" dirty="0" smtClean="0"/>
              <a:t>»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Un </a:t>
            </a:r>
            <a:r>
              <a:rPr lang="es-ES" dirty="0" err="1" smtClean="0"/>
              <a:t>Intent</a:t>
            </a:r>
            <a:r>
              <a:rPr lang="es-ES" dirty="0" smtClean="0"/>
              <a:t> sin categorías «siempre» pasa el filtro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Un filtro sin categorías requiere un «</a:t>
            </a:r>
            <a:r>
              <a:rPr lang="es-ES" dirty="0" err="1" smtClean="0"/>
              <a:t>Intent</a:t>
            </a:r>
            <a:r>
              <a:rPr lang="es-ES" dirty="0" smtClean="0"/>
              <a:t>» sin categorías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err="1" smtClean="0"/>
              <a:t>startActivity</a:t>
            </a:r>
            <a:r>
              <a:rPr lang="es-ES" dirty="0" smtClean="0"/>
              <a:t>() siempre añade la categoría DEFAULT a sus «</a:t>
            </a:r>
            <a:r>
              <a:rPr lang="es-ES" dirty="0" err="1" smtClean="0"/>
              <a:t>Intents</a:t>
            </a:r>
            <a:r>
              <a:rPr lang="es-ES" dirty="0" smtClean="0"/>
              <a:t>»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84048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716016" y="420910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/>
              <a:t>Intents</a:t>
            </a:r>
            <a:r>
              <a:rPr lang="es-ES" sz="3200" dirty="0" smtClean="0"/>
              <a:t>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Gestión de </a:t>
            </a:r>
            <a:r>
              <a:rPr lang="es-ES" dirty="0" err="1" smtClean="0"/>
              <a:t>Intents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Proceso de filtrado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DATA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Pueden aparecer de 0 a N elementos DATA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Uri scheme://host:port/path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s-ES" dirty="0" err="1"/>
              <a:t>s</a:t>
            </a:r>
            <a:r>
              <a:rPr lang="es-ES" dirty="0" err="1" smtClean="0"/>
              <a:t>cheme</a:t>
            </a:r>
            <a:endParaRPr lang="es-ES" dirty="0" smtClean="0"/>
          </a:p>
          <a:p>
            <a:pPr marL="2114550" lvl="4" indent="-285750">
              <a:buFont typeface="Arial" pitchFamily="34" charset="0"/>
              <a:buChar char="•"/>
            </a:pPr>
            <a:r>
              <a:rPr lang="es-ES" dirty="0"/>
              <a:t>h</a:t>
            </a:r>
            <a:r>
              <a:rPr lang="es-ES" dirty="0" smtClean="0"/>
              <a:t>ost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s-ES" dirty="0" err="1"/>
              <a:t>p</a:t>
            </a:r>
            <a:r>
              <a:rPr lang="es-ES" dirty="0" err="1" smtClean="0"/>
              <a:t>ort</a:t>
            </a:r>
            <a:r>
              <a:rPr lang="es-ES" dirty="0" smtClean="0"/>
              <a:t> (sin host se ignora)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s-ES" dirty="0" err="1"/>
              <a:t>p</a:t>
            </a:r>
            <a:r>
              <a:rPr lang="es-ES" dirty="0" err="1" smtClean="0"/>
              <a:t>ath</a:t>
            </a:r>
            <a:endParaRPr lang="es-ES" dirty="0" smtClean="0"/>
          </a:p>
          <a:p>
            <a:pPr marL="2114550" lvl="4" indent="-285750">
              <a:buFont typeface="Arial" pitchFamily="34" charset="0"/>
              <a:buChar char="•"/>
            </a:pPr>
            <a:r>
              <a:rPr lang="es-ES" dirty="0" smtClean="0"/>
              <a:t>Atributos opcionales pero dependientes entre ellos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s-ES" dirty="0" err="1"/>
              <a:t>a</a:t>
            </a:r>
            <a:r>
              <a:rPr lang="es-ES" dirty="0" err="1" smtClean="0"/>
              <a:t>uthority</a:t>
            </a:r>
            <a:r>
              <a:rPr lang="es-ES" dirty="0" smtClean="0"/>
              <a:t> = host + </a:t>
            </a:r>
            <a:r>
              <a:rPr lang="es-ES" dirty="0" err="1" smtClean="0"/>
              <a:t>port</a:t>
            </a:r>
            <a:r>
              <a:rPr lang="es-ES" dirty="0" smtClean="0"/>
              <a:t> </a:t>
            </a:r>
          </a:p>
          <a:p>
            <a:pPr marL="1657350" lvl="3" indent="-285750">
              <a:buFont typeface="Arial" pitchFamily="34" charset="0"/>
              <a:buChar char="•"/>
            </a:pP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err="1"/>
              <a:t>t</a:t>
            </a:r>
            <a:r>
              <a:rPr lang="es-ES" dirty="0" err="1" smtClean="0"/>
              <a:t>ype</a:t>
            </a:r>
            <a:r>
              <a:rPr lang="es-ES" dirty="0" smtClean="0"/>
              <a:t> especifica el «MIME </a:t>
            </a:r>
            <a:r>
              <a:rPr lang="es-ES" dirty="0" err="1" smtClean="0"/>
              <a:t>type</a:t>
            </a:r>
            <a:r>
              <a:rPr lang="es-ES" dirty="0" smtClean="0"/>
              <a:t>»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20631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716016" y="420910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/>
              <a:t>Intents</a:t>
            </a:r>
            <a:r>
              <a:rPr lang="es-ES" sz="3200" dirty="0" smtClean="0"/>
              <a:t>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Gestión de </a:t>
            </a:r>
            <a:r>
              <a:rPr lang="es-ES" dirty="0" err="1" smtClean="0"/>
              <a:t>Intents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Proceso de filtrado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DATA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Sólo se comparan los atributos especificados en el filtro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El «</a:t>
            </a:r>
            <a:r>
              <a:rPr lang="es-ES" dirty="0" err="1" smtClean="0"/>
              <a:t>Intent</a:t>
            </a:r>
            <a:r>
              <a:rPr lang="es-ES" dirty="0" smtClean="0"/>
              <a:t>» debe contener todos los atributos que se especifiquen en el filtro y estos deben coincidir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El atributo «</a:t>
            </a:r>
            <a:r>
              <a:rPr lang="es-ES" dirty="0" err="1" smtClean="0"/>
              <a:t>path</a:t>
            </a:r>
            <a:r>
              <a:rPr lang="es-ES" dirty="0" smtClean="0"/>
              <a:t>» y «</a:t>
            </a:r>
            <a:r>
              <a:rPr lang="es-ES" dirty="0" err="1" smtClean="0"/>
              <a:t>type</a:t>
            </a:r>
            <a:r>
              <a:rPr lang="es-ES" dirty="0" smtClean="0"/>
              <a:t>» pueden usar comodines «*»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s-ES" dirty="0"/>
              <a:t>c</a:t>
            </a:r>
            <a:r>
              <a:rPr lang="es-ES" dirty="0" smtClean="0"/>
              <a:t>ontent://contacts/*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s-ES" dirty="0"/>
              <a:t>c</a:t>
            </a:r>
            <a:r>
              <a:rPr lang="es-ES" dirty="0" smtClean="0"/>
              <a:t>ontent://contacts/23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s-ES" dirty="0" err="1"/>
              <a:t>t</a:t>
            </a:r>
            <a:r>
              <a:rPr lang="es-ES" dirty="0" err="1" smtClean="0"/>
              <a:t>ext</a:t>
            </a:r>
            <a:r>
              <a:rPr lang="es-ES" dirty="0" smtClean="0"/>
              <a:t>/*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es-ES" dirty="0" err="1"/>
              <a:t>i</a:t>
            </a:r>
            <a:r>
              <a:rPr lang="es-ES" dirty="0" err="1" smtClean="0"/>
              <a:t>mage</a:t>
            </a:r>
            <a:r>
              <a:rPr lang="es-ES" dirty="0" smtClean="0"/>
              <a:t>/*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48144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716016" y="420910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/>
              <a:t>Intents</a:t>
            </a:r>
            <a:r>
              <a:rPr lang="es-ES" sz="3200" dirty="0" smtClean="0"/>
              <a:t>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Gestión de </a:t>
            </a:r>
            <a:r>
              <a:rPr lang="es-ES" dirty="0" err="1" smtClean="0"/>
              <a:t>Intents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Proceso de filtrado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DATA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Un «</a:t>
            </a:r>
            <a:r>
              <a:rPr lang="es-ES" dirty="0" err="1" smtClean="0"/>
              <a:t>Intent</a:t>
            </a:r>
            <a:r>
              <a:rPr lang="es-ES" dirty="0" smtClean="0"/>
              <a:t>» que no contiene «data» sólo pasa el test si el filtro no contiene «data»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Un «</a:t>
            </a:r>
            <a:r>
              <a:rPr lang="es-ES" dirty="0" err="1" smtClean="0"/>
              <a:t>Intent</a:t>
            </a:r>
            <a:r>
              <a:rPr lang="es-ES" dirty="0" smtClean="0"/>
              <a:t>» que solo contiene URI pasa el test sólo si el filtro solo contiene Uri y estas coinciden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Un «</a:t>
            </a:r>
            <a:r>
              <a:rPr lang="es-ES" dirty="0" err="1" smtClean="0"/>
              <a:t>Intent</a:t>
            </a:r>
            <a:r>
              <a:rPr lang="es-ES" dirty="0" smtClean="0"/>
              <a:t>» que solo contiene «</a:t>
            </a:r>
            <a:r>
              <a:rPr lang="es-ES" dirty="0" err="1" smtClean="0"/>
              <a:t>type</a:t>
            </a:r>
            <a:r>
              <a:rPr lang="es-ES" dirty="0" smtClean="0"/>
              <a:t>» pasa el test sólo si el filtro solo contiene «</a:t>
            </a:r>
            <a:r>
              <a:rPr lang="es-ES" dirty="0" err="1" smtClean="0"/>
              <a:t>type</a:t>
            </a:r>
            <a:r>
              <a:rPr lang="es-ES" dirty="0" smtClean="0"/>
              <a:t>» y estos coinciden o al menos el del filtro es menos restrictivo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Un «</a:t>
            </a:r>
            <a:r>
              <a:rPr lang="es-ES" dirty="0" err="1" smtClean="0"/>
              <a:t>Intent</a:t>
            </a:r>
            <a:r>
              <a:rPr lang="es-ES" dirty="0" smtClean="0"/>
              <a:t>» que contiene Uri y </a:t>
            </a:r>
            <a:r>
              <a:rPr lang="es-ES" dirty="0" err="1" smtClean="0"/>
              <a:t>Type</a:t>
            </a:r>
            <a:r>
              <a:rPr lang="es-ES" dirty="0" smtClean="0"/>
              <a:t> pasa el test solo si coinciden su </a:t>
            </a:r>
            <a:r>
              <a:rPr lang="es-ES" dirty="0" err="1" smtClean="0"/>
              <a:t>type</a:t>
            </a:r>
            <a:r>
              <a:rPr lang="es-ES" dirty="0" smtClean="0"/>
              <a:t> y su Uri</a:t>
            </a:r>
          </a:p>
        </p:txBody>
      </p:sp>
    </p:spTree>
    <p:extLst>
      <p:ext uri="{BB962C8B-B14F-4D97-AF65-F5344CB8AC3E}">
        <p14:creationId xmlns:p14="http://schemas.microsoft.com/office/powerpoint/2010/main" val="423841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716016" y="420910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/>
              <a:t>Intents</a:t>
            </a:r>
            <a:r>
              <a:rPr lang="es-ES" sz="3200" dirty="0" smtClean="0"/>
              <a:t>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Gestión de </a:t>
            </a:r>
            <a:r>
              <a:rPr lang="es-ES" dirty="0" err="1" smtClean="0"/>
              <a:t>Intents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Buscando </a:t>
            </a:r>
            <a:r>
              <a:rPr lang="es-ES" dirty="0" err="1" smtClean="0"/>
              <a:t>Intents</a:t>
            </a:r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854024"/>
            <a:ext cx="7416824" cy="158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4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716016" y="420910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/>
              <a:t>Intents</a:t>
            </a:r>
            <a:r>
              <a:rPr lang="es-ES" sz="3200" dirty="0" smtClean="0"/>
              <a:t>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Gestión de </a:t>
            </a:r>
            <a:r>
              <a:rPr lang="es-ES" dirty="0" err="1" smtClean="0"/>
              <a:t>Intents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Buscando </a:t>
            </a:r>
            <a:r>
              <a:rPr lang="es-ES" dirty="0" err="1" smtClean="0"/>
              <a:t>Intents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542870"/>
            <a:ext cx="7248832" cy="283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4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716016" y="420910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/>
              <a:t>Intents</a:t>
            </a:r>
            <a:r>
              <a:rPr lang="es-ES" sz="3200" dirty="0" smtClean="0"/>
              <a:t>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Ejemplo de </a:t>
            </a:r>
            <a:r>
              <a:rPr lang="es-ES" dirty="0" err="1" smtClean="0"/>
              <a:t>Intents</a:t>
            </a:r>
            <a:r>
              <a:rPr lang="es-ES" dirty="0" smtClean="0"/>
              <a:t>.</a:t>
            </a:r>
            <a:endParaRPr lang="es-ES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5" y="2287386"/>
            <a:ext cx="9194466" cy="1101133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" y="3645024"/>
            <a:ext cx="8966962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0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716016" y="420910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/>
              <a:t>Intents</a:t>
            </a:r>
            <a:r>
              <a:rPr lang="es-ES" sz="3200" dirty="0" smtClean="0"/>
              <a:t>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Ejemplo de </a:t>
            </a:r>
            <a:r>
              <a:rPr lang="es-ES" dirty="0" err="1" smtClean="0"/>
              <a:t>Intents</a:t>
            </a:r>
            <a:r>
              <a:rPr lang="es-ES" dirty="0" smtClean="0"/>
              <a:t>.</a:t>
            </a:r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85" y="2029321"/>
            <a:ext cx="8639395" cy="1399679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089843"/>
            <a:ext cx="8714160" cy="157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716016" y="420910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/>
              <a:t>Intents</a:t>
            </a:r>
            <a:r>
              <a:rPr lang="es-ES" sz="3200" dirty="0" smtClean="0"/>
              <a:t>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56166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Funcionalidad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Son mensajes que indican acciones a ejecutar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Llaman a </a:t>
            </a:r>
            <a:r>
              <a:rPr lang="es-ES" dirty="0" err="1" smtClean="0"/>
              <a:t>Activities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Comparten datos con otras </a:t>
            </a:r>
            <a:r>
              <a:rPr lang="es-ES" dirty="0" err="1"/>
              <a:t>A</a:t>
            </a:r>
            <a:r>
              <a:rPr lang="es-ES" dirty="0" err="1" smtClean="0"/>
              <a:t>ctivities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startActivity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Inician Servicios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startService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Envían </a:t>
            </a:r>
            <a:r>
              <a:rPr lang="es-ES" dirty="0" err="1" smtClean="0"/>
              <a:t>Broadcast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sendBroadcast</a:t>
            </a:r>
            <a:r>
              <a:rPr lang="es-ES" dirty="0" smtClean="0"/>
              <a:t>()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716016" y="420910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Menús.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Tipos de Menús.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Options</a:t>
            </a:r>
            <a:r>
              <a:rPr lang="es-ES" dirty="0" smtClean="0"/>
              <a:t> </a:t>
            </a:r>
            <a:r>
              <a:rPr lang="es-ES" dirty="0" err="1" smtClean="0"/>
              <a:t>Menu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La colección principal de los elementos de menú para una </a:t>
            </a:r>
            <a:r>
              <a:rPr lang="es-ES" dirty="0" err="1" smtClean="0"/>
              <a:t>Activity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A</a:t>
            </a:r>
            <a:r>
              <a:rPr lang="es-ES" dirty="0" smtClean="0"/>
              <a:t>parece </a:t>
            </a:r>
            <a:r>
              <a:rPr lang="es-ES" dirty="0"/>
              <a:t>cuando el usuario toca el botón </a:t>
            </a:r>
            <a:r>
              <a:rPr lang="es-ES" dirty="0" smtClean="0"/>
              <a:t>MENU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Context</a:t>
            </a:r>
            <a:r>
              <a:rPr lang="es-ES" dirty="0" smtClean="0"/>
              <a:t> </a:t>
            </a:r>
            <a:r>
              <a:rPr lang="es-ES" dirty="0" err="1" smtClean="0"/>
              <a:t>Menu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Una </a:t>
            </a:r>
            <a:r>
              <a:rPr lang="es-ES" dirty="0" smtClean="0"/>
              <a:t>lista flotante de </a:t>
            </a:r>
            <a:r>
              <a:rPr lang="es-ES" dirty="0"/>
              <a:t>los elementos del </a:t>
            </a:r>
            <a:r>
              <a:rPr lang="es-ES" dirty="0" smtClean="0"/>
              <a:t>menú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A</a:t>
            </a:r>
            <a:r>
              <a:rPr lang="es-ES" dirty="0" smtClean="0"/>
              <a:t>parece </a:t>
            </a:r>
            <a:r>
              <a:rPr lang="es-ES" dirty="0"/>
              <a:t>cuando el usuario </a:t>
            </a:r>
            <a:r>
              <a:rPr lang="es-ES" dirty="0" smtClean="0"/>
              <a:t>mantiene pulsado un componente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Submenu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Una lista </a:t>
            </a:r>
            <a:r>
              <a:rPr lang="es-ES" dirty="0" smtClean="0"/>
              <a:t>flotante de </a:t>
            </a:r>
            <a:r>
              <a:rPr lang="es-ES" dirty="0"/>
              <a:t>los elementos del </a:t>
            </a:r>
            <a:r>
              <a:rPr lang="es-ES" dirty="0" smtClean="0"/>
              <a:t>menú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A</a:t>
            </a:r>
            <a:r>
              <a:rPr lang="es-ES" dirty="0" smtClean="0"/>
              <a:t>parece </a:t>
            </a:r>
            <a:r>
              <a:rPr lang="es-ES" dirty="0"/>
              <a:t>cuando el usuario toca un elemento de menú que contiene un menú anidado</a:t>
            </a:r>
          </a:p>
        </p:txBody>
      </p:sp>
    </p:spTree>
    <p:extLst>
      <p:ext uri="{BB962C8B-B14F-4D97-AF65-F5344CB8AC3E}">
        <p14:creationId xmlns:p14="http://schemas.microsoft.com/office/powerpoint/2010/main" val="344849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716016" y="420910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Menús.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Crear Menús.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Debe definirse el menú en XML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/res/</a:t>
            </a:r>
            <a:r>
              <a:rPr lang="es-ES" dirty="0" err="1" smtClean="0"/>
              <a:t>menu</a:t>
            </a:r>
            <a:r>
              <a:rPr lang="es-ES" dirty="0" smtClean="0"/>
              <a:t>/menu_sample.xml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Elementos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/>
              <a:t>&lt;</a:t>
            </a:r>
            <a:r>
              <a:rPr lang="es-ES" dirty="0" err="1" smtClean="0"/>
              <a:t>menu</a:t>
            </a:r>
            <a:r>
              <a:rPr lang="es-ES" dirty="0"/>
              <a:t>&gt;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Es el elemento contenedor para los elementos del menú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Debe ser un nodo </a:t>
            </a:r>
            <a:r>
              <a:rPr lang="es-ES" dirty="0" err="1" smtClean="0"/>
              <a:t>raiz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&lt;</a:t>
            </a:r>
            <a:r>
              <a:rPr lang="es-ES" dirty="0" err="1" smtClean="0"/>
              <a:t>item</a:t>
            </a:r>
            <a:r>
              <a:rPr lang="es-ES" dirty="0" smtClean="0"/>
              <a:t>&gt;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Crea un </a:t>
            </a:r>
            <a:r>
              <a:rPr lang="es-ES" dirty="0" err="1" smtClean="0"/>
              <a:t>MenuItem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Representa cada elemento del menú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Puede anidar a otros &lt;</a:t>
            </a:r>
            <a:r>
              <a:rPr lang="es-ES" dirty="0" err="1" smtClean="0"/>
              <a:t>menu</a:t>
            </a:r>
            <a:r>
              <a:rPr lang="es-ES" dirty="0" smtClean="0"/>
              <a:t>&gt;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3849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716016" y="420910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Menús.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Crear Menús.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/>
              <a:t>&lt;</a:t>
            </a:r>
            <a:r>
              <a:rPr lang="es-ES" dirty="0" err="1"/>
              <a:t>group</a:t>
            </a:r>
            <a:r>
              <a:rPr lang="es-ES" dirty="0"/>
              <a:t>&gt;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Permite englobar a los elementos &lt;</a:t>
            </a:r>
            <a:r>
              <a:rPr lang="es-ES" dirty="0" err="1"/>
              <a:t>menu</a:t>
            </a:r>
            <a:r>
              <a:rPr lang="es-ES" dirty="0"/>
              <a:t>&gt; que comparten propiedades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938011"/>
            <a:ext cx="6856072" cy="192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8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716016" y="420910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Menús.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Crear Menús.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android:id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Un identificador de recurso que es único en el </a:t>
            </a:r>
            <a:r>
              <a:rPr lang="es-ES" dirty="0" smtClean="0"/>
              <a:t>menú 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Permite </a:t>
            </a:r>
            <a:r>
              <a:rPr lang="es-ES" dirty="0"/>
              <a:t>que la aplicación puede reconocer el elemento cuando el usuario lo </a:t>
            </a:r>
            <a:r>
              <a:rPr lang="es-ES" dirty="0" smtClean="0"/>
              <a:t>selecciona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android:icon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Una referencia </a:t>
            </a:r>
            <a:r>
              <a:rPr lang="es-ES" dirty="0" smtClean="0"/>
              <a:t>al recurso a </a:t>
            </a:r>
            <a:r>
              <a:rPr lang="es-ES" dirty="0"/>
              <a:t>utilizar como icono del </a:t>
            </a:r>
            <a:r>
              <a:rPr lang="es-ES" dirty="0" smtClean="0"/>
              <a:t>elemento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android:title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Una referencia a una cadena que se utiliza como título del </a:t>
            </a:r>
            <a:r>
              <a:rPr lang="es-ES" dirty="0" smtClean="0"/>
              <a:t>artículo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63869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716016" y="420910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Menús.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Cargar Menús.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/>
              <a:t>C</a:t>
            </a:r>
            <a:r>
              <a:rPr lang="es-ES" dirty="0" smtClean="0"/>
              <a:t>onvertir </a:t>
            </a:r>
            <a:r>
              <a:rPr lang="es-ES" dirty="0"/>
              <a:t>los recursos de XML en un </a:t>
            </a:r>
            <a:r>
              <a:rPr lang="es-ES" dirty="0" smtClean="0"/>
              <a:t>objeto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Máximo 6 elementos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Genera submenú automático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getMenuInflater</a:t>
            </a:r>
            <a:r>
              <a:rPr lang="es-ES" dirty="0" smtClean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MenuInflater.inflate</a:t>
            </a:r>
            <a:r>
              <a:rPr lang="es-ES" dirty="0" smtClean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onCreateOptionsMenu</a:t>
            </a:r>
            <a:r>
              <a:rPr lang="es-ES" dirty="0" smtClean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4118924"/>
            <a:ext cx="5842000" cy="153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1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716016" y="420910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Menús.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Responder a Menús.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onOptionsItemSelected</a:t>
            </a:r>
            <a:r>
              <a:rPr lang="es-ES" dirty="0" smtClean="0"/>
              <a:t>()</a:t>
            </a:r>
            <a:endParaRPr lang="es-ES" dirty="0" smtClean="0">
              <a:sym typeface="Wingdings" pitchFamily="2" charset="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/>
              <a:t>getItemId</a:t>
            </a:r>
            <a:r>
              <a:rPr lang="es-ES" dirty="0"/>
              <a:t>() </a:t>
            </a:r>
            <a:r>
              <a:rPr lang="es-ES" dirty="0">
                <a:sym typeface="Wingdings" pitchFamily="2" charset="2"/>
              </a:rPr>
              <a:t> </a:t>
            </a:r>
            <a:r>
              <a:rPr lang="es-ES" dirty="0" err="1">
                <a:sym typeface="Wingdings" pitchFamily="2" charset="2"/>
              </a:rPr>
              <a:t>android:id</a:t>
            </a: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189" y="2693733"/>
            <a:ext cx="6267850" cy="332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6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716016" y="420910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Menús.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Más sobre Menús.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Menús en todas las </a:t>
            </a:r>
            <a:r>
              <a:rPr lang="es-ES" dirty="0" err="1" smtClean="0"/>
              <a:t>Activities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Crear </a:t>
            </a:r>
            <a:r>
              <a:rPr lang="es-ES" dirty="0" err="1"/>
              <a:t>A</a:t>
            </a:r>
            <a:r>
              <a:rPr lang="es-ES" dirty="0" err="1" smtClean="0"/>
              <a:t>ctivity</a:t>
            </a:r>
            <a:r>
              <a:rPr lang="es-ES" dirty="0" smtClean="0"/>
              <a:t> con </a:t>
            </a:r>
            <a:r>
              <a:rPr lang="es-ES" dirty="0" err="1" smtClean="0"/>
              <a:t>onCreateOptionsMenu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Implementar </a:t>
            </a:r>
            <a:r>
              <a:rPr lang="es-ES" dirty="0" err="1" smtClean="0"/>
              <a:t>onOptionsItemSelected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Heredar el resto de </a:t>
            </a:r>
            <a:r>
              <a:rPr lang="es-ES" dirty="0" err="1" smtClean="0"/>
              <a:t>Activities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Cambios en el menú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Implementar </a:t>
            </a:r>
            <a:r>
              <a:rPr lang="es-ES" dirty="0" err="1" smtClean="0"/>
              <a:t>onPrepareOptionsMenu</a:t>
            </a:r>
            <a:r>
              <a:rPr lang="es-ES" dirty="0" smtClean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987" y="4517317"/>
            <a:ext cx="2902237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1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716016" y="420910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Menús.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Menú Contextual.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/>
              <a:t> </a:t>
            </a:r>
            <a:r>
              <a:rPr lang="es-ES" dirty="0" smtClean="0"/>
              <a:t>Es </a:t>
            </a:r>
            <a:r>
              <a:rPr lang="es-ES" dirty="0"/>
              <a:t>conceptualmente similar al menú que aparece cuando el usuario realiza un "botón derecho del ratón" en un </a:t>
            </a:r>
            <a:r>
              <a:rPr lang="es-ES" dirty="0" smtClean="0"/>
              <a:t>PC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Podemos añadirlos a cualquier componente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Se activan con una pulsación larga sobre el componente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El componente debe registrar el menú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registerForContextMenu</a:t>
            </a:r>
            <a:r>
              <a:rPr lang="es-ES" dirty="0" smtClean="0"/>
              <a:t>(View v)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4725144"/>
            <a:ext cx="610200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8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716016" y="420910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Menús.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Menú Contextual.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/>
              <a:t> </a:t>
            </a:r>
            <a:r>
              <a:rPr lang="es-ES" dirty="0" smtClean="0"/>
              <a:t>Cargar el menú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862183"/>
            <a:ext cx="6698468" cy="164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0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716016" y="420910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Menús.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Menú Contextual.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/>
              <a:t> </a:t>
            </a:r>
            <a:r>
              <a:rPr lang="es-ES" dirty="0" smtClean="0"/>
              <a:t>Responder al menú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780928"/>
            <a:ext cx="7345730" cy="264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9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716016" y="420910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/>
              <a:t>Intents</a:t>
            </a:r>
            <a:r>
              <a:rPr lang="es-ES" sz="3200" dirty="0" smtClean="0"/>
              <a:t>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Estructura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Component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El nombre del componente que debe realizar la acción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«</a:t>
            </a:r>
            <a:r>
              <a:rPr lang="es-ES" dirty="0" err="1" smtClean="0"/>
              <a:t>ComponentName</a:t>
            </a:r>
            <a:r>
              <a:rPr lang="es-ES" dirty="0" smtClean="0"/>
              <a:t>» es opcional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Si no está declarado se usa el resto de información para seleccionar el componente que debe ejecutar la acción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372" y="4725144"/>
            <a:ext cx="7134124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3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716016" y="420910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Menús.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Submenú.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Podemos añadir un submenú a cualquier menú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No podemos anidar submenús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550" y="2924944"/>
            <a:ext cx="6973820" cy="294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7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716016" y="420910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Menús.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Consejos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Separar los comandos de selección de los comandos de acción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Ordene los menús según la frecuencia de utilización de sus elementos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No poner los comandos sólo en el menú contextual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Organizar los menús contextuales en función del componente que los registra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Utilizar nombres cortos y descriptivos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No se deben poner menús a los </a:t>
            </a:r>
            <a:r>
              <a:rPr lang="es-ES" dirty="0" err="1" smtClean="0"/>
              <a:t>dialogos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Ocultar las acciones que no están disponibles.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5556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995935" y="420910"/>
            <a:ext cx="3239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Notificaciones.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Tipos de Notificaciones.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Toast</a:t>
            </a:r>
            <a:r>
              <a:rPr lang="es-ES" dirty="0" smtClean="0"/>
              <a:t> </a:t>
            </a:r>
            <a:r>
              <a:rPr lang="es-ES" dirty="0" err="1" smtClean="0"/>
              <a:t>Notification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Un </a:t>
            </a:r>
            <a:r>
              <a:rPr lang="es-ES" dirty="0" err="1" smtClean="0"/>
              <a:t>Toast</a:t>
            </a:r>
            <a:r>
              <a:rPr lang="es-ES" dirty="0" smtClean="0"/>
              <a:t> es </a:t>
            </a:r>
            <a:r>
              <a:rPr lang="es-ES" dirty="0"/>
              <a:t>un mensaje que aparece en la superficie de la ventana. 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Sólo usa la </a:t>
            </a:r>
            <a:r>
              <a:rPr lang="es-ES" dirty="0"/>
              <a:t>cantidad de espacio requerido para el </a:t>
            </a:r>
            <a:r>
              <a:rPr lang="es-ES" dirty="0" smtClean="0"/>
              <a:t>mensaje</a:t>
            </a:r>
            <a:r>
              <a:rPr lang="es-ES" dirty="0"/>
              <a:t> 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La </a:t>
            </a:r>
            <a:r>
              <a:rPr lang="es-ES" dirty="0"/>
              <a:t>notificación automáticamente se </a:t>
            </a:r>
            <a:r>
              <a:rPr lang="es-ES" dirty="0" smtClean="0"/>
              <a:t>desvanece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Un </a:t>
            </a:r>
            <a:r>
              <a:rPr lang="es-ES" dirty="0" err="1" smtClean="0"/>
              <a:t>Toast</a:t>
            </a:r>
            <a:r>
              <a:rPr lang="es-ES" dirty="0" smtClean="0"/>
              <a:t> es ideal para </a:t>
            </a:r>
            <a:r>
              <a:rPr lang="es-ES" dirty="0"/>
              <a:t>mensajes de texto </a:t>
            </a:r>
            <a:r>
              <a:rPr lang="es-ES" dirty="0" smtClean="0"/>
              <a:t>cortos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Se usa cuando </a:t>
            </a:r>
            <a:r>
              <a:rPr lang="es-ES" dirty="0"/>
              <a:t>estás bastante seguro de que el usuario está prestando atención a la </a:t>
            </a:r>
            <a:r>
              <a:rPr lang="es-ES" dirty="0" smtClean="0"/>
              <a:t>pantalla</a:t>
            </a:r>
            <a:r>
              <a:rPr lang="es-ES" dirty="0"/>
              <a:t> 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Un </a:t>
            </a:r>
            <a:r>
              <a:rPr lang="es-ES" dirty="0" err="1" smtClean="0"/>
              <a:t>toast</a:t>
            </a:r>
            <a:r>
              <a:rPr lang="es-ES" dirty="0" smtClean="0"/>
              <a:t> no </a:t>
            </a:r>
            <a:r>
              <a:rPr lang="es-ES" dirty="0"/>
              <a:t>puede aceptar la interacción eventos de usuario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751" y="5651500"/>
            <a:ext cx="1905266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9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995935" y="420910"/>
            <a:ext cx="3239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Notificaciones.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Tipos de Notificaciones.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Status Bar </a:t>
            </a:r>
            <a:r>
              <a:rPr lang="es-ES" dirty="0" err="1" smtClean="0"/>
              <a:t>Notification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La notificación de la barra de estado añade un icono a la barra de estado del </a:t>
            </a:r>
            <a:r>
              <a:rPr lang="es-ES" dirty="0" smtClean="0"/>
              <a:t>sistema </a:t>
            </a:r>
            <a:r>
              <a:rPr lang="es-ES" dirty="0"/>
              <a:t>y un mensaje ampliado en la sección "Notificaciones" de la ventana. 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Cuando </a:t>
            </a:r>
            <a:r>
              <a:rPr lang="es-ES" dirty="0"/>
              <a:t>el usuario selecciona el mensaje ampliado, Android </a:t>
            </a:r>
            <a:r>
              <a:rPr lang="es-ES" dirty="0" smtClean="0"/>
              <a:t>lanza el «</a:t>
            </a:r>
            <a:r>
              <a:rPr lang="es-ES" dirty="0" err="1"/>
              <a:t>I</a:t>
            </a:r>
            <a:r>
              <a:rPr lang="es-ES" dirty="0" err="1" smtClean="0"/>
              <a:t>ntent</a:t>
            </a:r>
            <a:r>
              <a:rPr lang="es-ES" dirty="0" smtClean="0"/>
              <a:t>» asociado a la notificación</a:t>
            </a:r>
            <a:r>
              <a:rPr lang="es-ES" dirty="0"/>
              <a:t> 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También podemos configurar </a:t>
            </a:r>
            <a:r>
              <a:rPr lang="es-ES" dirty="0"/>
              <a:t>la notificación para alertar al usuario con un sonido, una vibración y luces intermitentes en el dispositivo.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Este tipo de notificación es ideal </a:t>
            </a:r>
            <a:r>
              <a:rPr lang="es-ES" dirty="0" smtClean="0"/>
              <a:t>cuando trabajamos con servicios o hilos</a:t>
            </a:r>
            <a:endParaRPr lang="es-ES" dirty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5" y="5219540"/>
            <a:ext cx="2230748" cy="130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995935" y="420910"/>
            <a:ext cx="3239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Notificaciones.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Tipos de Notificaciones.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Diálogos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Un diálogo es </a:t>
            </a:r>
            <a:r>
              <a:rPr lang="es-ES" dirty="0" smtClean="0"/>
              <a:t>una </a:t>
            </a:r>
            <a:r>
              <a:rPr lang="es-ES" dirty="0"/>
              <a:t>pequeña ventana que aparece al frente de la actividad </a:t>
            </a:r>
            <a:r>
              <a:rPr lang="es-ES" dirty="0" smtClean="0"/>
              <a:t>actual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La </a:t>
            </a:r>
            <a:r>
              <a:rPr lang="es-ES" dirty="0"/>
              <a:t>actividad subyacente pierde el foco y el cuadro de diálogo acepta toda la interacción del </a:t>
            </a:r>
            <a:r>
              <a:rPr lang="es-ES" dirty="0" smtClean="0"/>
              <a:t>usuario</a:t>
            </a:r>
            <a:r>
              <a:rPr lang="es-ES" dirty="0"/>
              <a:t> 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Los cuadros </a:t>
            </a:r>
            <a:r>
              <a:rPr lang="es-ES" dirty="0"/>
              <a:t>de diálogo se utilizan normalmente para las notificaciones y actividades cortas que se relacionan directamente con la aplicación en curso.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Debemos </a:t>
            </a:r>
            <a:r>
              <a:rPr lang="es-ES" dirty="0"/>
              <a:t>usar un cuadro de diálogo cuando </a:t>
            </a:r>
            <a:r>
              <a:rPr lang="es-ES" dirty="0" smtClean="0"/>
              <a:t>queramos mostrar </a:t>
            </a:r>
            <a:r>
              <a:rPr lang="es-ES" dirty="0"/>
              <a:t>una barra de progreso o un mensaje corto que requiere la confirmación del </a:t>
            </a:r>
            <a:r>
              <a:rPr lang="es-ES" dirty="0" smtClean="0"/>
              <a:t>usuario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Podemos </a:t>
            </a:r>
            <a:r>
              <a:rPr lang="es-ES" dirty="0"/>
              <a:t>utilizar también </a:t>
            </a:r>
            <a:r>
              <a:rPr lang="es-ES" dirty="0" smtClean="0"/>
              <a:t>los </a:t>
            </a:r>
            <a:r>
              <a:rPr lang="es-ES" dirty="0"/>
              <a:t>cuadros de diálogo como componentes </a:t>
            </a:r>
            <a:r>
              <a:rPr lang="es-ES" dirty="0" smtClean="0"/>
              <a:t>integrados en nuestra aplicación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57735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995935" y="420910"/>
            <a:ext cx="3239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Notificaciones.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Toast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Elementos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Contexto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Mensaje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Duración</a:t>
            </a:r>
          </a:p>
          <a:p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789040"/>
            <a:ext cx="7231460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0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995935" y="420910"/>
            <a:ext cx="3239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Notificaciones.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Toast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Posicionamiento</a:t>
            </a:r>
          </a:p>
          <a:p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180" y="2852936"/>
            <a:ext cx="7076446" cy="129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1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995935" y="420910"/>
            <a:ext cx="3239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Notificaciones.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Toast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Personalizados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Crear Layout</a:t>
            </a:r>
          </a:p>
          <a:p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974820"/>
            <a:ext cx="7264500" cy="383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7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995935" y="420910"/>
            <a:ext cx="3239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Notificaciones.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Toast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Personalizados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Cargar Layout</a:t>
            </a:r>
          </a:p>
          <a:p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925610"/>
            <a:ext cx="7217758" cy="251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5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995935" y="420910"/>
            <a:ext cx="3239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Notificaciones.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Barra de Notificaciones.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Obtenemos el gestor de notificaciones</a:t>
            </a:r>
          </a:p>
          <a:p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29" y="2546250"/>
            <a:ext cx="7813618" cy="392363"/>
          </a:xfrm>
          <a:prstGeom prst="rect">
            <a:avLst/>
          </a:prstGeom>
        </p:spPr>
      </p:pic>
      <p:sp>
        <p:nvSpPr>
          <p:cNvPr id="10" name="9 CuadroTexto"/>
          <p:cNvSpPr txBox="1"/>
          <p:nvPr/>
        </p:nvSpPr>
        <p:spPr>
          <a:xfrm>
            <a:off x="2089497" y="3388519"/>
            <a:ext cx="676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Instanciar una notificación</a:t>
            </a:r>
          </a:p>
          <a:p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136306"/>
            <a:ext cx="7454605" cy="110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6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716016" y="420910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/>
              <a:t>Intents</a:t>
            </a:r>
            <a:r>
              <a:rPr lang="es-ES" sz="3200" dirty="0" smtClean="0"/>
              <a:t>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56166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Estructura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Action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String</a:t>
            </a:r>
            <a:r>
              <a:rPr lang="es-ES" dirty="0" smtClean="0"/>
              <a:t> con la acción a realizar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087588"/>
            <a:ext cx="4539246" cy="336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8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995935" y="420910"/>
            <a:ext cx="3239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Notificaciones.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Barra de Notificaciones.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Definir el mensaje expandido de la notificación</a:t>
            </a:r>
          </a:p>
          <a:p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</p:txBody>
      </p:sp>
      <p:sp>
        <p:nvSpPr>
          <p:cNvPr id="10" name="9 CuadroTexto"/>
          <p:cNvSpPr txBox="1"/>
          <p:nvPr/>
        </p:nvSpPr>
        <p:spPr>
          <a:xfrm>
            <a:off x="1835696" y="4221088"/>
            <a:ext cx="676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Lanzar la notificación</a:t>
            </a:r>
          </a:p>
          <a:p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564904"/>
            <a:ext cx="8866376" cy="1440160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4768990"/>
            <a:ext cx="7377285" cy="87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6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995935" y="420910"/>
            <a:ext cx="3239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Notificaciones.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Barra de Notificaciones.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Crear una notificación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Elementos necesarios</a:t>
            </a:r>
            <a:endParaRPr lang="es-ES" dirty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/>
              <a:t>Un icono de la barra de estado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Un mensaje de titulo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Un mensaje expandido</a:t>
            </a:r>
            <a:endParaRPr lang="es-ES" dirty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Un «</a:t>
            </a:r>
            <a:r>
              <a:rPr lang="es-ES" dirty="0" err="1" smtClean="0"/>
              <a:t>PendingIntent</a:t>
            </a:r>
            <a:r>
              <a:rPr lang="es-ES" dirty="0" smtClean="0"/>
              <a:t>» </a:t>
            </a:r>
            <a:r>
              <a:rPr lang="es-ES" dirty="0"/>
              <a:t>que se activa cuando la notificación se </a:t>
            </a:r>
            <a:r>
              <a:rPr lang="es-ES" dirty="0" smtClean="0"/>
              <a:t>selecciona</a:t>
            </a:r>
          </a:p>
          <a:p>
            <a:pPr marL="1657350" lvl="3" indent="-285750">
              <a:buFont typeface="Arial" pitchFamily="34" charset="0"/>
              <a:buChar char="•"/>
            </a:pPr>
            <a:endParaRPr lang="es-ES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Elementos opcionales</a:t>
            </a:r>
            <a:endParaRPr lang="es-ES" dirty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/>
              <a:t>Un mensaje </a:t>
            </a:r>
            <a:r>
              <a:rPr lang="es-ES" dirty="0" smtClean="0"/>
              <a:t>de texto para </a:t>
            </a:r>
            <a:r>
              <a:rPr lang="es-ES" dirty="0"/>
              <a:t>la barra de estado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/>
              <a:t>Un sonido de alerta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/>
              <a:t>Un </a:t>
            </a:r>
            <a:r>
              <a:rPr lang="es-ES" dirty="0" smtClean="0"/>
              <a:t>patrón para vibrar</a:t>
            </a:r>
            <a:endParaRPr lang="es-ES" dirty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/>
              <a:t>Un </a:t>
            </a:r>
            <a:r>
              <a:rPr lang="es-ES" dirty="0" smtClean="0"/>
              <a:t>patrón para parpadear</a:t>
            </a: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81685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995935" y="420910"/>
            <a:ext cx="3239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Notificaciones.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Barra de Notificaciones.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Crear una notificación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714952"/>
            <a:ext cx="8945729" cy="27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3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995935" y="420910"/>
            <a:ext cx="3239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Notificaciones.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Barra de Notificaciones.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Notificación sonora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339" y="2852936"/>
            <a:ext cx="6937133" cy="306524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861048"/>
            <a:ext cx="7830000" cy="33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995935" y="420910"/>
            <a:ext cx="3239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Notificaciones.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Barra de Notificaciones.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Notificación Vibrante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706" y="2708920"/>
            <a:ext cx="7230300" cy="407111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240" y="3717032"/>
            <a:ext cx="6519713" cy="87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995935" y="420910"/>
            <a:ext cx="3239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Notificaciones.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Barra de Notificaciones.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Notificación Deslumbrante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014" y="2708920"/>
            <a:ext cx="7554100" cy="397585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491085"/>
            <a:ext cx="7361622" cy="129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1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995935" y="420910"/>
            <a:ext cx="3239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Notificaciones.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137747"/>
            <a:ext cx="67632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Barra de Notificaciones.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Comportamiento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/>
              <a:t>Puede agregar varias características más para las notificaciones </a:t>
            </a:r>
            <a:r>
              <a:rPr lang="es-ES" dirty="0" smtClean="0"/>
              <a:t>mediante sus FLAGS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«FLAG_AUTO_CANCEL» 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Cancela </a:t>
            </a:r>
            <a:r>
              <a:rPr lang="es-ES" dirty="0"/>
              <a:t>automáticamente la notificación después de que se selecciona de la ventana de </a:t>
            </a:r>
            <a:r>
              <a:rPr lang="es-ES" dirty="0" smtClean="0"/>
              <a:t>notificaciones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«FLAG_INSISTENT»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Repite el </a:t>
            </a:r>
            <a:r>
              <a:rPr lang="es-ES" dirty="0"/>
              <a:t>audio hasta que el usuario </a:t>
            </a:r>
            <a:r>
              <a:rPr lang="es-ES" dirty="0" smtClean="0"/>
              <a:t>responde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«FLAG_ONGOING_EVENT» 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I</a:t>
            </a:r>
            <a:r>
              <a:rPr lang="es-ES" dirty="0" smtClean="0"/>
              <a:t>ndica </a:t>
            </a:r>
            <a:r>
              <a:rPr lang="es-ES" dirty="0"/>
              <a:t>que la solicitud está en </a:t>
            </a:r>
            <a:r>
              <a:rPr lang="es-ES" dirty="0" smtClean="0"/>
              <a:t>curso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«FLAG_NO_CLEAR» 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Indica que </a:t>
            </a:r>
            <a:r>
              <a:rPr lang="es-ES" dirty="0"/>
              <a:t>la notificación </a:t>
            </a:r>
            <a:r>
              <a:rPr lang="es-ES" i="1" dirty="0"/>
              <a:t>no</a:t>
            </a:r>
            <a:r>
              <a:rPr lang="es-ES" dirty="0"/>
              <a:t> se </a:t>
            </a:r>
            <a:r>
              <a:rPr lang="es-ES" dirty="0" smtClean="0"/>
              <a:t>borrará</a:t>
            </a:r>
          </a:p>
        </p:txBody>
      </p:sp>
    </p:spTree>
    <p:extLst>
      <p:ext uri="{BB962C8B-B14F-4D97-AF65-F5344CB8AC3E}">
        <p14:creationId xmlns:p14="http://schemas.microsoft.com/office/powerpoint/2010/main" val="96071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995935" y="420910"/>
            <a:ext cx="3239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Notificaciones.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137747"/>
            <a:ext cx="6763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Barra de Notificaciones.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Notificación personalizada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Creamos su </a:t>
            </a:r>
            <a:r>
              <a:rPr lang="es-ES" dirty="0" err="1" smtClean="0"/>
              <a:t>layout</a:t>
            </a:r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426214"/>
            <a:ext cx="7436968" cy="34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5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995935" y="420910"/>
            <a:ext cx="3239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Notificaciones.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137747"/>
            <a:ext cx="6763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Barra de Notificaciones.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Notificación personalizada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Cargamos el Layout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564904"/>
            <a:ext cx="8136904" cy="699836"/>
          </a:xfrm>
          <a:prstGeom prst="rect">
            <a:avLst/>
          </a:prstGeom>
        </p:spPr>
      </p:pic>
      <p:sp>
        <p:nvSpPr>
          <p:cNvPr id="10" name="9 CuadroTexto"/>
          <p:cNvSpPr txBox="1"/>
          <p:nvPr/>
        </p:nvSpPr>
        <p:spPr>
          <a:xfrm>
            <a:off x="1763688" y="3491085"/>
            <a:ext cx="676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Configuramos el «</a:t>
            </a:r>
            <a:r>
              <a:rPr lang="es-ES" dirty="0" err="1" smtClean="0"/>
              <a:t>Intent</a:t>
            </a:r>
            <a:r>
              <a:rPr lang="es-ES" dirty="0" smtClean="0"/>
              <a:t>»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08" y="4004897"/>
            <a:ext cx="8509917" cy="624140"/>
          </a:xfrm>
          <a:prstGeom prst="rect">
            <a:avLst/>
          </a:prstGeom>
        </p:spPr>
      </p:pic>
      <p:sp>
        <p:nvSpPr>
          <p:cNvPr id="12" name="11 CuadroTexto"/>
          <p:cNvSpPr txBox="1"/>
          <p:nvPr/>
        </p:nvSpPr>
        <p:spPr>
          <a:xfrm>
            <a:off x="1882677" y="4797152"/>
            <a:ext cx="676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Lanzamos la notificación</a:t>
            </a: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373216"/>
            <a:ext cx="7246290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7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716016" y="420910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Diálogos.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Tipos de Diálogos.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Dialog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E</a:t>
            </a:r>
            <a:r>
              <a:rPr lang="es-ES" dirty="0" smtClean="0"/>
              <a:t>s </a:t>
            </a:r>
            <a:r>
              <a:rPr lang="es-ES" dirty="0"/>
              <a:t>la clase base para crear cuadros de </a:t>
            </a:r>
            <a:r>
              <a:rPr lang="es-ES" dirty="0" smtClean="0"/>
              <a:t>diálogo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AlertDialog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Un diálogo que puede manejar cero, uno, dos o tres </a:t>
            </a:r>
            <a:r>
              <a:rPr lang="es-ES" dirty="0" smtClean="0"/>
              <a:t>botones 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Una lista </a:t>
            </a:r>
            <a:r>
              <a:rPr lang="es-ES" dirty="0"/>
              <a:t>de elementos seleccionables que pueden incluir casillas de verificación o botones de radio. 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Es capaz </a:t>
            </a:r>
            <a:r>
              <a:rPr lang="es-ES" dirty="0"/>
              <a:t>de construir la mayoría de interfaces de usuario de </a:t>
            </a:r>
            <a:r>
              <a:rPr lang="es-ES" dirty="0" smtClean="0"/>
              <a:t>diálogo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E</a:t>
            </a:r>
            <a:r>
              <a:rPr lang="es-ES" dirty="0" smtClean="0"/>
              <a:t>s </a:t>
            </a:r>
            <a:r>
              <a:rPr lang="es-ES" dirty="0"/>
              <a:t>el tipo de diálogo </a:t>
            </a:r>
            <a:r>
              <a:rPr lang="es-ES" dirty="0" smtClean="0"/>
              <a:t>recomendado.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ProgressDialog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Un diálogo que muestra una rueda de progreso o barra de </a:t>
            </a:r>
            <a:r>
              <a:rPr lang="es-ES" dirty="0" smtClean="0"/>
              <a:t>progreso</a:t>
            </a:r>
            <a:r>
              <a:rPr lang="es-ES" dirty="0"/>
              <a:t> 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También soporta </a:t>
            </a:r>
            <a:r>
              <a:rPr lang="es-ES" dirty="0"/>
              <a:t>botones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83692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716016" y="420910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/>
              <a:t>Intents</a:t>
            </a:r>
            <a:r>
              <a:rPr lang="es-ES" sz="3200" dirty="0" smtClean="0"/>
              <a:t>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Estructura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Data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Es opcional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Distintos tipos de acciones requieren distintos tipos de datos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Indicamos su «MIME </a:t>
            </a:r>
            <a:r>
              <a:rPr lang="es-ES" dirty="0" err="1" smtClean="0"/>
              <a:t>type</a:t>
            </a:r>
            <a:r>
              <a:rPr lang="es-ES" dirty="0" smtClean="0"/>
              <a:t>»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Ejemplos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ACTION_CALL: </a:t>
            </a:r>
            <a:r>
              <a:rPr lang="es-ES" dirty="0" smtClean="0">
                <a:hlinkClick r:id="rId4"/>
              </a:rPr>
              <a:t>tel:555555555</a:t>
            </a: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ACTION_VIEW: </a:t>
            </a:r>
            <a:r>
              <a:rPr lang="es-ES" dirty="0" smtClean="0">
                <a:hlinkClick r:id="rId5"/>
              </a:rPr>
              <a:t>http://google.com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58980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716016" y="420910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Diálogos.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Tipos de Diálogos.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DatePickerDialog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Un diálogo que permite al usuario seleccionar una fecha</a:t>
            </a:r>
            <a:endParaRPr lang="es-ES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907704" y="4077072"/>
            <a:ext cx="676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TimePickerDialog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Un diálogo que permite al usuario seleccionar una hora</a:t>
            </a:r>
            <a:endParaRPr lang="es-ES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285" y="2762438"/>
            <a:ext cx="1333686" cy="1314634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285" y="5035224"/>
            <a:ext cx="1314634" cy="128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3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716016" y="420910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Diálogos.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Tipos de Diálogos.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DatePickerDialog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Un diálogo que permite al usuario seleccionar una fecha</a:t>
            </a:r>
            <a:endParaRPr lang="es-ES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907704" y="4077072"/>
            <a:ext cx="676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TimePickerDialog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Un diálogo que permite al usuario seleccionar una hora</a:t>
            </a:r>
            <a:endParaRPr lang="es-ES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285" y="2762438"/>
            <a:ext cx="1333686" cy="1314634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285" y="5035224"/>
            <a:ext cx="1314634" cy="128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4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716016" y="420910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Diálogos.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Mostrar Diálogos.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/>
              <a:t>Un cuadro de diálogo siempre se crea y se muestra como parte de una </a:t>
            </a:r>
            <a:r>
              <a:rPr lang="es-ES" dirty="0" err="1" smtClean="0"/>
              <a:t>Activity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/>
              <a:t> Android gestiona automáticamente el estado de cada </a:t>
            </a:r>
            <a:r>
              <a:rPr lang="es-ES" dirty="0" smtClean="0"/>
              <a:t>diálogo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showDialog</a:t>
            </a:r>
            <a:r>
              <a:rPr lang="es-ES" dirty="0" smtClean="0"/>
              <a:t>(</a:t>
            </a:r>
            <a:r>
              <a:rPr lang="es-ES" dirty="0" err="1" smtClean="0"/>
              <a:t>int</a:t>
            </a:r>
            <a:r>
              <a:rPr lang="es-ES" dirty="0" smtClean="0"/>
              <a:t>)</a:t>
            </a:r>
            <a:endParaRPr lang="es-ES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Pasarle </a:t>
            </a:r>
            <a:r>
              <a:rPr lang="es-ES" dirty="0"/>
              <a:t>un entero que identifica únicamente el diálogo que desea </a:t>
            </a:r>
            <a:r>
              <a:rPr lang="es-ES" dirty="0" smtClean="0"/>
              <a:t>mostrar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onCreateDialog</a:t>
            </a:r>
            <a:r>
              <a:rPr lang="es-ES" dirty="0" smtClean="0"/>
              <a:t>(</a:t>
            </a:r>
            <a:r>
              <a:rPr lang="es-ES" dirty="0" err="1" smtClean="0"/>
              <a:t>int</a:t>
            </a:r>
            <a:r>
              <a:rPr lang="es-ES" dirty="0" smtClean="0"/>
              <a:t>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Se llama sólo la primera vez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onPrepareDialog</a:t>
            </a:r>
            <a:r>
              <a:rPr lang="es-ES" dirty="0" smtClean="0"/>
              <a:t>(</a:t>
            </a:r>
            <a:r>
              <a:rPr lang="es-ES" dirty="0" err="1" smtClean="0"/>
              <a:t>int</a:t>
            </a:r>
            <a:r>
              <a:rPr lang="es-ES" dirty="0" smtClean="0"/>
              <a:t>, </a:t>
            </a:r>
            <a:r>
              <a:rPr lang="es-ES" dirty="0" err="1" smtClean="0"/>
              <a:t>dialog</a:t>
            </a:r>
            <a:r>
              <a:rPr lang="es-ES" dirty="0" smtClean="0"/>
              <a:t>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Se llama siempre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17446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716016" y="420910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Diálogos.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Mostrar Diálogos.</a:t>
            </a:r>
          </a:p>
          <a:p>
            <a:endParaRPr lang="es-ES" dirty="0"/>
          </a:p>
          <a:p>
            <a:r>
              <a:rPr lang="es-ES" dirty="0" smtClean="0"/>
              <a:t>Especificamos los identificadores de cada diálogo</a:t>
            </a:r>
          </a:p>
          <a:p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488" y="3076548"/>
            <a:ext cx="7178019" cy="82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8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716016" y="420910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Diálogos.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Mostrar Diálogos.</a:t>
            </a:r>
          </a:p>
          <a:p>
            <a:endParaRPr lang="es-ES" dirty="0"/>
          </a:p>
          <a:p>
            <a:r>
              <a:rPr lang="es-ES" dirty="0" smtClean="0"/>
              <a:t>Implementamos el </a:t>
            </a:r>
            <a:r>
              <a:rPr lang="es-ES" dirty="0" err="1" smtClean="0"/>
              <a:t>onCreateDialog</a:t>
            </a:r>
            <a:endParaRPr lang="es-ES" dirty="0" smtClean="0"/>
          </a:p>
          <a:p>
            <a:endParaRPr lang="es-ES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240" y="2564904"/>
            <a:ext cx="6547208" cy="33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3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716016" y="420910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Diálogos.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Mostrar Diálogos.</a:t>
            </a:r>
          </a:p>
          <a:p>
            <a:endParaRPr lang="es-ES" dirty="0"/>
          </a:p>
          <a:p>
            <a:r>
              <a:rPr lang="es-ES" dirty="0" smtClean="0"/>
              <a:t>Implementamos el </a:t>
            </a:r>
            <a:r>
              <a:rPr lang="es-ES" dirty="0" err="1" smtClean="0"/>
              <a:t>onPrepareDialog</a:t>
            </a:r>
            <a:endParaRPr lang="es-ES" dirty="0" smtClean="0"/>
          </a:p>
          <a:p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515" y="2523753"/>
            <a:ext cx="6920965" cy="320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716016" y="420910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Diálogos.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Mostrar Diálogos.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Gestionar diálogos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dismissDialog</a:t>
            </a:r>
            <a:r>
              <a:rPr lang="es-ES" dirty="0" smtClean="0"/>
              <a:t>(</a:t>
            </a:r>
            <a:r>
              <a:rPr lang="es-ES" dirty="0" err="1" smtClean="0"/>
              <a:t>int</a:t>
            </a:r>
            <a:r>
              <a:rPr lang="es-ES" dirty="0" smtClean="0"/>
              <a:t>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Oculta el diálogo y mantiene una copia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removeDialog</a:t>
            </a:r>
            <a:r>
              <a:rPr lang="es-ES" dirty="0" smtClean="0"/>
              <a:t>(</a:t>
            </a:r>
            <a:r>
              <a:rPr lang="es-ES" dirty="0" err="1" smtClean="0"/>
              <a:t>int</a:t>
            </a:r>
            <a:r>
              <a:rPr lang="es-ES" dirty="0" smtClean="0"/>
              <a:t>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Elimina el dialogo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Listener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setOnDismissListener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setOnCancelListener</a:t>
            </a:r>
            <a:r>
              <a:rPr lang="es-ES" dirty="0" smtClean="0"/>
              <a:t>()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5567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716016" y="420910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Diálogos.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Crear Diálogos.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Elementos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Un titulo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Un mensaje de texto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Uno, dos o tres botones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Una lista de elementos seleccionables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AlertDialog.Builder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/>
              <a:t>c</a:t>
            </a:r>
            <a:r>
              <a:rPr lang="es-ES" dirty="0" err="1" smtClean="0"/>
              <a:t>reate</a:t>
            </a:r>
            <a:r>
              <a:rPr lang="es-ES" dirty="0" smtClean="0"/>
              <a:t>()</a:t>
            </a:r>
          </a:p>
          <a:p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82581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716016" y="420910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Diálogos.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Crear Diálogos.</a:t>
            </a:r>
          </a:p>
          <a:p>
            <a:endParaRPr lang="es-ES" dirty="0"/>
          </a:p>
          <a:p>
            <a:endParaRPr lang="es-ES" dirty="0"/>
          </a:p>
          <a:p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732" y="2132856"/>
            <a:ext cx="7262814" cy="2818957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5445224"/>
            <a:ext cx="1800476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716016" y="420910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Diálogos.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Crear Diálogos.</a:t>
            </a:r>
          </a:p>
          <a:p>
            <a:endParaRPr lang="es-ES" dirty="0"/>
          </a:p>
          <a:p>
            <a:endParaRPr lang="es-ES" dirty="0"/>
          </a:p>
          <a:p>
            <a:endParaRPr lang="es-ES" dirty="0" smtClean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060848"/>
            <a:ext cx="7204994" cy="2187977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653136"/>
            <a:ext cx="1838582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716016" y="420910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/>
              <a:t>Intents</a:t>
            </a:r>
            <a:r>
              <a:rPr lang="es-ES" sz="3200" dirty="0" smtClean="0"/>
              <a:t>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Estructura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Category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String</a:t>
            </a:r>
            <a:r>
              <a:rPr lang="es-ES" dirty="0" smtClean="0"/>
              <a:t> con información adicional sobre el componente que debe gestionar la acción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491085"/>
            <a:ext cx="2468662" cy="294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4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716016" y="420910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Diálogos.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Crear Diálogos.</a:t>
            </a:r>
          </a:p>
          <a:p>
            <a:endParaRPr lang="es-ES" dirty="0"/>
          </a:p>
          <a:p>
            <a:endParaRPr lang="es-ES" dirty="0"/>
          </a:p>
          <a:p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988840"/>
            <a:ext cx="7325477" cy="2029815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365104"/>
            <a:ext cx="1848108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716016" y="420910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Diálogos.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Crear Diálogos.</a:t>
            </a:r>
          </a:p>
          <a:p>
            <a:endParaRPr lang="es-ES" dirty="0"/>
          </a:p>
          <a:p>
            <a:endParaRPr lang="es-ES" dirty="0"/>
          </a:p>
          <a:p>
            <a:endParaRPr lang="es-ES" dirty="0" smtClean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748" y="1844824"/>
            <a:ext cx="7262748" cy="3096344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982" y="4941168"/>
            <a:ext cx="2520280" cy="167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2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716016" y="420910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Diálogos.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Crear Diálogos.</a:t>
            </a:r>
          </a:p>
          <a:p>
            <a:endParaRPr lang="es-ES" dirty="0"/>
          </a:p>
          <a:p>
            <a:endParaRPr lang="es-ES" dirty="0"/>
          </a:p>
          <a:p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471" y="2492896"/>
            <a:ext cx="7460033" cy="576064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650" y="3664804"/>
            <a:ext cx="2753590" cy="108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9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716016" y="420910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Diálogos.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Crear Diálogos.</a:t>
            </a:r>
          </a:p>
          <a:p>
            <a:endParaRPr lang="es-ES" dirty="0"/>
          </a:p>
          <a:p>
            <a:endParaRPr lang="es-ES" dirty="0"/>
          </a:p>
          <a:p>
            <a:endParaRPr lang="es-ES" dirty="0" smtClean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69" y="2270312"/>
            <a:ext cx="7121173" cy="1220773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005064"/>
            <a:ext cx="2515533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9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716016" y="420910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Diálogos.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Crear Diálogos.</a:t>
            </a:r>
          </a:p>
          <a:p>
            <a:endParaRPr lang="es-ES" dirty="0"/>
          </a:p>
          <a:p>
            <a:endParaRPr lang="es-ES" dirty="0"/>
          </a:p>
          <a:p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443" y="2042918"/>
            <a:ext cx="7373434" cy="361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716016" y="420910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Diálogos.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Crear Diálogos.</a:t>
            </a:r>
          </a:p>
          <a:p>
            <a:endParaRPr lang="es-ES" dirty="0"/>
          </a:p>
          <a:p>
            <a:endParaRPr lang="es-ES" dirty="0"/>
          </a:p>
          <a:p>
            <a:endParaRPr lang="es-ES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082168"/>
            <a:ext cx="6958824" cy="2282935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336" y="4941168"/>
            <a:ext cx="1733792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4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716016" y="420910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Diálogos.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Crear Diálogos.</a:t>
            </a:r>
          </a:p>
          <a:p>
            <a:endParaRPr lang="es-ES" dirty="0"/>
          </a:p>
          <a:p>
            <a:endParaRPr lang="es-ES" dirty="0"/>
          </a:p>
          <a:p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15745"/>
            <a:ext cx="8856984" cy="302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9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716016" y="420910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Ejercicios.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Crear </a:t>
            </a:r>
            <a:r>
              <a:rPr lang="es-ES" dirty="0" err="1" smtClean="0"/>
              <a:t>Activity</a:t>
            </a:r>
            <a:r>
              <a:rPr lang="es-ES" dirty="0" smtClean="0"/>
              <a:t> para realizar fotos</a:t>
            </a:r>
          </a:p>
          <a:p>
            <a:endParaRPr lang="es-ES" dirty="0" smtClean="0"/>
          </a:p>
          <a:p>
            <a:r>
              <a:rPr lang="es-ES" dirty="0" smtClean="0"/>
              <a:t>Crear </a:t>
            </a:r>
            <a:r>
              <a:rPr lang="es-ES" dirty="0" err="1" smtClean="0"/>
              <a:t>Activity</a:t>
            </a:r>
            <a:r>
              <a:rPr lang="es-ES" dirty="0" smtClean="0"/>
              <a:t> para reproducir archivos de sonido</a:t>
            </a:r>
          </a:p>
          <a:p>
            <a:endParaRPr lang="es-ES" dirty="0" smtClean="0"/>
          </a:p>
          <a:p>
            <a:r>
              <a:rPr lang="es-ES" dirty="0" smtClean="0"/>
              <a:t>Crear menú para lanzar la actividad de fotos, sonidos y salir</a:t>
            </a:r>
          </a:p>
          <a:p>
            <a:endParaRPr lang="es-ES" dirty="0" smtClean="0"/>
          </a:p>
          <a:p>
            <a:r>
              <a:rPr lang="es-ES" dirty="0" smtClean="0"/>
              <a:t>Crear dialogo para confirmar que queremos salir de la aplicación</a:t>
            </a:r>
          </a:p>
          <a:p>
            <a:endParaRPr lang="es-ES" dirty="0" smtClean="0"/>
          </a:p>
          <a:p>
            <a:r>
              <a:rPr lang="es-ES" dirty="0" smtClean="0"/>
              <a:t>Crear Notificación que avise cada vez que realizamos una foto y nos envíe a </a:t>
            </a:r>
            <a:r>
              <a:rPr lang="es-ES" smtClean="0"/>
              <a:t>la galería </a:t>
            </a:r>
            <a:r>
              <a:rPr lang="es-ES" dirty="0" smtClean="0"/>
              <a:t>de fotos</a:t>
            </a:r>
          </a:p>
          <a:p>
            <a:endParaRPr lang="es-ES" dirty="0"/>
          </a:p>
          <a:p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87259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716016" y="420910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/>
              <a:t>Intents</a:t>
            </a:r>
            <a:r>
              <a:rPr lang="es-ES" sz="3200" dirty="0" smtClean="0"/>
              <a:t>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Estructura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Extras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Usa el objeto </a:t>
            </a:r>
            <a:r>
              <a:rPr lang="es-ES" dirty="0" err="1" smtClean="0"/>
              <a:t>Bundle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Almacena la información que queremos enviar.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Se almacenan en un diccionario (</a:t>
            </a:r>
            <a:r>
              <a:rPr lang="es-ES" dirty="0" err="1" smtClean="0"/>
              <a:t>Key:Value</a:t>
            </a:r>
            <a:r>
              <a:rPr lang="es-ES" dirty="0" smtClean="0"/>
              <a:t>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putXXX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getXXX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putExtras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getExtras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Existen claves predefinidas para algunos tipos de datos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Flags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Modifican el comportamiento del componente destino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31116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716016" y="420910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/>
              <a:t>Intents</a:t>
            </a:r>
            <a:r>
              <a:rPr lang="es-ES" sz="3200" dirty="0" smtClean="0"/>
              <a:t>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Gestión de </a:t>
            </a:r>
            <a:r>
              <a:rPr lang="es-ES" dirty="0" err="1" smtClean="0"/>
              <a:t>Intents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Explícitos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Designados por su </a:t>
            </a:r>
            <a:r>
              <a:rPr lang="es-ES" dirty="0" err="1" smtClean="0"/>
              <a:t>ComponentName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Se entregan al componente designado directamente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Implícitos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No tienen «</a:t>
            </a:r>
            <a:r>
              <a:rPr lang="es-ES" dirty="0" err="1" smtClean="0"/>
              <a:t>ComponentName</a:t>
            </a:r>
            <a:r>
              <a:rPr lang="es-ES" dirty="0" smtClean="0"/>
              <a:t>»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Se usan para llamar a componentes de otras aplicaciones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Android selecciona el componente adecuado para el «</a:t>
            </a:r>
            <a:r>
              <a:rPr lang="es-ES" dirty="0" err="1" smtClean="0"/>
              <a:t>Intent</a:t>
            </a:r>
            <a:r>
              <a:rPr lang="es-ES" dirty="0" smtClean="0"/>
              <a:t>»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Selección basada en estructuras «</a:t>
            </a:r>
            <a:r>
              <a:rPr lang="es-ES" dirty="0" err="1" smtClean="0"/>
              <a:t>Intent-Filters</a:t>
            </a:r>
            <a:r>
              <a:rPr lang="es-ES" dirty="0" smtClean="0"/>
              <a:t>»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Datos comparados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ACTION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DATA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CATEGORY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37898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4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716016" y="420910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/>
              <a:t>Intents</a:t>
            </a:r>
            <a:r>
              <a:rPr lang="es-ES" sz="3200" dirty="0" smtClean="0"/>
              <a:t>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67632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Gestión de </a:t>
            </a:r>
            <a:r>
              <a:rPr lang="es-ES" dirty="0" err="1" smtClean="0"/>
              <a:t>Intents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Intent-Filter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Representan las capacidades de los componentes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err="1" smtClean="0"/>
              <a:t>Activity</a:t>
            </a: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err="1" smtClean="0"/>
              <a:t>Service</a:t>
            </a: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err="1" smtClean="0"/>
              <a:t>Broadcast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Cada componente puede tener de 0 a N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Se usa uno por cada funcionalidad del componente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Se publican en el «Manifest.xml»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Cada «</a:t>
            </a:r>
            <a:r>
              <a:rPr lang="es-ES" dirty="0" err="1" smtClean="0"/>
              <a:t>Intent-Filter</a:t>
            </a:r>
            <a:r>
              <a:rPr lang="es-ES" dirty="0" smtClean="0"/>
              <a:t>» declarado es añadido al listado del sistema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Cada «</a:t>
            </a:r>
            <a:r>
              <a:rPr lang="es-ES" dirty="0" err="1" smtClean="0"/>
              <a:t>Intent</a:t>
            </a:r>
            <a:r>
              <a:rPr lang="es-ES" dirty="0" smtClean="0"/>
              <a:t>» enviado se comprueba contra el listado de «</a:t>
            </a:r>
            <a:r>
              <a:rPr lang="es-ES" dirty="0" err="1" smtClean="0"/>
              <a:t>Intent-Filter</a:t>
            </a:r>
            <a:r>
              <a:rPr lang="es-ES" dirty="0" smtClean="0"/>
              <a:t>» del sistema 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9683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4809</TotalTime>
  <Words>1855</Words>
  <Application>Microsoft Office PowerPoint</Application>
  <PresentationFormat>Presentación en pantalla (4:3)</PresentationFormat>
  <Paragraphs>609</Paragraphs>
  <Slides>67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67</vt:i4>
      </vt:variant>
    </vt:vector>
  </HeadingPairs>
  <TitlesOfParts>
    <vt:vector size="68" baseType="lpstr">
      <vt:lpstr>Diseño predeterminado</vt:lpstr>
      <vt:lpstr>Presentación de PowerPoint</vt:lpstr>
      <vt:lpstr>Tema 4</vt:lpstr>
      <vt:lpstr>Tema 4</vt:lpstr>
      <vt:lpstr>Tema 4</vt:lpstr>
      <vt:lpstr>Tema 4</vt:lpstr>
      <vt:lpstr>Tema 4</vt:lpstr>
      <vt:lpstr>Tema 4</vt:lpstr>
      <vt:lpstr>Tema 4</vt:lpstr>
      <vt:lpstr>Tema 4</vt:lpstr>
      <vt:lpstr>Tema 4</vt:lpstr>
      <vt:lpstr>Tema 4</vt:lpstr>
      <vt:lpstr>Tema 4</vt:lpstr>
      <vt:lpstr>Tema 4</vt:lpstr>
      <vt:lpstr>Tema 4</vt:lpstr>
      <vt:lpstr>Tema 4</vt:lpstr>
      <vt:lpstr>Tema 4</vt:lpstr>
      <vt:lpstr>Tema 4</vt:lpstr>
      <vt:lpstr>Tema 4</vt:lpstr>
      <vt:lpstr>Tema 4</vt:lpstr>
      <vt:lpstr>Tema 4</vt:lpstr>
      <vt:lpstr>Tema 4</vt:lpstr>
      <vt:lpstr>Tema 4</vt:lpstr>
      <vt:lpstr>Tema 4</vt:lpstr>
      <vt:lpstr>Tema 4</vt:lpstr>
      <vt:lpstr>Tema 4</vt:lpstr>
      <vt:lpstr>Tema 4</vt:lpstr>
      <vt:lpstr>Tema 4</vt:lpstr>
      <vt:lpstr>Tema 4</vt:lpstr>
      <vt:lpstr>Tema 4</vt:lpstr>
      <vt:lpstr>Tema 4</vt:lpstr>
      <vt:lpstr>Tema 4</vt:lpstr>
      <vt:lpstr>Tema 4</vt:lpstr>
      <vt:lpstr>Tema 4</vt:lpstr>
      <vt:lpstr>Tema 4</vt:lpstr>
      <vt:lpstr>Tema 4</vt:lpstr>
      <vt:lpstr>Tema 4</vt:lpstr>
      <vt:lpstr>Tema 4</vt:lpstr>
      <vt:lpstr>Tema 4</vt:lpstr>
      <vt:lpstr>Tema 4</vt:lpstr>
      <vt:lpstr>Tema 4</vt:lpstr>
      <vt:lpstr>Tema 4</vt:lpstr>
      <vt:lpstr>Tema 4</vt:lpstr>
      <vt:lpstr>Tema 4</vt:lpstr>
      <vt:lpstr>Tema 4</vt:lpstr>
      <vt:lpstr>Tema 4</vt:lpstr>
      <vt:lpstr>Tema 4</vt:lpstr>
      <vt:lpstr>Tema 4</vt:lpstr>
      <vt:lpstr>Tema 4</vt:lpstr>
      <vt:lpstr>Tema 4</vt:lpstr>
      <vt:lpstr>Tema 4</vt:lpstr>
      <vt:lpstr>Tema 4</vt:lpstr>
      <vt:lpstr>Tema 4</vt:lpstr>
      <vt:lpstr>Tema 4</vt:lpstr>
      <vt:lpstr>Tema 4</vt:lpstr>
      <vt:lpstr>Tema 4</vt:lpstr>
      <vt:lpstr>Tema 4</vt:lpstr>
      <vt:lpstr>Tema 4</vt:lpstr>
      <vt:lpstr>Tema 4</vt:lpstr>
      <vt:lpstr>Tema 4</vt:lpstr>
      <vt:lpstr>Tema 4</vt:lpstr>
      <vt:lpstr>Tema 4</vt:lpstr>
      <vt:lpstr>Tema 4</vt:lpstr>
      <vt:lpstr>Tema 4</vt:lpstr>
      <vt:lpstr>Tema 4</vt:lpstr>
      <vt:lpstr>Tema 4</vt:lpstr>
      <vt:lpstr>Tema 4</vt:lpstr>
      <vt:lpstr>Tema 4</vt:lpstr>
    </vt:vector>
  </TitlesOfParts>
  <Company>comunica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ivan garceran</dc:creator>
  <cp:lastModifiedBy>jfranco</cp:lastModifiedBy>
  <cp:revision>142</cp:revision>
  <dcterms:created xsi:type="dcterms:W3CDTF">2006-09-07T08:52:47Z</dcterms:created>
  <dcterms:modified xsi:type="dcterms:W3CDTF">2011-06-29T11:26:23Z</dcterms:modified>
</cp:coreProperties>
</file>