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4" r:id="rId57"/>
    <p:sldId id="312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veloper.android.com/reference/android/content/Context.html#fileList(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 dirty="0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 dirty="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Cargar preferencias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39" y="2852936"/>
            <a:ext cx="7048025" cy="75237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05064"/>
            <a:ext cx="2546618" cy="210990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55" y="3890239"/>
            <a:ext cx="1837940" cy="23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</a:t>
            </a:r>
            <a:r>
              <a:rPr lang="es-ES" dirty="0"/>
              <a:t>guardar archivos directamente en el almacenamiento interno del </a:t>
            </a:r>
            <a:r>
              <a:rPr lang="es-ES" dirty="0" smtClean="0"/>
              <a:t>dispositivo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 </a:t>
            </a:r>
            <a:r>
              <a:rPr lang="es-ES" dirty="0"/>
              <a:t>forma predeterminada, los archivos guardados en la memoria interna </a:t>
            </a:r>
            <a:r>
              <a:rPr lang="es-ES" dirty="0" smtClean="0"/>
              <a:t>son privados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Otras aplicaciones no pueden acceder a ellos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Cuando </a:t>
            </a:r>
            <a:r>
              <a:rPr lang="es-ES" dirty="0"/>
              <a:t>el usuario desinstala la aplicación, estos archivos se </a:t>
            </a:r>
            <a:r>
              <a:rPr lang="es-ES" dirty="0" smtClean="0"/>
              <a:t>eliminan</a:t>
            </a:r>
          </a:p>
        </p:txBody>
      </p:sp>
    </p:spTree>
    <p:extLst>
      <p:ext uri="{BB962C8B-B14F-4D97-AF65-F5344CB8AC3E}">
        <p14:creationId xmlns:p14="http://schemas.microsoft.com/office/powerpoint/2010/main" val="1530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Escritura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openFileOutput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FileOutputStream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w</a:t>
            </a:r>
            <a:r>
              <a:rPr lang="es-ES" dirty="0" err="1" smtClean="0"/>
              <a:t>rite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59" y="3789040"/>
            <a:ext cx="7204541" cy="12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MODE_PRIVATE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Archivo </a:t>
            </a:r>
            <a:r>
              <a:rPr lang="es-ES" dirty="0" smtClean="0"/>
              <a:t>en modo </a:t>
            </a:r>
            <a:r>
              <a:rPr lang="es-ES" dirty="0"/>
              <a:t>de </a:t>
            </a:r>
            <a:r>
              <a:rPr lang="es-ES" dirty="0" err="1" smtClean="0"/>
              <a:t>create</a:t>
            </a:r>
            <a:r>
              <a:rPr lang="es-ES" dirty="0" smtClean="0"/>
              <a:t>/</a:t>
            </a:r>
            <a:r>
              <a:rPr lang="es-ES" dirty="0" err="1" smtClean="0"/>
              <a:t>replace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el </a:t>
            </a:r>
            <a:r>
              <a:rPr lang="es-ES" dirty="0"/>
              <a:t>modo por </a:t>
            </a:r>
            <a:r>
              <a:rPr lang="es-ES" dirty="0" smtClean="0"/>
              <a:t>defecto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archivo creado sólo </a:t>
            </a:r>
            <a:r>
              <a:rPr lang="es-ES" dirty="0" smtClean="0"/>
              <a:t>puede ser accedido por la aplicación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MODE_APPEND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Tiene el ámbito del MODE_PRIVATE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Añade el contenido al final del fichero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MODE_WORLD_READABLE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Archivo en modo </a:t>
            </a:r>
            <a:r>
              <a:rPr lang="es-ES" dirty="0" err="1" smtClean="0"/>
              <a:t>create</a:t>
            </a:r>
            <a:r>
              <a:rPr lang="es-ES" dirty="0" smtClean="0"/>
              <a:t>/</a:t>
            </a:r>
            <a:r>
              <a:rPr lang="es-ES" dirty="0" err="1" smtClean="0"/>
              <a:t>replace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Puede acceder cualquier </a:t>
            </a:r>
            <a:r>
              <a:rPr lang="es-ES" dirty="0" err="1" smtClean="0"/>
              <a:t>apliación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70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Lectura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openFileIntput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FileInputStream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read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40" y="3717032"/>
            <a:ext cx="63856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Lectura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openFileIntput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FileInputStream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read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40" y="3717032"/>
            <a:ext cx="63856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r</a:t>
            </a:r>
            <a:r>
              <a:rPr lang="es-ES" dirty="0" smtClean="0"/>
              <a:t>es/</a:t>
            </a:r>
            <a:r>
              <a:rPr lang="es-ES" dirty="0" err="1" smtClean="0"/>
              <a:t>raw</a:t>
            </a:r>
            <a:r>
              <a:rPr lang="es-ES" dirty="0" smtClean="0"/>
              <a:t>/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openRawResources</a:t>
            </a:r>
            <a:r>
              <a:rPr lang="es-ES" dirty="0" smtClean="0"/>
              <a:t>(</a:t>
            </a:r>
            <a:r>
              <a:rPr lang="es-ES" dirty="0" err="1" smtClean="0"/>
              <a:t>R.raw.file</a:t>
            </a:r>
            <a:r>
              <a:rPr lang="es-ES" dirty="0" smtClean="0"/>
              <a:t>)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85" y="2780928"/>
            <a:ext cx="6951169" cy="115212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268489" y="400170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getCacheDir</a:t>
            </a:r>
            <a:r>
              <a:rPr lang="es-ES" dirty="0" smtClean="0"/>
              <a:t>()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44" y="4869160"/>
            <a:ext cx="642671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Interno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getFilesDir()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Obtiene la ruta completa del directorio de sistema de archivos donde se guardan los archivos internos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GetDir</a:t>
            </a:r>
            <a:r>
              <a:rPr lang="es-ES" dirty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Crea (o se abre una ya existente) una carpeta dentro del espacio interno de almacenamiento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DeleteFile()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Elimina un archivo guardado en la memoria interna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>
              <a:hlinkClick r:id="rId4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fileList()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Devuelve una matriz de los archivos guardados actualmente en la aplicación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3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Todos los dispositivos compatibles con Android </a:t>
            </a:r>
            <a:r>
              <a:rPr lang="es-ES" dirty="0" smtClean="0"/>
              <a:t>disponen de un espacio compartido </a:t>
            </a:r>
            <a:r>
              <a:rPr lang="es-ES" dirty="0"/>
              <a:t>"de almacenamiento externo" </a:t>
            </a:r>
            <a:r>
              <a:rPr lang="es-ES" dirty="0" smtClean="0"/>
              <a:t>donde guardar archivos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ser </a:t>
            </a:r>
            <a:r>
              <a:rPr lang="es-ES" dirty="0"/>
              <a:t>un medio de almacenamiento extraíble (como una tarjeta SD) o una memoria interna (no extraíble</a:t>
            </a:r>
            <a:r>
              <a:rPr lang="es-ES" dirty="0" smtClean="0"/>
              <a:t>)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</a:t>
            </a:r>
            <a:r>
              <a:rPr lang="es-ES" dirty="0"/>
              <a:t>archivos guardados en el almacenamiento externo son de lectura global y pueden ser modificados </a:t>
            </a:r>
            <a:r>
              <a:rPr lang="es-ES" dirty="0" smtClean="0"/>
              <a:t>y eliminados por </a:t>
            </a:r>
            <a:r>
              <a:rPr lang="es-ES" dirty="0"/>
              <a:t>el </a:t>
            </a:r>
            <a:r>
              <a:rPr lang="es-ES" dirty="0" smtClean="0"/>
              <a:t>usuario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archivos externos pueden desaparecer si el usuario monta la unidad de almacenamiento externo en un equipo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Todas </a:t>
            </a:r>
            <a:r>
              <a:rPr lang="es-ES" dirty="0"/>
              <a:t>las aplicaciones pueden leer y escribir ficheros ubicados en el de almacenamiento externo y el usuario puede eliminarlos</a:t>
            </a:r>
          </a:p>
        </p:txBody>
      </p:sp>
    </p:spTree>
    <p:extLst>
      <p:ext uri="{BB962C8B-B14F-4D97-AF65-F5344CB8AC3E}">
        <p14:creationId xmlns:p14="http://schemas.microsoft.com/office/powerpoint/2010/main" val="25425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Verificar su disponibilidad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2616180"/>
            <a:ext cx="7234660" cy="26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Almacenamiento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privado de datos simples en pares de clave y </a:t>
            </a:r>
            <a:r>
              <a:rPr lang="es-ES" dirty="0" smtClean="0"/>
              <a:t>valor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Almacenamiento Interno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de datos privados sobre la memoria del </a:t>
            </a:r>
            <a:r>
              <a:rPr lang="es-ES" dirty="0" smtClean="0"/>
              <a:t>dispositivo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Almacenamiento Externo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de datos pública sobre el almacenamiento externo </a:t>
            </a:r>
            <a:r>
              <a:rPr lang="es-ES" dirty="0" smtClean="0"/>
              <a:t>compartido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Base de datos. </a:t>
            </a:r>
            <a:r>
              <a:rPr lang="es-ES" dirty="0" err="1" smtClean="0"/>
              <a:t>SQLite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Almacenar datos estructurados en una base de datos privada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Internet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Almacenar datos en </a:t>
            </a:r>
            <a:r>
              <a:rPr lang="es-ES" dirty="0" smtClean="0"/>
              <a:t>un servidor web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Acceder a ficheros de la aplicación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getExternalFilesDir</a:t>
            </a:r>
            <a:r>
              <a:rPr lang="es-ES" dirty="0" smtClean="0"/>
              <a:t>() &gt;=8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NULL (/)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DIRECTORY_RINGTONES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DIRECTORY_MUSIC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DIRECTORY_PICTURES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getExternalStorageDirectory</a:t>
            </a:r>
            <a:r>
              <a:rPr lang="es-ES" dirty="0" smtClean="0"/>
              <a:t>() &lt; 8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/Android/data/</a:t>
            </a:r>
            <a:r>
              <a:rPr lang="es-ES" dirty="0" err="1" smtClean="0"/>
              <a:t>packagename</a:t>
            </a:r>
            <a:r>
              <a:rPr lang="es-ES" dirty="0" smtClean="0"/>
              <a:t>/files/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Ficheros temporales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getExternalCacheDir</a:t>
            </a:r>
            <a:r>
              <a:rPr lang="es-ES" dirty="0" smtClean="0"/>
              <a:t>() &gt;= 8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getExternalStorageDirectory</a:t>
            </a:r>
            <a:r>
              <a:rPr lang="es-ES" dirty="0"/>
              <a:t>() &lt; 8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/>
              <a:t>/</a:t>
            </a:r>
            <a:r>
              <a:rPr lang="es-ES" dirty="0" smtClean="0"/>
              <a:t>Android/data/</a:t>
            </a:r>
            <a:r>
              <a:rPr lang="es-ES" dirty="0" err="1" smtClean="0"/>
              <a:t>packagename</a:t>
            </a:r>
            <a:r>
              <a:rPr lang="es-ES" dirty="0" smtClean="0"/>
              <a:t>/cache/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6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utiliza </a:t>
            </a:r>
            <a:r>
              <a:rPr lang="es-ES" dirty="0" err="1" smtClean="0"/>
              <a:t>SQLite</a:t>
            </a:r>
            <a:r>
              <a:rPr lang="es-ES" dirty="0" smtClean="0"/>
              <a:t> como base de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recomienda el uso de la base de datos en hilos separados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«Open </a:t>
            </a:r>
            <a:r>
              <a:rPr lang="es-ES" dirty="0" err="1" smtClean="0"/>
              <a:t>Source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muy ligera «250k en memoria»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usa en la </a:t>
            </a:r>
            <a:r>
              <a:rPr lang="es-ES" dirty="0" err="1" smtClean="0"/>
              <a:t>mayoria</a:t>
            </a:r>
            <a:r>
              <a:rPr lang="es-ES" dirty="0" smtClean="0"/>
              <a:t> de dispositivos embebidos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mantiene la integridad de los tipos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mantiene integridad referencial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3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Consideraciones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almacenar ficheros, almacenar su ruta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recomienda usar un identificador </a:t>
            </a:r>
            <a:r>
              <a:rPr lang="es-ES" dirty="0" err="1" smtClean="0"/>
              <a:t>autoincrementable</a:t>
            </a:r>
            <a:r>
              <a:rPr lang="es-ES" dirty="0" smtClean="0"/>
              <a:t> en todas las tablas. Es </a:t>
            </a:r>
            <a:r>
              <a:rPr lang="es-ES" dirty="0" err="1" smtClean="0"/>
              <a:t>necsario</a:t>
            </a:r>
            <a:r>
              <a:rPr lang="es-ES" dirty="0" smtClean="0"/>
              <a:t> para crear «Content </a:t>
            </a:r>
            <a:r>
              <a:rPr lang="es-ES" dirty="0" err="1" smtClean="0"/>
              <a:t>Providers</a:t>
            </a:r>
            <a:r>
              <a:rPr lang="es-ES" dirty="0" smtClean="0"/>
              <a:t>»</a:t>
            </a:r>
          </a:p>
          <a:p>
            <a:endParaRPr lang="es-ES" dirty="0"/>
          </a:p>
          <a:p>
            <a:r>
              <a:rPr lang="es-ES" dirty="0" err="1" smtClean="0"/>
              <a:t>ContentValues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Objeto utilizado para insertar datos en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 diccionario de pares clave valor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clave es el nombre de la columna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valor es el valor de la columna 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132555"/>
            <a:ext cx="456450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Cursores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peticiones en Android devuelven Cursores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moveToFirst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primera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moveToLast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última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moveToPrevious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cursos a la fila anterior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moveToNext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siguiente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getCount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numero de filas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valor de una columna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5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Cursores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getColumnIndex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índice de una columna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6" y="3284984"/>
            <a:ext cx="7017848" cy="10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80928"/>
            <a:ext cx="5749996" cy="25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72" y="3140968"/>
            <a:ext cx="6688375" cy="13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Contexto para acceder a la base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Nombre de la base de datos (fichero sqlite3)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CursorFactory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 la clase cursor utilizada para obtener los recursos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Versión de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68" y="4293096"/>
            <a:ext cx="675548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la BD no existe la crea y nos devuelve una instancia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Ejecutamos el script de creación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94" y="4149080"/>
            <a:ext cx="588219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onUpdate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la versión de la BD no coincide con la actual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Proporciona la versión existente y la versión solicitada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11" y="4012809"/>
            <a:ext cx="768499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Proporciona </a:t>
            </a:r>
            <a:r>
              <a:rPr lang="es-ES" dirty="0"/>
              <a:t>un </a:t>
            </a:r>
            <a:r>
              <a:rPr lang="es-ES" dirty="0" smtClean="0"/>
              <a:t>mecanismo que </a:t>
            </a:r>
            <a:r>
              <a:rPr lang="es-ES" dirty="0"/>
              <a:t>permite guardar y recuperar los pares de clave y valor </a:t>
            </a:r>
            <a:r>
              <a:rPr lang="es-ES" dirty="0" smtClean="0"/>
              <a:t>de forma persistente </a:t>
            </a:r>
            <a:r>
              <a:rPr lang="es-ES" dirty="0"/>
              <a:t>de los tipos de datos </a:t>
            </a:r>
            <a:r>
              <a:rPr lang="es-ES" dirty="0" smtClean="0"/>
              <a:t>primitivos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getSharedPreferences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 las </a:t>
            </a:r>
            <a:r>
              <a:rPr lang="es-ES" dirty="0"/>
              <a:t>preferencias </a:t>
            </a:r>
            <a:r>
              <a:rPr lang="es-ES" dirty="0" smtClean="0"/>
              <a:t>en </a:t>
            </a:r>
            <a:r>
              <a:rPr lang="es-ES" dirty="0"/>
              <a:t>varios archivos identificados por su nombre, que se especifica con el primer </a:t>
            </a:r>
            <a:r>
              <a:rPr lang="es-ES" dirty="0" smtClean="0"/>
              <a:t>parámetro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getPreferences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 las preferencias en un </a:t>
            </a:r>
            <a:r>
              <a:rPr lang="es-ES" dirty="0"/>
              <a:t>archivo </a:t>
            </a:r>
            <a:r>
              <a:rPr lang="es-ES" dirty="0" smtClean="0"/>
              <a:t>asociado a una «</a:t>
            </a:r>
            <a:r>
              <a:rPr lang="es-ES" dirty="0" err="1" smtClean="0"/>
              <a:t>Activity</a:t>
            </a:r>
            <a:r>
              <a:rPr lang="es-ES" dirty="0" smtClean="0"/>
              <a:t>».</a:t>
            </a:r>
            <a:r>
              <a:rPr lang="es-ES" dirty="0"/>
              <a:t> 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Solo será accesible por dicha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6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la base de datos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Iniciar </a:t>
            </a:r>
            <a:r>
              <a:rPr lang="es-ES" dirty="0" err="1" smtClean="0"/>
              <a:t>SQLiteOpenHelper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20" y="3320988"/>
            <a:ext cx="757676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Abrir base de datos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56" y="2636912"/>
            <a:ext cx="5824991" cy="159930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907704" y="4509120"/>
            <a:ext cx="50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Cerrar base de datos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81" y="5157192"/>
            <a:ext cx="35383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nombre de la tabla a consultar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array</a:t>
            </a:r>
            <a:r>
              <a:rPr lang="es-ES" dirty="0" smtClean="0"/>
              <a:t> con las columnas que queremos recuperar. </a:t>
            </a:r>
            <a:r>
              <a:rPr lang="es-ES" dirty="0" err="1" smtClean="0"/>
              <a:t>Null</a:t>
            </a:r>
            <a:r>
              <a:rPr lang="es-ES" dirty="0" smtClean="0"/>
              <a:t> para recuperar todas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«WHERE» con formato «campo = ?»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Array</a:t>
            </a:r>
            <a:r>
              <a:rPr lang="es-ES" dirty="0" smtClean="0"/>
              <a:t> de valores para la clausula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«GROUP BY»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</a:t>
            </a:r>
            <a:r>
              <a:rPr lang="es-ES" dirty="0" err="1" smtClean="0"/>
              <a:t>Having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de ordenamiento del resultado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DESC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ASC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del limite de resultados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8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2509564"/>
            <a:ext cx="8683656" cy="27136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3086052"/>
            <a:ext cx="8561308" cy="99102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4" y="4365104"/>
            <a:ext cx="912665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Insertar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Insert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Campo que queremos poner a </a:t>
            </a:r>
            <a:r>
              <a:rPr lang="es-ES" dirty="0" err="1" smtClean="0"/>
              <a:t>null</a:t>
            </a:r>
            <a:r>
              <a:rPr lang="es-ES" dirty="0" smtClean="0"/>
              <a:t> (opcional, si usamos un </a:t>
            </a:r>
            <a:r>
              <a:rPr lang="es-ES" dirty="0" err="1" smtClean="0"/>
              <a:t>contentValues</a:t>
            </a:r>
            <a:r>
              <a:rPr lang="es-ES" dirty="0" smtClean="0"/>
              <a:t> vacío)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Valores de los campos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07" y="4005064"/>
            <a:ext cx="6827769" cy="16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Actualizar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Update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Nuevos valores de los campos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Valores de la 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05064"/>
            <a:ext cx="7484678" cy="1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Eliminar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delete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Valores de la 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797437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execSQL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 cualquier consulta excepto SELECT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se permite </a:t>
            </a:r>
            <a:r>
              <a:rPr lang="es-ES" dirty="0" err="1" smtClean="0"/>
              <a:t>multiples</a:t>
            </a:r>
            <a:r>
              <a:rPr lang="es-ES" dirty="0" smtClean="0"/>
              <a:t> consultas separadas por «;»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devuelve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rawQuery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 una consulta SQL y devuelve un cursor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tiene limitaciones a las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condición «WHERE» usa el formato «campo = ?»</a:t>
            </a:r>
          </a:p>
        </p:txBody>
      </p:sp>
    </p:spTree>
    <p:extLst>
      <p:ext uri="{BB962C8B-B14F-4D97-AF65-F5344CB8AC3E}">
        <p14:creationId xmlns:p14="http://schemas.microsoft.com/office/powerpoint/2010/main" val="37975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una interfaz para almacenar y recuperar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Permiten publicar datos a todas las aplicaciones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la única manera de compartir datos entre todas las aplicaciones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proporciona los más comunes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Contactos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Fotos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Música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Calendario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Ficheros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Para publicar datos podemos crear «Content </a:t>
            </a:r>
            <a:r>
              <a:rPr lang="es-ES" dirty="0" err="1" smtClean="0"/>
              <a:t>Provider</a:t>
            </a:r>
            <a:r>
              <a:rPr lang="es-ES" dirty="0" smtClean="0"/>
              <a:t>» o añadir nuestros datos a uno existente</a:t>
            </a:r>
          </a:p>
        </p:txBody>
      </p:sp>
    </p:spTree>
    <p:extLst>
      <p:ext uri="{BB962C8B-B14F-4D97-AF65-F5344CB8AC3E}">
        <p14:creationId xmlns:p14="http://schemas.microsoft.com/office/powerpoint/2010/main" val="37444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268760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preocupa de cómo se almacenan los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Base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Ficheros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Internet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Todos los «Content </a:t>
            </a:r>
            <a:r>
              <a:rPr lang="es-ES" dirty="0" err="1" smtClean="0"/>
              <a:t>Providers</a:t>
            </a:r>
            <a:r>
              <a:rPr lang="es-ES" dirty="0" smtClean="0"/>
              <a:t>» deben implementar una interfaz común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datos los obtenemos mediante un «</a:t>
            </a:r>
            <a:r>
              <a:rPr lang="es-ES" dirty="0" err="1" smtClean="0"/>
              <a:t>ContentResolver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lvl="1"/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gestiona mediante el patrón «</a:t>
            </a:r>
            <a:r>
              <a:rPr lang="es-ES" dirty="0" err="1" smtClean="0"/>
              <a:t>Factoria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Hay una sola instancia por cada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07" y="4460888"/>
            <a:ext cx="689313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Recuperar valores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SharedPreferences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r>
              <a:rPr lang="es-ES" dirty="0" smtClean="0"/>
              <a:t>()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91085"/>
            <a:ext cx="6962431" cy="9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datos se exponen como una tabla simple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fila es un registro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columna es un dato de un tipo particular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registro incluye al menos un «_ID»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consulta devuelve un «Cursor»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78" y="3717032"/>
            <a:ext cx="6755941" cy="1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URI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Conent</a:t>
            </a:r>
            <a:r>
              <a:rPr lang="es-ES" dirty="0" smtClean="0"/>
              <a:t> </a:t>
            </a:r>
            <a:r>
              <a:rPr lang="es-ES" dirty="0" err="1" smtClean="0"/>
              <a:t>Provider</a:t>
            </a:r>
            <a:r>
              <a:rPr lang="es-ES" dirty="0" smtClean="0"/>
              <a:t>» es identificado por su «URI»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«Content </a:t>
            </a:r>
            <a:r>
              <a:rPr lang="es-ES" dirty="0" err="1" smtClean="0"/>
              <a:t>Provider</a:t>
            </a:r>
            <a:r>
              <a:rPr lang="es-ES" dirty="0" smtClean="0"/>
              <a:t>» que obtiene datos de distintas tablas debe proporcionar una «URI» por cada tabla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content</a:t>
            </a:r>
            <a:r>
              <a:rPr lang="es-ES" dirty="0" smtClean="0"/>
              <a:t>://….»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aconseja crear la variable CONTENT_URI para almacenar la «URI» de nuestro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13176"/>
            <a:ext cx="81263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«URI» que identifica al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Los nombres de los campos a recuperar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tipo de dato de cada campo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ContentResolver.query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Devuelve un «Cursor»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Independiente de la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ContentResolver.managedQuery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Devuelve un «Cursor»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Liga el ciclo de vida del «Cursor» a la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Activity.startManagingCursor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Asocia un «Cursor» al ciclo de vida de una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29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40944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Configurar la «URI»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Añadiendo el campo «_ID» a la «URI» restringimos los registros uno solo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" y="3491085"/>
            <a:ext cx="8915916" cy="19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835696" y="155679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q</a:t>
            </a:r>
            <a:r>
              <a:rPr lang="es-ES" dirty="0" err="1" smtClean="0"/>
              <a:t>uery</a:t>
            </a:r>
            <a:r>
              <a:rPr lang="es-ES" dirty="0" smtClean="0"/>
              <a:t>()/</a:t>
            </a:r>
            <a:r>
              <a:rPr lang="es-ES" dirty="0" err="1" smtClean="0"/>
              <a:t>managedQuery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La URI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nombre de los campos a recuperar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Clausula «WHERE»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Argumentos del «WHERE»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Clausula «ORDER BY»</a:t>
            </a:r>
          </a:p>
        </p:txBody>
      </p:sp>
    </p:spTree>
    <p:extLst>
      <p:ext uri="{BB962C8B-B14F-4D97-AF65-F5344CB8AC3E}">
        <p14:creationId xmlns:p14="http://schemas.microsoft.com/office/powerpoint/2010/main" val="11756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lvl="1"/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25" y="2129663"/>
            <a:ext cx="4896544" cy="136142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" y="3472656"/>
            <a:ext cx="8689911" cy="2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Leer datos</a:t>
            </a:r>
          </a:p>
          <a:p>
            <a:pPr lvl="1"/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75" y="2420888"/>
            <a:ext cx="58156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registros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ContentResolver.insert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2" y="3068960"/>
            <a:ext cx="8486963" cy="23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campos nuevos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62" y="2492896"/>
            <a:ext cx="7373342" cy="29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campos nuevos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4"/>
            <a:ext cx="7768936" cy="20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Para editar los archivos de 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SharedPreferences.Editor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edit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putXXX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commit</a:t>
            </a:r>
            <a:r>
              <a:rPr lang="es-ES" dirty="0"/>
              <a:t>()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7037961" cy="16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binarios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413972" cy="37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2474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Modificar y eliminar registros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8183673" cy="20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Requisitos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Establecer el sistema de almacenamiento de datos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SQLite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Fichero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Servicio Web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Heredar de la clase </a:t>
            </a:r>
            <a:r>
              <a:rPr lang="es-ES" dirty="0" err="1" smtClean="0"/>
              <a:t>ContentProvider</a:t>
            </a:r>
            <a:r>
              <a:rPr lang="es-ES" dirty="0" smtClean="0"/>
              <a:t> para establecer la interfaz de intercambio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Declarar el «Content </a:t>
            </a:r>
            <a:r>
              <a:rPr lang="es-ES" dirty="0" err="1" smtClean="0"/>
              <a:t>Provider</a:t>
            </a:r>
            <a:r>
              <a:rPr lang="es-ES" dirty="0" smtClean="0"/>
              <a:t>»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289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Subclase de </a:t>
            </a:r>
            <a:r>
              <a:rPr lang="es-ES" dirty="0" err="1" smtClean="0"/>
              <a:t>ContentProvider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Métodos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q</a:t>
            </a:r>
            <a:r>
              <a:rPr lang="es-ES" dirty="0" err="1" smtClean="0"/>
              <a:t>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nsert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elete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getType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función </a:t>
            </a:r>
            <a:r>
              <a:rPr lang="es-ES" dirty="0" err="1" smtClean="0"/>
              <a:t>query</a:t>
            </a:r>
            <a:r>
              <a:rPr lang="es-ES" dirty="0" smtClean="0"/>
              <a:t>() debe devolver un «Cursor»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Enviar </a:t>
            </a:r>
            <a:r>
              <a:rPr lang="es-ES" dirty="0" err="1" smtClean="0"/>
              <a:t>notifyChanged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73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Definir CONTETN_URI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8263"/>
            <a:ext cx="8504326" cy="50405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794304" y="342900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Definir los campos del «CONTENT_PROVIDER»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_ID es obligatorio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25" y="4158556"/>
            <a:ext cx="5257200" cy="2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Definir el «MIME TYPE»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registro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vnd.android.cursor.item</a:t>
            </a:r>
            <a:r>
              <a:rPr lang="es-ES" dirty="0" smtClean="0"/>
              <a:t>/</a:t>
            </a:r>
            <a:r>
              <a:rPr lang="es-ES" dirty="0" err="1" smtClean="0"/>
              <a:t>vnd.paquete.contenttype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Mas de un registro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vnd.android.cursor.dir</a:t>
            </a:r>
            <a:r>
              <a:rPr lang="es-ES" dirty="0" smtClean="0"/>
              <a:t>/</a:t>
            </a:r>
            <a:r>
              <a:rPr lang="es-ES" dirty="0" err="1" smtClean="0"/>
              <a:t>vnd.paquete.contenttype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Declarar el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07" y="4365104"/>
            <a:ext cx="676248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Usar el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3" y="2852936"/>
            <a:ext cx="8714713" cy="19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URI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A: Indica que es un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B: </a:t>
            </a:r>
            <a:r>
              <a:rPr lang="es-ES" dirty="0" err="1" smtClean="0"/>
              <a:t>Authority</a:t>
            </a:r>
            <a:r>
              <a:rPr lang="es-ES" dirty="0" smtClean="0"/>
              <a:t>, Identifica al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C: Indica la ruta a los datos solicitados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D: En caso de un único registro identifica su id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94" y="4308329"/>
            <a:ext cx="6264788" cy="8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Muestran información desde un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requieren iniciar la aplicación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sincronizan de forma automática con al fuente de datos</a:t>
            </a:r>
          </a:p>
          <a:p>
            <a:endParaRPr lang="es-ES" dirty="0" smtClean="0"/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266643"/>
            <a:ext cx="244826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Crear una «</a:t>
            </a:r>
            <a:r>
              <a:rPr lang="es-ES" dirty="0" err="1" smtClean="0"/>
              <a:t>Activity</a:t>
            </a:r>
            <a:r>
              <a:rPr lang="es-ES" dirty="0" smtClean="0"/>
              <a:t>» y declararla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Especificar la acción CREATE_LIVE_FOLDER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icono de la actividad y su </a:t>
            </a:r>
            <a:r>
              <a:rPr lang="es-ES" dirty="0" err="1" smtClean="0"/>
              <a:t>label</a:t>
            </a:r>
            <a:r>
              <a:rPr lang="es-ES" dirty="0" smtClean="0"/>
              <a:t> se usarán en el lanzador de la «Live Folder»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«Live Folder» crean un icono de  acceso directo a este en el «HOME </a:t>
            </a:r>
            <a:r>
              <a:rPr lang="es-ES" dirty="0" err="1" smtClean="0"/>
              <a:t>Screen</a:t>
            </a:r>
            <a:r>
              <a:rPr lang="es-ES" dirty="0" smtClean="0"/>
              <a:t>» del </a:t>
            </a:r>
            <a:r>
              <a:rPr lang="es-ES" dirty="0" err="1" smtClean="0"/>
              <a:t>telefono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4" y="4070012"/>
            <a:ext cx="7023507" cy="15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8" y="3258146"/>
            <a:ext cx="6533210" cy="23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Pulsación larga en el «HOME </a:t>
            </a:r>
            <a:r>
              <a:rPr lang="es-ES" dirty="0" err="1" smtClean="0"/>
              <a:t>Screen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Selección del «Live Folder»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 acceso directo al «Live Folder»</a:t>
            </a:r>
          </a:p>
          <a:p>
            <a:endParaRPr lang="es-ES" dirty="0" smtClean="0"/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140968"/>
            <a:ext cx="2400635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484784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 smtClean="0"/>
          </a:p>
          <a:p>
            <a:r>
              <a:rPr lang="es-ES" dirty="0" smtClean="0"/>
              <a:t>Recuperamos la «</a:t>
            </a:r>
            <a:r>
              <a:rPr lang="es-ES" dirty="0" err="1" smtClean="0"/>
              <a:t>Activity</a:t>
            </a:r>
            <a:r>
              <a:rPr lang="es-ES" dirty="0" smtClean="0"/>
              <a:t>» encargada de crear el «</a:t>
            </a:r>
            <a:r>
              <a:rPr lang="es-ES" dirty="0" err="1" smtClean="0"/>
              <a:t>LiveFolder</a:t>
            </a:r>
            <a:r>
              <a:rPr lang="es-ES" dirty="0" smtClean="0"/>
              <a:t>»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2708920"/>
            <a:ext cx="620568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«</a:t>
            </a:r>
            <a:r>
              <a:rPr lang="es-ES" dirty="0" err="1" smtClean="0"/>
              <a:t>Activity</a:t>
            </a:r>
            <a:r>
              <a:rPr lang="es-ES" dirty="0" smtClean="0"/>
              <a:t>» devuelve un </a:t>
            </a:r>
            <a:r>
              <a:rPr lang="es-ES" dirty="0" err="1" smtClean="0"/>
              <a:t>Intent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URI al «Live Folder»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nombre del «Live Folder»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icono del </a:t>
            </a:r>
            <a:r>
              <a:rPr lang="es-ES" dirty="0" err="1" smtClean="0"/>
              <a:t>LiveFolder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modo de visualización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DISPLAY_MODE_LIST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DISPLAY_MODE_GRID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83482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0" y="2060848"/>
            <a:ext cx="8672358" cy="33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«Content </a:t>
            </a:r>
            <a:r>
              <a:rPr lang="es-ES" dirty="0" err="1" smtClean="0"/>
              <a:t>Provider</a:t>
            </a:r>
            <a:r>
              <a:rPr lang="es-ES" dirty="0" smtClean="0"/>
              <a:t>» debe conocer la URI del «Live Folder»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63477"/>
            <a:ext cx="7249901" cy="698785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734790" y="3415604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Cursor devuelto por el «Content </a:t>
            </a:r>
            <a:r>
              <a:rPr lang="es-ES" dirty="0" err="1" smtClean="0"/>
              <a:t>Provider</a:t>
            </a:r>
            <a:r>
              <a:rPr lang="es-ES" dirty="0" smtClean="0"/>
              <a:t>» debe contener al menos dos campos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LiveFoldres</a:t>
            </a:r>
            <a:r>
              <a:rPr lang="es-ES" dirty="0" smtClean="0"/>
              <a:t>._ID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LiveFolders.NAME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92282"/>
            <a:ext cx="8640960" cy="20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384020" cy="31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Almacenamiento.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 err="1" smtClean="0"/>
              <a:t>Query</a:t>
            </a:r>
            <a:r>
              <a:rPr lang="es-ES" dirty="0" smtClean="0"/>
              <a:t> del «Content </a:t>
            </a:r>
            <a:r>
              <a:rPr lang="es-ES" dirty="0" err="1" smtClean="0"/>
              <a:t>Provider</a:t>
            </a:r>
            <a:r>
              <a:rPr lang="es-ES" dirty="0" smtClean="0"/>
              <a:t>» debe devolver un cursor con los campos que queremos mostrar en el «</a:t>
            </a:r>
            <a:r>
              <a:rPr lang="es-ES" dirty="0" err="1" smtClean="0"/>
              <a:t>LiveFolder</a:t>
            </a:r>
            <a:r>
              <a:rPr lang="es-ES" dirty="0" smtClean="0"/>
              <a:t>»</a:t>
            </a:r>
          </a:p>
          <a:p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6684491" cy="82795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91" y="3717032"/>
            <a:ext cx="6518888" cy="18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Almacenamiento.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«Live Folder».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 err="1" smtClean="0"/>
              <a:t>Query</a:t>
            </a:r>
            <a:r>
              <a:rPr lang="es-ES" dirty="0" smtClean="0"/>
              <a:t> del «Content </a:t>
            </a:r>
            <a:r>
              <a:rPr lang="es-ES" dirty="0" err="1" smtClean="0"/>
              <a:t>Provider</a:t>
            </a:r>
            <a:r>
              <a:rPr lang="es-ES" dirty="0" smtClean="0"/>
              <a:t>» debe propagar la notificación del cursor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2924944"/>
            <a:ext cx="8421276" cy="88594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98095"/>
            <a:ext cx="244826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63688" y="119675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9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68" y="2697822"/>
            <a:ext cx="6286997" cy="31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5" y="2780928"/>
            <a:ext cx="7167953" cy="21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5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42091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Almacenamiento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65" y="2795672"/>
            <a:ext cx="4498380" cy="30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2031</Words>
  <Application>Microsoft Office PowerPoint</Application>
  <PresentationFormat>Presentación en pantalla (4:3)</PresentationFormat>
  <Paragraphs>652</Paragraphs>
  <Slides>68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69" baseType="lpstr">
      <vt:lpstr>Diseño predeterminado</vt:lpstr>
      <vt:lpstr>Presentación de PowerPoint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  <vt:lpstr>Tema 5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186</cp:revision>
  <dcterms:created xsi:type="dcterms:W3CDTF">2006-09-07T08:52:47Z</dcterms:created>
  <dcterms:modified xsi:type="dcterms:W3CDTF">2011-06-03T12:30:13Z</dcterms:modified>
</cp:coreProperties>
</file>