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8" autoAdjust="0"/>
  </p:normalViewPr>
  <p:slideViewPr>
    <p:cSldViewPr>
      <p:cViewPr>
        <p:scale>
          <a:sx n="118" d="100"/>
          <a:sy n="118" d="100"/>
        </p:scale>
        <p:origin x="-143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9F0A8-0FD0-4432-9785-C2D113138D3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00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FF5E2-A498-40AB-AAF9-A4DCBA69E36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57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975D-AEA5-4B48-A96F-6A9DBB1B5C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71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6AFAB-B9CC-43E6-86B9-2EECE56A316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29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A7803-71EF-41B9-925F-535D3678A6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23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8FF3B-0A27-4B2D-87BA-410C8829435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17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F11D-6893-41BD-B629-E97A9357553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79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FFD8D-2E75-47FE-8077-4FEC5095B06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6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522E9-E81E-4944-A154-5FB74E38726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6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778EE-E86C-4A90-8F73-A09D3D2F55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46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E953-A835-47ED-BF02-DC9CF33BE4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07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2AEAD2D-4F22-49D7-A227-1690561A5F0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ode.google.com/p/minify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PAGINA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788"/>
            <a:ext cx="9251950" cy="697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442753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b="1">
              <a:latin typeface="Helvetica" pitchFamily="2" charset="0"/>
            </a:endParaRPr>
          </a:p>
        </p:txBody>
      </p:sp>
      <p:sp>
        <p:nvSpPr>
          <p:cNvPr id="2052" name="Rectangle 15"/>
          <p:cNvSpPr>
            <a:spLocks noChangeArrowheads="1"/>
          </p:cNvSpPr>
          <p:nvPr/>
        </p:nvSpPr>
        <p:spPr bwMode="auto">
          <a:xfrm>
            <a:off x="5003800" y="1989138"/>
            <a:ext cx="32369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3600">
                <a:solidFill>
                  <a:srgbClr val="C9DB03"/>
                </a:solidFill>
                <a:latin typeface="Avenir LT Std 55 Roman" pitchFamily="34" charset="0"/>
              </a:rPr>
              <a:t>Curso Android</a:t>
            </a:r>
            <a:r>
              <a:rPr lang="es-ES" sz="3600">
                <a:latin typeface="Avenir LT Std 55 Roman" pitchFamily="34" charset="0"/>
              </a:rPr>
              <a:t> </a:t>
            </a:r>
          </a:p>
        </p:txBody>
      </p:sp>
      <p:sp>
        <p:nvSpPr>
          <p:cNvPr id="2053" name="Rectangle 16"/>
          <p:cNvSpPr>
            <a:spLocks noChangeArrowheads="1"/>
          </p:cNvSpPr>
          <p:nvPr/>
        </p:nvSpPr>
        <p:spPr bwMode="auto">
          <a:xfrm>
            <a:off x="5580063" y="2420938"/>
            <a:ext cx="312261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4000">
                <a:solidFill>
                  <a:srgbClr val="C9DB03"/>
                </a:solidFill>
                <a:latin typeface="Avenir LT Std 55 Roman" pitchFamily="34" charset="0"/>
              </a:rPr>
              <a:t>Edición </a:t>
            </a:r>
            <a:r>
              <a:rPr lang="es-ES" sz="4000" b="1">
                <a:solidFill>
                  <a:schemeClr val="bg1"/>
                </a:solidFill>
                <a:latin typeface="Avenir LT Std 55 Roman" pitchFamily="34" charset="0"/>
              </a:rPr>
              <a:t>2011</a:t>
            </a:r>
          </a:p>
        </p:txBody>
      </p:sp>
      <p:pic>
        <p:nvPicPr>
          <p:cNvPr id="2054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6021388"/>
            <a:ext cx="6477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24045" y="1628800"/>
            <a:ext cx="67640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Viewport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Initial-scale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Escala inicial de la web. Por defecto se calcula para </a:t>
            </a:r>
            <a:r>
              <a:rPr lang="es-ES" dirty="0" err="1" smtClean="0"/>
              <a:t>ajustal</a:t>
            </a:r>
            <a:r>
              <a:rPr lang="es-ES" dirty="0" smtClean="0"/>
              <a:t> la página a una escala de 800px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Minimum-scale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Escala mínima de la web. Con un valor de 1 no nos permite reducir la web de su tamaño original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Maximum-scale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Escala máxima de la web. Un valor de 2 evita ampliar la web a </a:t>
            </a:r>
            <a:r>
              <a:rPr lang="es-ES" dirty="0" err="1" smtClean="0"/>
              <a:t>mass</a:t>
            </a:r>
            <a:r>
              <a:rPr lang="es-ES" dirty="0" smtClean="0"/>
              <a:t> del doble de su tamaño original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User-scalable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Por defecto «YES», permite/deniega el escalado por parte del usuario</a:t>
            </a:r>
          </a:p>
        </p:txBody>
      </p:sp>
    </p:spTree>
    <p:extLst>
      <p:ext uri="{BB962C8B-B14F-4D97-AF65-F5344CB8AC3E}">
        <p14:creationId xmlns:p14="http://schemas.microsoft.com/office/powerpoint/2010/main" val="40290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24045" y="1628800"/>
            <a:ext cx="6764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Viewport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Todos de escalado deben estar comprendidos entre 0.01 y 10.0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37" y="3044928"/>
            <a:ext cx="7145097" cy="4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1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275219"/>
            <a:ext cx="67640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Viewport</a:t>
            </a:r>
            <a:endParaRPr lang="es-ES" dirty="0" smtClean="0"/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Densidad de la pantalla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PPP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basa en el numero de puntos(</a:t>
            </a:r>
            <a:r>
              <a:rPr lang="es-ES" dirty="0" err="1" smtClean="0"/>
              <a:t>px</a:t>
            </a:r>
            <a:r>
              <a:rPr lang="es-ES" dirty="0" smtClean="0"/>
              <a:t>) por pulgada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Modificar densidades del dispositivo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«target-</a:t>
            </a:r>
            <a:r>
              <a:rPr lang="es-ES" dirty="0" err="1" smtClean="0"/>
              <a:t>densitydpi</a:t>
            </a:r>
            <a:r>
              <a:rPr lang="es-ES" dirty="0" smtClean="0"/>
              <a:t>»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«</a:t>
            </a:r>
            <a:r>
              <a:rPr lang="es-ES" dirty="0" err="1" smtClean="0"/>
              <a:t>device</a:t>
            </a:r>
            <a:r>
              <a:rPr lang="es-ES" dirty="0" smtClean="0"/>
              <a:t>-dpi»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smtClean="0"/>
              <a:t>Usa el dpi nativo del dispositivo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«</a:t>
            </a:r>
            <a:r>
              <a:rPr lang="es-ES" dirty="0" err="1" smtClean="0"/>
              <a:t>low</a:t>
            </a:r>
            <a:r>
              <a:rPr lang="es-ES" dirty="0" smtClean="0"/>
              <a:t>-dpi»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smtClean="0"/>
              <a:t>Escalado a 0.75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«</a:t>
            </a:r>
            <a:r>
              <a:rPr lang="es-ES" dirty="0" err="1" smtClean="0"/>
              <a:t>medium</a:t>
            </a:r>
            <a:r>
              <a:rPr lang="es-ES" dirty="0" smtClean="0"/>
              <a:t>-dpi»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smtClean="0"/>
              <a:t>Por defecto, Escalado 1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«</a:t>
            </a:r>
            <a:r>
              <a:rPr lang="es-ES" dirty="0" err="1" smtClean="0"/>
              <a:t>high</a:t>
            </a:r>
            <a:r>
              <a:rPr lang="es-ES" dirty="0" smtClean="0"/>
              <a:t>-dpi»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smtClean="0"/>
              <a:t>Escalado a 1.50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«</a:t>
            </a:r>
            <a:r>
              <a:rPr lang="es-ES" dirty="0" err="1" smtClean="0"/>
              <a:t>value</a:t>
            </a:r>
            <a:r>
              <a:rPr lang="es-ES" dirty="0" smtClean="0"/>
              <a:t>»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smtClean="0"/>
              <a:t>Especifica un dpi, rango entre 70 y 400</a:t>
            </a:r>
          </a:p>
          <a:p>
            <a:pPr lvl="2"/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518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275219"/>
            <a:ext cx="6764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Viewport</a:t>
            </a:r>
            <a:endParaRPr lang="es-ES" dirty="0" smtClean="0"/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Densidad de la pantalla</a:t>
            </a:r>
          </a:p>
          <a:p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27783"/>
            <a:ext cx="3479221" cy="344499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05" y="2522627"/>
            <a:ext cx="850319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275219"/>
            <a:ext cx="6764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Reglas CSS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Cargar CSS en función de la densidad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Múltiples hojas de estilo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lvl="1"/>
            <a:endParaRPr lang="es-ES" dirty="0" smtClean="0"/>
          </a:p>
          <a:p>
            <a:endParaRPr lang="es-ES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5" y="4489660"/>
            <a:ext cx="8654491" cy="614983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84" y="2994219"/>
            <a:ext cx="7182357" cy="8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275219"/>
            <a:ext cx="6764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Reglas CSS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Cargar CSS en función de la densidad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1</a:t>
            </a:r>
            <a:r>
              <a:rPr lang="es-ES" dirty="0" smtClean="0"/>
              <a:t> hoja de estilo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lvl="1"/>
            <a:endParaRPr lang="es-ES" dirty="0" smtClean="0"/>
          </a:p>
          <a:p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419344"/>
            <a:ext cx="6046569" cy="38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275219"/>
            <a:ext cx="6764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Reglas CSS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Cargar JS en función de la densidad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«</a:t>
            </a:r>
            <a:r>
              <a:rPr lang="es-ES" dirty="0" err="1" smtClean="0"/>
              <a:t>window.devicePixelRatio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lvl="1"/>
            <a:endParaRPr lang="es-ES" dirty="0" smtClean="0"/>
          </a:p>
          <a:p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140968"/>
            <a:ext cx="658873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4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275219"/>
            <a:ext cx="67640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Hibridas (Nativa/WEB)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Añadir un «</a:t>
            </a:r>
            <a:r>
              <a:rPr lang="es-ES" dirty="0" err="1" smtClean="0"/>
              <a:t>WebView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Cargar una web</a:t>
            </a:r>
            <a:endParaRPr lang="es-ES" dirty="0"/>
          </a:p>
          <a:p>
            <a:pPr lvl="1"/>
            <a:endParaRPr lang="es-ES" dirty="0" smtClean="0"/>
          </a:p>
          <a:p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25" y="2492896"/>
            <a:ext cx="7026964" cy="126840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6" y="5085184"/>
            <a:ext cx="7041507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275219"/>
            <a:ext cx="67640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Hibridas (Nativa/WEB)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Permiso de Internet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Habilitar JavaScript</a:t>
            </a:r>
          </a:p>
          <a:p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25" y="2267791"/>
            <a:ext cx="7206351" cy="87717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137541"/>
            <a:ext cx="7693781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275219"/>
            <a:ext cx="67640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Hibridas (Nativa/WEB)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Enlazar JavaScript y Java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Llamar a código «Nativo» desde JavaScript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JavaScriptInterface</a:t>
            </a: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79" y="3140968"/>
            <a:ext cx="686908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916832"/>
            <a:ext cx="67640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Android proporciona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Soporte para las propiedades de ventana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Caracteristicas</a:t>
            </a:r>
            <a:r>
              <a:rPr lang="es-ES" dirty="0" smtClean="0"/>
              <a:t> CSS y JavaScript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Aplicaciones «hibridas»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Funcionalidades del «</a:t>
            </a:r>
            <a:r>
              <a:rPr lang="es-ES" dirty="0" err="1" smtClean="0"/>
              <a:t>Webkit</a:t>
            </a:r>
            <a:r>
              <a:rPr lang="es-ES" dirty="0" smtClean="0"/>
              <a:t>»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770102"/>
            <a:ext cx="2448272" cy="2755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275219"/>
            <a:ext cx="6764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Hibridas (Nativa/WEB)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Enlazar JavaScript y Java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WebView.addJavaScriptInterface</a:t>
            </a:r>
            <a:r>
              <a:rPr lang="es-ES" dirty="0" smtClean="0"/>
              <a:t>()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 smtClean="0"/>
              <a:t>JavaScriptInterface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Nombre de la interfaz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smtClean="0"/>
              <a:t>Se transforma en un objeto JS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4221088"/>
            <a:ext cx="8820472" cy="60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1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275219"/>
            <a:ext cx="67640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Hibridas (Nativa/WEB)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Enlazar JavaScript y Java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Llamadas desde la interfaz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El código JS se ejecuta en otro hilo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Habilita el uso de JS de forma automática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Ejecutar código de terceros es potencialmente peligroso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068960"/>
            <a:ext cx="9102521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275219"/>
            <a:ext cx="6764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Hibridas (Nativa/WEB)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Manejar la navegación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Implementar </a:t>
            </a:r>
            <a:r>
              <a:rPr lang="es-ES" dirty="0" err="1" smtClean="0"/>
              <a:t>WebViewClient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Reaccionar a ciertas URL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Añadir parámetros a </a:t>
            </a:r>
            <a:r>
              <a:rPr lang="es-ES" dirty="0" err="1" smtClean="0"/>
              <a:t>URLs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 smtClean="0"/>
              <a:t>Redireccionar</a:t>
            </a:r>
            <a:r>
              <a:rPr lang="es-ES" dirty="0" smtClean="0"/>
              <a:t> según la URL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7" y="4005064"/>
            <a:ext cx="8660505" cy="67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275219"/>
            <a:ext cx="6764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Hibridas (Nativa/WEB)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Manejar la navegación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shouldOverrideUrlLoading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True El </a:t>
            </a:r>
            <a:r>
              <a:rPr lang="es-ES" dirty="0" err="1" smtClean="0"/>
              <a:t>webview</a:t>
            </a:r>
            <a:r>
              <a:rPr lang="es-ES" dirty="0" smtClean="0"/>
              <a:t> sigue gestionando la </a:t>
            </a:r>
            <a:r>
              <a:rPr lang="es-ES" dirty="0" err="1" smtClean="0"/>
              <a:t>url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False Nosotros nos hacemos cargo de la </a:t>
            </a:r>
            <a:r>
              <a:rPr lang="es-ES" dirty="0" err="1" smtClean="0"/>
              <a:t>url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85" y="3140968"/>
            <a:ext cx="7956041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275219"/>
            <a:ext cx="67640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Hibridas (Nativa/WEB)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Manejar el historial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Webview.goBack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Webview.canGoBack</a:t>
            </a:r>
            <a:r>
              <a:rPr lang="es-ES" dirty="0"/>
              <a:t>()</a:t>
            </a:r>
          </a:p>
          <a:p>
            <a:pPr lvl="2"/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12976"/>
            <a:ext cx="7332786" cy="237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2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275219"/>
            <a:ext cx="6764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Hibridas (Nativa/WEB)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Depuración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WebChromeClient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 smtClean="0"/>
              <a:t>onconsoleMessage</a:t>
            </a:r>
            <a:r>
              <a:rPr lang="es-ES" dirty="0" smtClean="0"/>
              <a:t>()</a:t>
            </a:r>
            <a:endParaRPr lang="es-ES" dirty="0"/>
          </a:p>
          <a:p>
            <a:pPr lvl="2"/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1" y="3364462"/>
            <a:ext cx="8867297" cy="18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275219"/>
            <a:ext cx="6764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Hibridas (Nativa/WEB)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Depuración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WebChromeClient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 smtClean="0"/>
              <a:t>onconsoleMessage</a:t>
            </a:r>
            <a:r>
              <a:rPr lang="es-ES" dirty="0" smtClean="0"/>
              <a:t>()</a:t>
            </a:r>
            <a:endParaRPr lang="es-ES" dirty="0"/>
          </a:p>
          <a:p>
            <a:pPr lvl="2"/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501008"/>
            <a:ext cx="725143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275219"/>
            <a:ext cx="67640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Hibridas (Nativa/WEB)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Recomendaciones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Redireccionar</a:t>
            </a:r>
            <a:r>
              <a:rPr lang="es-ES" dirty="0" smtClean="0"/>
              <a:t> los dispositivos móviles a una web adaptada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Usar un DOCTYPE adecuado  -</a:t>
            </a:r>
            <a:r>
              <a:rPr lang="es-ES" dirty="0" err="1" smtClean="0"/>
              <a:t>xHTML</a:t>
            </a:r>
            <a:r>
              <a:rPr lang="es-ES" dirty="0" smtClean="0"/>
              <a:t>-</a:t>
            </a:r>
            <a:endParaRPr lang="es-ES" dirty="0"/>
          </a:p>
          <a:p>
            <a:pPr lvl="2"/>
            <a:endParaRPr lang="es-ES" dirty="0" smtClean="0"/>
          </a:p>
          <a:p>
            <a:pPr lvl="2"/>
            <a:endParaRPr lang="es-ES" dirty="0"/>
          </a:p>
          <a:p>
            <a:pPr lvl="2"/>
            <a:endParaRPr lang="es-ES" dirty="0" smtClean="0"/>
          </a:p>
          <a:p>
            <a:pPr lvl="2"/>
            <a:endParaRPr lang="es-ES" dirty="0"/>
          </a:p>
          <a:p>
            <a:pPr lvl="2"/>
            <a:endParaRPr lang="es-ES" dirty="0" smtClean="0"/>
          </a:p>
          <a:p>
            <a:pPr lvl="2"/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Usar </a:t>
            </a:r>
            <a:r>
              <a:rPr lang="es-ES" dirty="0" err="1" smtClean="0"/>
              <a:t>Viewport</a:t>
            </a:r>
            <a:r>
              <a:rPr lang="es-ES" dirty="0" smtClean="0"/>
              <a:t> para adaptar el contenido a los distintos tipos de pantalla</a:t>
            </a:r>
          </a:p>
          <a:p>
            <a:pPr lvl="2"/>
            <a:endParaRPr lang="es-ES" dirty="0"/>
          </a:p>
          <a:p>
            <a:pPr lvl="2"/>
            <a:endParaRPr lang="es-ES" dirty="0" smtClean="0"/>
          </a:p>
          <a:p>
            <a:pPr lvl="2"/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667999"/>
            <a:ext cx="6490365" cy="76603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5661248"/>
            <a:ext cx="892899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275219"/>
            <a:ext cx="67640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Hibridas (Nativa/WEB)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Recomendaciones</a:t>
            </a:r>
          </a:p>
          <a:p>
            <a:pPr lvl="2"/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Evitar cargar múltiples ficheros para reducir el consumo de ancho de banda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Cargar CSS y JS en &lt;HEAD&gt; o &lt;BODY&gt;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Usar compresores de JS y CSS como </a:t>
            </a:r>
            <a:r>
              <a:rPr lang="es-ES" dirty="0" err="1" smtClean="0"/>
              <a:t>Minfy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>
                <a:hlinkClick r:id="rId4"/>
              </a:rPr>
              <a:t>http://code.google.com/p/minify</a:t>
            </a:r>
            <a:r>
              <a:rPr lang="es-ES" dirty="0" smtClean="0">
                <a:hlinkClick r:id="rId4"/>
              </a:rPr>
              <a:t>/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Nunca usar </a:t>
            </a:r>
            <a:r>
              <a:rPr lang="es-ES" dirty="0" err="1" smtClean="0"/>
              <a:t>scroll</a:t>
            </a:r>
            <a:r>
              <a:rPr lang="es-ES" dirty="0" smtClean="0"/>
              <a:t> horizontal</a:t>
            </a:r>
            <a:endParaRPr lang="es-ES" dirty="0"/>
          </a:p>
          <a:p>
            <a:pPr lvl="2"/>
            <a:endParaRPr lang="es-ES" dirty="0" smtClean="0"/>
          </a:p>
          <a:p>
            <a:pPr lvl="2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410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Widgets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275219"/>
            <a:ext cx="67640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Widgets.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S</a:t>
            </a:r>
            <a:r>
              <a:rPr lang="es-ES" dirty="0" smtClean="0"/>
              <a:t>on </a:t>
            </a:r>
            <a:r>
              <a:rPr lang="es-ES" dirty="0"/>
              <a:t>vistas en miniatura de aplicaciones que se pueden incrustar en otras aplicaciones </a:t>
            </a:r>
            <a:r>
              <a:rPr lang="es-ES" dirty="0" smtClean="0"/>
              <a:t>y </a:t>
            </a:r>
            <a:r>
              <a:rPr lang="es-ES" dirty="0"/>
              <a:t>recibir actualizaciones periódicas</a:t>
            </a:r>
            <a:endParaRPr lang="es-ES" dirty="0" smtClean="0"/>
          </a:p>
          <a:p>
            <a:pPr lvl="2"/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8" y="3212976"/>
            <a:ext cx="4554356" cy="14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916832"/>
            <a:ext cx="67640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Orientación de la pantalla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Android 2.0+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Tamaño de la pantalla y escala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Modificar la escala inicial de la web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Zoom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Densidad de la pantalla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Proporcionar imágenes para las distintas densidades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Low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Medium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High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17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Widgets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275219"/>
            <a:ext cx="67640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b="1" dirty="0" smtClean="0"/>
              <a:t>Widgets.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b="1" dirty="0" err="1" smtClean="0"/>
              <a:t>AppWidgetProviderInfo</a:t>
            </a:r>
            <a:endParaRPr lang="es-ES" b="1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Describe los metadatos de un </a:t>
            </a:r>
            <a:r>
              <a:rPr lang="es-ES" dirty="0" err="1"/>
              <a:t>Widget</a:t>
            </a:r>
            <a:r>
              <a:rPr lang="es-ES" dirty="0"/>
              <a:t> de la aplicación, tales como diseño el </a:t>
            </a:r>
            <a:r>
              <a:rPr lang="es-ES" dirty="0" err="1"/>
              <a:t>widget</a:t>
            </a:r>
            <a:r>
              <a:rPr lang="es-ES" dirty="0"/>
              <a:t> de la aplicación, la frecuencia de actualización, y la clase </a:t>
            </a:r>
            <a:r>
              <a:rPr lang="es-ES" dirty="0" err="1" smtClean="0"/>
              <a:t>AppWidgetProvider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b="1" dirty="0" err="1" smtClean="0"/>
              <a:t>AppWidgetProvider</a:t>
            </a:r>
            <a:endParaRPr lang="es-ES" b="1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Define los métodos básicos que </a:t>
            </a:r>
            <a:r>
              <a:rPr lang="es-ES" dirty="0" smtClean="0"/>
              <a:t>definen la </a:t>
            </a:r>
            <a:r>
              <a:rPr lang="es-ES" dirty="0"/>
              <a:t>interfaz de </a:t>
            </a:r>
            <a:r>
              <a:rPr lang="es-ES" dirty="0" smtClean="0"/>
              <a:t>comunicación con </a:t>
            </a:r>
            <a:r>
              <a:rPr lang="es-ES" dirty="0"/>
              <a:t>el </a:t>
            </a:r>
            <a:r>
              <a:rPr lang="es-ES" dirty="0" err="1" smtClean="0"/>
              <a:t>widget</a:t>
            </a:r>
            <a:r>
              <a:rPr lang="es-ES" dirty="0" smtClean="0"/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b="1" dirty="0" smtClean="0"/>
              <a:t>Layout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Vista inicial del </a:t>
            </a:r>
            <a:r>
              <a:rPr lang="es-ES" dirty="0" err="1" smtClean="0"/>
              <a:t>widget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b="1" dirty="0" smtClean="0"/>
              <a:t>App </a:t>
            </a:r>
            <a:r>
              <a:rPr lang="es-ES" b="1" dirty="0" err="1" smtClean="0"/>
              <a:t>Widget</a:t>
            </a:r>
            <a:r>
              <a:rPr lang="es-ES" b="1" dirty="0" smtClean="0"/>
              <a:t> </a:t>
            </a:r>
            <a:r>
              <a:rPr lang="es-ES" b="1" dirty="0" err="1" smtClean="0"/>
              <a:t>Configuration</a:t>
            </a:r>
            <a:endParaRPr lang="es-ES" b="1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«</a:t>
            </a:r>
            <a:r>
              <a:rPr lang="es-ES" dirty="0" err="1" smtClean="0"/>
              <a:t>Activity</a:t>
            </a:r>
            <a:r>
              <a:rPr lang="es-ES" dirty="0" smtClean="0"/>
              <a:t>» encargada de la configuración del </a:t>
            </a:r>
            <a:r>
              <a:rPr lang="es-ES" dirty="0" err="1" smtClean="0"/>
              <a:t>widget</a:t>
            </a:r>
            <a:r>
              <a:rPr lang="es-ES" dirty="0" smtClean="0"/>
              <a:t>, es opcional.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92199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Widgets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275219"/>
            <a:ext cx="6764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Manifest</a:t>
            </a:r>
            <a:r>
              <a:rPr lang="es-ES" b="1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Declarar Receiver con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Name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AppWidgetProvider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Action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ACTION_APPWIDGET_UPDATE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META-DATA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AppWidgetProviderInfo</a:t>
            </a: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78" y="3933056"/>
            <a:ext cx="848888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Widgets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275219"/>
            <a:ext cx="6764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AppWidgetProviderInfo</a:t>
            </a:r>
            <a:r>
              <a:rPr lang="es-ES" b="1" dirty="0" smtClean="0"/>
              <a:t>.</a:t>
            </a:r>
          </a:p>
          <a:p>
            <a:endParaRPr lang="es-ES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res/</a:t>
            </a:r>
            <a:r>
              <a:rPr lang="es-ES" dirty="0" err="1" smtClean="0"/>
              <a:t>xml</a:t>
            </a:r>
            <a:r>
              <a:rPr lang="es-ES" dirty="0" smtClean="0"/>
              <a:t>/</a:t>
            </a:r>
          </a:p>
          <a:p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3" y="2924944"/>
            <a:ext cx="8467643" cy="195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Widgets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275219"/>
            <a:ext cx="67640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AppWidgetProviderInfo</a:t>
            </a:r>
            <a:r>
              <a:rPr lang="es-ES" b="1" dirty="0" smtClean="0"/>
              <a:t>.</a:t>
            </a:r>
          </a:p>
          <a:p>
            <a:endParaRPr lang="es-ES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b="1" dirty="0" err="1" smtClean="0"/>
              <a:t>MinWidth</a:t>
            </a:r>
            <a:r>
              <a:rPr lang="es-ES" b="1" dirty="0"/>
              <a:t> y </a:t>
            </a:r>
            <a:r>
              <a:rPr lang="es-ES" b="1" dirty="0" err="1"/>
              <a:t>MinHeight</a:t>
            </a:r>
            <a:r>
              <a:rPr lang="es-ES" dirty="0"/>
              <a:t> </a:t>
            </a:r>
            <a:r>
              <a:rPr lang="es-ES" dirty="0" smtClean="0"/>
              <a:t>especifican </a:t>
            </a:r>
            <a:r>
              <a:rPr lang="es-ES" dirty="0"/>
              <a:t>la superficie mínima requerida por </a:t>
            </a:r>
            <a:r>
              <a:rPr lang="es-ES" dirty="0" smtClean="0"/>
              <a:t>el </a:t>
            </a:r>
            <a:r>
              <a:rPr lang="es-ES" dirty="0" err="1" smtClean="0"/>
              <a:t>widget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(Celdas * 74) – 2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b="1" dirty="0" err="1" smtClean="0"/>
              <a:t>updatePeriodMillis</a:t>
            </a:r>
            <a:r>
              <a:rPr lang="es-ES" dirty="0" smtClean="0"/>
              <a:t> </a:t>
            </a:r>
            <a:r>
              <a:rPr lang="es-ES" dirty="0"/>
              <a:t>define la frecuencia con </a:t>
            </a:r>
            <a:r>
              <a:rPr lang="es-ES" dirty="0" smtClean="0"/>
              <a:t>la que el  </a:t>
            </a:r>
            <a:r>
              <a:rPr lang="es-ES" dirty="0" err="1" smtClean="0"/>
              <a:t>Widget</a:t>
            </a:r>
            <a:r>
              <a:rPr lang="es-ES" dirty="0" smtClean="0"/>
              <a:t> debe </a:t>
            </a:r>
            <a:r>
              <a:rPr lang="es-ES" dirty="0"/>
              <a:t>solicitar una </a:t>
            </a:r>
            <a:r>
              <a:rPr lang="es-ES" dirty="0" smtClean="0"/>
              <a:t>actualización</a:t>
            </a:r>
            <a:r>
              <a:rPr lang="es-ES" dirty="0"/>
              <a:t> llamando </a:t>
            </a:r>
            <a:r>
              <a:rPr lang="es-ES" dirty="0" smtClean="0"/>
              <a:t>a</a:t>
            </a:r>
            <a:r>
              <a:rPr lang="es-ES" dirty="0"/>
              <a:t> onUpdate 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Para tiempos inferiores a 30 minutos usar una alarma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b="1" dirty="0" err="1" smtClean="0"/>
              <a:t>initialLayout</a:t>
            </a:r>
            <a:r>
              <a:rPr lang="es-ES" dirty="0" smtClean="0"/>
              <a:t> especifica la vista de inicio del </a:t>
            </a:r>
            <a:r>
              <a:rPr lang="es-ES" dirty="0" err="1" smtClean="0"/>
              <a:t>widget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b="1" dirty="0"/>
              <a:t>c</a:t>
            </a:r>
            <a:r>
              <a:rPr lang="es-ES" b="1" dirty="0" smtClean="0"/>
              <a:t>onfigure</a:t>
            </a:r>
            <a:r>
              <a:rPr lang="es-ES" dirty="0" smtClean="0"/>
              <a:t> especifica la actividad encargada de la configuración del </a:t>
            </a:r>
            <a:r>
              <a:rPr lang="es-ES" dirty="0" err="1" smtClean="0"/>
              <a:t>widget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638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Widgets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4" y="1308247"/>
            <a:ext cx="67640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AppWidget</a:t>
            </a:r>
            <a:r>
              <a:rPr lang="es-ES" b="1" dirty="0" smtClean="0"/>
              <a:t> Layout.</a:t>
            </a:r>
          </a:p>
          <a:p>
            <a:endParaRPr lang="es-ES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RemoteViews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FrameLayout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LinearLayout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RelativeLayout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Widgets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Analogclock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Button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Chronometer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Imagebutton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ProgressBar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Textview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548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Widgets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4" y="1308247"/>
            <a:ext cx="67640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AppWidgetProvider</a:t>
            </a:r>
            <a:r>
              <a:rPr lang="es-ES" b="1" dirty="0" smtClean="0"/>
              <a:t>.</a:t>
            </a:r>
          </a:p>
          <a:p>
            <a:endParaRPr lang="es-ES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onUpdate()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ejecuta de forma periódica cada «</a:t>
            </a:r>
            <a:r>
              <a:rPr lang="es-ES" dirty="0" err="1" smtClean="0"/>
              <a:t>updatePeriodMillis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Es el encargado de establecer la vista del </a:t>
            </a:r>
            <a:r>
              <a:rPr lang="es-ES" dirty="0" err="1" smtClean="0"/>
              <a:t>widget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onDelete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ejecuta cuando eliminamos el </a:t>
            </a:r>
            <a:r>
              <a:rPr lang="es-ES" dirty="0" err="1" smtClean="0"/>
              <a:t>widget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onEnabled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ejecuta al crear la primera instancia del </a:t>
            </a:r>
            <a:r>
              <a:rPr lang="es-ES" dirty="0" err="1" smtClean="0"/>
              <a:t>widget</a:t>
            </a:r>
            <a:r>
              <a:rPr lang="es-ES" dirty="0" smtClean="0"/>
              <a:t> la primera vez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onDisable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ejecuta al eliminar la última instancia del </a:t>
            </a:r>
            <a:r>
              <a:rPr lang="es-ES" dirty="0" err="1" smtClean="0"/>
              <a:t>widget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275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Widgets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4" y="1308247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AppWidgetProvider</a:t>
            </a:r>
            <a:r>
              <a:rPr lang="es-ES" b="1" dirty="0" smtClean="0"/>
              <a:t>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132856"/>
            <a:ext cx="9073008" cy="88098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" y="3140968"/>
            <a:ext cx="909672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Widgets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4" y="1308247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AppWidget</a:t>
            </a:r>
            <a:r>
              <a:rPr lang="es-ES" b="1" dirty="0" smtClean="0"/>
              <a:t> </a:t>
            </a:r>
            <a:r>
              <a:rPr lang="es-ES" b="1" dirty="0" err="1" smtClean="0"/>
              <a:t>Configuration</a:t>
            </a:r>
            <a:r>
              <a:rPr lang="es-ES" b="1" dirty="0" smtClean="0"/>
              <a:t>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5" y="2276872"/>
            <a:ext cx="9014751" cy="1159453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1" y="3933056"/>
            <a:ext cx="883766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Widgets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4" y="1308247"/>
            <a:ext cx="67640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AppWidget</a:t>
            </a:r>
            <a:r>
              <a:rPr lang="es-ES" b="1" dirty="0" smtClean="0"/>
              <a:t> </a:t>
            </a:r>
            <a:r>
              <a:rPr lang="es-ES" b="1" dirty="0" err="1" smtClean="0"/>
              <a:t>Configuration</a:t>
            </a:r>
            <a:r>
              <a:rPr lang="es-ES" b="1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Obtener el ID del </a:t>
            </a:r>
            <a:r>
              <a:rPr lang="es-ES" dirty="0" err="1" smtClean="0"/>
              <a:t>widget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Configurar el </a:t>
            </a:r>
            <a:r>
              <a:rPr lang="es-ES" dirty="0" err="1" smtClean="0"/>
              <a:t>widget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Obtener una instancia del </a:t>
            </a:r>
            <a:r>
              <a:rPr lang="es-ES" dirty="0" err="1" smtClean="0"/>
              <a:t>widget</a:t>
            </a:r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57" y="2084742"/>
            <a:ext cx="5904656" cy="16589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16" y="5013176"/>
            <a:ext cx="8215768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7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Widgets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4" y="1308247"/>
            <a:ext cx="67640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AppWidget</a:t>
            </a:r>
            <a:r>
              <a:rPr lang="es-ES" b="1" dirty="0" smtClean="0"/>
              <a:t> </a:t>
            </a:r>
            <a:r>
              <a:rPr lang="es-ES" b="1" dirty="0" err="1" smtClean="0"/>
              <a:t>Configuration</a:t>
            </a:r>
            <a:r>
              <a:rPr lang="es-ES" b="1" dirty="0" smtClean="0"/>
              <a:t>.</a:t>
            </a:r>
          </a:p>
          <a:p>
            <a:endParaRPr lang="es-E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Actualizar la vista del </a:t>
            </a:r>
            <a:r>
              <a:rPr lang="es-ES" dirty="0" err="1" smtClean="0"/>
              <a:t>widget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Lanzar el </a:t>
            </a:r>
            <a:r>
              <a:rPr lang="es-ES" dirty="0" err="1" smtClean="0"/>
              <a:t>widget</a:t>
            </a: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08" y="2547719"/>
            <a:ext cx="7689538" cy="843974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7" y="4437112"/>
            <a:ext cx="8928113" cy="10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916832"/>
            <a:ext cx="67640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Viewport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Indica el área donde se dibuja la web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Conoce el numero de </a:t>
            </a:r>
            <a:r>
              <a:rPr lang="es-ES" dirty="0" err="1" smtClean="0"/>
              <a:t>px</a:t>
            </a:r>
            <a:r>
              <a:rPr lang="es-ES" dirty="0" smtClean="0"/>
              <a:t> disponibles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Puede definir varios </a:t>
            </a:r>
            <a:r>
              <a:rPr lang="es-ES" dirty="0" err="1" smtClean="0"/>
              <a:t>viewport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Ajustar ancho de la web al ancho del móvil y desactivar el zoom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69" y="3933056"/>
            <a:ext cx="775093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1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13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Ejercicios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267744" y="1700808"/>
            <a:ext cx="5832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Crear una aplicación web hibrida que muestre las coordenadas del teléfono.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Crear formulario web con un enlace llamado coordenadas que envíe tres parámetros, latitud, longitud y el «</a:t>
            </a:r>
            <a:r>
              <a:rPr lang="es-ES" dirty="0" err="1" smtClean="0"/>
              <a:t>imei</a:t>
            </a:r>
            <a:r>
              <a:rPr lang="es-ES" dirty="0" smtClean="0"/>
              <a:t>» del teléfono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Capturar la petición y añadir los valores de los parámetros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Mostrar los datos de la petición lanzada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Crear un «</a:t>
            </a:r>
            <a:r>
              <a:rPr lang="es-ES" dirty="0" err="1" smtClean="0"/>
              <a:t>Widget</a:t>
            </a:r>
            <a:r>
              <a:rPr lang="es-ES" dirty="0" smtClean="0"/>
              <a:t>» que muestre las dos noticias mas recientes publicadas.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56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916832"/>
            <a:ext cx="676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Viewport</a:t>
            </a:r>
            <a:endParaRPr lang="es-ES" dirty="0" smtClean="0"/>
          </a:p>
          <a:p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636912"/>
            <a:ext cx="7327075" cy="26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24045" y="1628800"/>
            <a:ext cx="6764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Viewport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Definir el tamaño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width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320 &gt;= </a:t>
            </a:r>
            <a:r>
              <a:rPr lang="es-ES" dirty="0" err="1" smtClean="0"/>
              <a:t>width</a:t>
            </a:r>
            <a:r>
              <a:rPr lang="es-ES" dirty="0" smtClean="0"/>
              <a:t> &lt; 10000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height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200 &gt;= </a:t>
            </a:r>
            <a:r>
              <a:rPr lang="es-ES" dirty="0" err="1" smtClean="0"/>
              <a:t>height</a:t>
            </a:r>
            <a:r>
              <a:rPr lang="es-ES" dirty="0" smtClean="0"/>
              <a:t> &lt; 10000</a:t>
            </a:r>
          </a:p>
          <a:p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830" y="4151016"/>
            <a:ext cx="6302714" cy="42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24045" y="1628800"/>
            <a:ext cx="6764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Viewport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Sin definir (800px)</a:t>
            </a:r>
          </a:p>
          <a:p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618349"/>
            <a:ext cx="3376039" cy="339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24045" y="1628800"/>
            <a:ext cx="6764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Viewport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Width</a:t>
            </a:r>
            <a:r>
              <a:rPr lang="es-ES" dirty="0" smtClean="0"/>
              <a:t> = 400</a:t>
            </a:r>
          </a:p>
          <a:p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636912"/>
            <a:ext cx="3448566" cy="354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Web Apps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7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24045" y="1628800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Viewport</a:t>
            </a:r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44233"/>
            <a:ext cx="6793785" cy="36004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822410"/>
            <a:ext cx="3312368" cy="335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972</Words>
  <Application>Microsoft Office PowerPoint</Application>
  <PresentationFormat>Presentación en pantalla (4:3)</PresentationFormat>
  <Paragraphs>372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1" baseType="lpstr">
      <vt:lpstr>Diseño predeterminado</vt:lpstr>
      <vt:lpstr>Presentación de PowerPoint</vt:lpstr>
      <vt:lpstr>Web Apps</vt:lpstr>
      <vt:lpstr>Web Apps</vt:lpstr>
      <vt:lpstr>Web Apps</vt:lpstr>
      <vt:lpstr>Web Apps</vt:lpstr>
      <vt:lpstr>Web Apps</vt:lpstr>
      <vt:lpstr>Web Apps</vt:lpstr>
      <vt:lpstr>Web Apps</vt:lpstr>
      <vt:lpstr>Web Apps</vt:lpstr>
      <vt:lpstr>Web Apps</vt:lpstr>
      <vt:lpstr>Web Apps</vt:lpstr>
      <vt:lpstr>Web Apps</vt:lpstr>
      <vt:lpstr>Web Apps</vt:lpstr>
      <vt:lpstr>Web Apps</vt:lpstr>
      <vt:lpstr>Web Apps</vt:lpstr>
      <vt:lpstr>Web Apps</vt:lpstr>
      <vt:lpstr>Web Apps</vt:lpstr>
      <vt:lpstr>Web Apps</vt:lpstr>
      <vt:lpstr>Web Apps</vt:lpstr>
      <vt:lpstr>Web Apps</vt:lpstr>
      <vt:lpstr>Web Apps</vt:lpstr>
      <vt:lpstr>Web Apps</vt:lpstr>
      <vt:lpstr>Web Apps</vt:lpstr>
      <vt:lpstr>Web Apps</vt:lpstr>
      <vt:lpstr>Web Apps</vt:lpstr>
      <vt:lpstr>Web Apps</vt:lpstr>
      <vt:lpstr>Web Apps</vt:lpstr>
      <vt:lpstr>Web Apps</vt:lpstr>
      <vt:lpstr>Widgets</vt:lpstr>
      <vt:lpstr>Widgets</vt:lpstr>
      <vt:lpstr>Widgets</vt:lpstr>
      <vt:lpstr>Widgets</vt:lpstr>
      <vt:lpstr>Widgets</vt:lpstr>
      <vt:lpstr>Widgets</vt:lpstr>
      <vt:lpstr>Widgets</vt:lpstr>
      <vt:lpstr>Widgets</vt:lpstr>
      <vt:lpstr>Widgets</vt:lpstr>
      <vt:lpstr>Widgets</vt:lpstr>
      <vt:lpstr>Widgets</vt:lpstr>
      <vt:lpstr>Ejercicios</vt:lpstr>
    </vt:vector>
  </TitlesOfParts>
  <Company>comunica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ivan garceran</dc:creator>
  <cp:lastModifiedBy>jfranco</cp:lastModifiedBy>
  <cp:revision>117</cp:revision>
  <dcterms:created xsi:type="dcterms:W3CDTF">2006-09-07T08:52:47Z</dcterms:created>
  <dcterms:modified xsi:type="dcterms:W3CDTF">2011-06-14T11:25:10Z</dcterms:modified>
</cp:coreProperties>
</file>