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60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5860D-B236-4EDB-8926-020F910B26E0}" type="datetimeFigureOut">
              <a:rPr lang="es-ES"/>
              <a:pPr>
                <a:defRPr/>
              </a:pPr>
              <a:t>28/03/11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B25C4-0321-4A54-9E00-6330756BC4A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41ABB-204D-447A-A092-61EAD83E87BD}" type="datetimeFigureOut">
              <a:rPr lang="es-ES"/>
              <a:pPr>
                <a:defRPr/>
              </a:pPr>
              <a:t>28/03/11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C710F-503C-4921-B4A9-21D4E99B90D9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5042B-BA6B-4090-8909-E9668BE8265F}" type="datetimeFigureOut">
              <a:rPr lang="es-ES"/>
              <a:pPr>
                <a:defRPr/>
              </a:pPr>
              <a:t>28/03/11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2F10D-772C-46AD-A5AA-AB332DAF6654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09651-943D-49F1-B549-E064BC906941}" type="datetimeFigureOut">
              <a:rPr lang="es-ES"/>
              <a:pPr>
                <a:defRPr/>
              </a:pPr>
              <a:t>28/03/11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8F2B9-B004-479E-A714-8515BCD72B77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Clic para editar título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07470-442C-446E-BCF4-125394738699}" type="datetimeFigureOut">
              <a:rPr lang="es-ES"/>
              <a:pPr>
                <a:defRPr/>
              </a:pPr>
              <a:t>28/03/11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63757-D471-48CE-9099-8FF3DF30C22F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F2663-67C2-46A4-A1ED-7E36785ADB76}" type="datetimeFigureOut">
              <a:rPr lang="es-ES"/>
              <a:pPr>
                <a:defRPr/>
              </a:pPr>
              <a:t>28/03/11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C747D-940D-48F2-8643-3017CB10F33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 para editar título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9E98C-4FAB-4AD3-B40B-8415C26D589B}" type="datetimeFigureOut">
              <a:rPr lang="es-ES"/>
              <a:pPr>
                <a:defRPr/>
              </a:pPr>
              <a:t>28/03/11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0907E-D21D-4EF8-9A42-A1167AE8AA18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C76F2-31D0-4F67-A39D-8E836090F867}" type="datetimeFigureOut">
              <a:rPr lang="es-ES"/>
              <a:pPr>
                <a:defRPr/>
              </a:pPr>
              <a:t>28/03/11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E8E7A-8AFF-4179-8589-57389D322A60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500C8-B1B0-4B28-B056-78FC820CB01F}" type="datetimeFigureOut">
              <a:rPr lang="es-ES"/>
              <a:pPr>
                <a:defRPr/>
              </a:pPr>
              <a:t>28/03/11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33681-D57D-454D-87E6-63291EB74F61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Clic para editar título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945BE-B1A9-4FD8-B0B7-A1864BC67883}" type="datetimeFigureOut">
              <a:rPr lang="es-ES"/>
              <a:pPr>
                <a:defRPr/>
              </a:pPr>
              <a:t>28/03/11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DA133-CE49-4CE7-AD89-1CE64C89E637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Clic para editar título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Arrastre la imagen al marcador de posición o haga clic en el icono para agregar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66A18-FA1D-4319-A3A1-A9E15AE26874}" type="datetimeFigureOut">
              <a:rPr lang="es-ES"/>
              <a:pPr>
                <a:defRPr/>
              </a:pPr>
              <a:t>28/03/11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5B3AA-CBB8-4A0E-AE93-C1BC2A11FA1F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90012E6-D1DA-4813-91D6-45A98246EC6C}" type="datetimeFigureOut">
              <a:rPr lang="es-ES"/>
              <a:pPr>
                <a:defRPr/>
              </a:pPr>
              <a:t>28/03/11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E6BBB9-7288-488A-A60B-96F8DFCB406B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11760" y="1844824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 smtClean="0"/>
              <a:t>Bienvenidos</a:t>
            </a:r>
            <a:endParaRPr lang="es-ES" sz="5400" dirty="0"/>
          </a:p>
        </p:txBody>
      </p:sp>
      <p:pic>
        <p:nvPicPr>
          <p:cNvPr id="5" name="Imagen 4" descr="gtug2-murci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212976"/>
            <a:ext cx="6300192" cy="256646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95536" y="5661248"/>
            <a:ext cx="3213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Juan José Franco Peñaranda</a:t>
            </a:r>
          </a:p>
          <a:p>
            <a:r>
              <a:rPr lang="es-ES" dirty="0" err="1" smtClean="0"/>
              <a:t>juanjo@juanjofp.com</a:t>
            </a:r>
            <a:endParaRPr lang="es-E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55576" y="1772816"/>
            <a:ext cx="19197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err="1" smtClean="0"/>
              <a:t>Fragments</a:t>
            </a:r>
            <a:r>
              <a:rPr lang="es-ES" sz="2400" b="1" i="1" dirty="0" smtClean="0"/>
              <a:t>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1640" y="227687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8 Hablando con la </a:t>
            </a:r>
            <a:r>
              <a:rPr lang="es-ES" sz="2000" dirty="0" err="1" smtClean="0"/>
              <a:t>Activity</a:t>
            </a:r>
            <a:endParaRPr lang="es-ES" sz="2000" dirty="0" smtClean="0"/>
          </a:p>
        </p:txBody>
      </p:sp>
      <p:pic>
        <p:nvPicPr>
          <p:cNvPr id="7" name="Imagen 6" descr="Captura de pantalla 2011-03-18 a las 18.48.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8" y="2924944"/>
            <a:ext cx="8900618" cy="286457"/>
          </a:xfrm>
          <a:prstGeom prst="rect">
            <a:avLst/>
          </a:prstGeom>
        </p:spPr>
      </p:pic>
      <p:pic>
        <p:nvPicPr>
          <p:cNvPr id="10" name="Imagen 9" descr="Captura de pantalla 2011-03-18 a las 18.49.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645024"/>
            <a:ext cx="9036496" cy="222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30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55576" y="1772816"/>
            <a:ext cx="15436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err="1" smtClean="0"/>
              <a:t>Loaders</a:t>
            </a:r>
            <a:r>
              <a:rPr lang="es-ES" sz="2400" b="1" i="1" dirty="0" smtClean="0"/>
              <a:t>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1640" y="2276872"/>
            <a:ext cx="648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1 </a:t>
            </a:r>
            <a:r>
              <a:rPr lang="es-ES" sz="2000" dirty="0" smtClean="0"/>
              <a:t>Funcionalidades</a:t>
            </a:r>
            <a:endParaRPr lang="es-ES" sz="2000" dirty="0" smtClean="0"/>
          </a:p>
          <a:p>
            <a:endParaRPr lang="es-ES" sz="2000" dirty="0" smtClean="0"/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smtClean="0"/>
              <a:t>Obtener datos de forma </a:t>
            </a:r>
            <a:r>
              <a:rPr lang="es-ES" sz="2000" dirty="0" smtClean="0"/>
              <a:t>asíncrona</a:t>
            </a:r>
            <a:endParaRPr lang="es-ES" sz="2000" dirty="0" smtClean="0"/>
          </a:p>
          <a:p>
            <a:pPr marL="800100" lvl="1" indent="-342900">
              <a:buFont typeface="Wingdings" charset="2"/>
              <a:buChar char="²"/>
            </a:pPr>
            <a:endParaRPr lang="es-ES" sz="2000" dirty="0" smtClean="0"/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smtClean="0"/>
              <a:t>Monitorizan el origen de </a:t>
            </a:r>
            <a:r>
              <a:rPr lang="es-ES" sz="2000" dirty="0" smtClean="0"/>
              <a:t>datos</a:t>
            </a:r>
            <a:endParaRPr lang="es-ES" sz="2000" dirty="0" smtClean="0"/>
          </a:p>
          <a:p>
            <a:pPr marL="800100" lvl="1" indent="-342900">
              <a:buFont typeface="Wingdings" charset="2"/>
              <a:buChar char="²"/>
            </a:pPr>
            <a:endParaRPr lang="es-ES" sz="2000" dirty="0" smtClean="0"/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smtClean="0"/>
              <a:t>Reconectan de forma </a:t>
            </a:r>
            <a:r>
              <a:rPr lang="es-ES" sz="2000" dirty="0" smtClean="0"/>
              <a:t>automática</a:t>
            </a:r>
            <a:endParaRPr lang="es-ES" sz="2000" dirty="0" smtClean="0"/>
          </a:p>
          <a:p>
            <a:pPr marL="800100" lvl="1" indent="-342900">
              <a:buFont typeface="Wingdings" charset="2"/>
              <a:buChar char="²"/>
            </a:pPr>
            <a:endParaRPr lang="es-ES" sz="2000" dirty="0" smtClean="0"/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smtClean="0"/>
              <a:t>No necesitamos volver a obtener los </a:t>
            </a:r>
            <a:r>
              <a:rPr lang="es-ES" sz="2000" dirty="0" smtClean="0"/>
              <a:t>datos</a:t>
            </a: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55281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55576" y="1772816"/>
            <a:ext cx="15436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err="1" smtClean="0"/>
              <a:t>Loaders</a:t>
            </a:r>
            <a:r>
              <a:rPr lang="es-ES" sz="2400" b="1" i="1" dirty="0" smtClean="0"/>
              <a:t>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1640" y="227687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2 </a:t>
            </a:r>
            <a:r>
              <a:rPr lang="es-ES" sz="2000" dirty="0" smtClean="0"/>
              <a:t>Clases</a:t>
            </a:r>
            <a:endParaRPr lang="es-ES" sz="2000" dirty="0" smtClean="0"/>
          </a:p>
        </p:txBody>
      </p:sp>
      <p:pic>
        <p:nvPicPr>
          <p:cNvPr id="6" name="Imagen 5" descr="Captura de pantalla 2011-03-19 a las 19.40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24944"/>
            <a:ext cx="7759385" cy="285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38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55576" y="1772816"/>
            <a:ext cx="15436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err="1" smtClean="0"/>
              <a:t>Loaders</a:t>
            </a:r>
            <a:r>
              <a:rPr lang="es-ES" sz="2400" b="1" i="1" dirty="0" smtClean="0"/>
              <a:t>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1640" y="227687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3</a:t>
            </a:r>
            <a:r>
              <a:rPr lang="es-ES" sz="2000" dirty="0" smtClean="0"/>
              <a:t> Cómo usar un </a:t>
            </a:r>
            <a:r>
              <a:rPr lang="es-ES" sz="2000" dirty="0" err="1" smtClean="0"/>
              <a:t>Loader</a:t>
            </a:r>
            <a:endParaRPr lang="es-ES" sz="2000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323528" y="2852936"/>
            <a:ext cx="8640960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Iniciar el </a:t>
            </a:r>
            <a:r>
              <a:rPr lang="es-ES" dirty="0" err="1" smtClean="0"/>
              <a:t>Loader</a:t>
            </a:r>
            <a:endParaRPr lang="es-ES" dirty="0" smtClean="0"/>
          </a:p>
          <a:p>
            <a:r>
              <a:rPr lang="es-ES" dirty="0" err="1" smtClean="0"/>
              <a:t>getLoaderManager</a:t>
            </a:r>
            <a:r>
              <a:rPr lang="es-ES" dirty="0" smtClean="0"/>
              <a:t>().</a:t>
            </a:r>
            <a:r>
              <a:rPr lang="es-ES" dirty="0" err="1" smtClean="0"/>
              <a:t>initLoader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id, </a:t>
            </a:r>
            <a:r>
              <a:rPr lang="es-ES" dirty="0" err="1" smtClean="0"/>
              <a:t>bundle</a:t>
            </a:r>
            <a:r>
              <a:rPr lang="es-ES" dirty="0" smtClean="0"/>
              <a:t> </a:t>
            </a:r>
            <a:r>
              <a:rPr lang="es-ES" dirty="0" err="1" smtClean="0"/>
              <a:t>args</a:t>
            </a:r>
            <a:r>
              <a:rPr lang="es-ES" dirty="0" smtClean="0"/>
              <a:t>, </a:t>
            </a:r>
            <a:r>
              <a:rPr lang="es-ES" dirty="0" err="1" smtClean="0"/>
              <a:t>LoaderCallbacks</a:t>
            </a:r>
            <a:r>
              <a:rPr lang="es-ES" dirty="0" smtClean="0"/>
              <a:t>&lt;T&gt; </a:t>
            </a:r>
            <a:r>
              <a:rPr lang="es-ES" dirty="0" err="1" smtClean="0"/>
              <a:t>callbacks</a:t>
            </a:r>
            <a:r>
              <a:rPr lang="es-ES" dirty="0" smtClean="0"/>
              <a:t>)</a:t>
            </a:r>
          </a:p>
          <a:p>
            <a:endParaRPr lang="es-ES" dirty="0" smtClean="0"/>
          </a:p>
        </p:txBody>
      </p:sp>
      <p:sp>
        <p:nvSpPr>
          <p:cNvPr id="10" name="CuadroTexto 9"/>
          <p:cNvSpPr txBox="1"/>
          <p:nvPr/>
        </p:nvSpPr>
        <p:spPr>
          <a:xfrm>
            <a:off x="323529" y="3717032"/>
            <a:ext cx="8640960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R</a:t>
            </a:r>
            <a:r>
              <a:rPr lang="es-ES" dirty="0" smtClean="0"/>
              <a:t>einiciar el </a:t>
            </a:r>
            <a:r>
              <a:rPr lang="es-ES" dirty="0" err="1" smtClean="0"/>
              <a:t>Loader</a:t>
            </a:r>
            <a:endParaRPr lang="es-ES" dirty="0" smtClean="0"/>
          </a:p>
          <a:p>
            <a:r>
              <a:rPr lang="es-ES" dirty="0" err="1" smtClean="0"/>
              <a:t>getLoaderManager</a:t>
            </a:r>
            <a:r>
              <a:rPr lang="es-ES" dirty="0" smtClean="0"/>
              <a:t>().</a:t>
            </a:r>
            <a:r>
              <a:rPr lang="es-ES" dirty="0" err="1" smtClean="0"/>
              <a:t>restartLoader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id, </a:t>
            </a:r>
            <a:r>
              <a:rPr lang="es-ES" dirty="0" err="1" smtClean="0"/>
              <a:t>bundle</a:t>
            </a:r>
            <a:r>
              <a:rPr lang="es-ES" dirty="0" smtClean="0"/>
              <a:t> </a:t>
            </a:r>
            <a:r>
              <a:rPr lang="es-ES" dirty="0" err="1" smtClean="0"/>
              <a:t>args</a:t>
            </a:r>
            <a:r>
              <a:rPr lang="es-ES" dirty="0" smtClean="0"/>
              <a:t>, </a:t>
            </a:r>
            <a:r>
              <a:rPr lang="es-ES" dirty="0" err="1" smtClean="0"/>
              <a:t>LoaderCallbacks</a:t>
            </a:r>
            <a:r>
              <a:rPr lang="es-ES" dirty="0" smtClean="0"/>
              <a:t>&lt;T&gt; </a:t>
            </a:r>
            <a:r>
              <a:rPr lang="es-ES" dirty="0" err="1" smtClean="0"/>
              <a:t>callba</a:t>
            </a:r>
            <a:r>
              <a:rPr lang="es-ES" dirty="0" smtClean="0"/>
              <a:t>)</a:t>
            </a:r>
          </a:p>
          <a:p>
            <a:endParaRPr lang="es-ES" dirty="0" smtClean="0"/>
          </a:p>
        </p:txBody>
      </p:sp>
      <p:sp>
        <p:nvSpPr>
          <p:cNvPr id="11" name="CuadroTexto 10"/>
          <p:cNvSpPr txBox="1"/>
          <p:nvPr/>
        </p:nvSpPr>
        <p:spPr>
          <a:xfrm>
            <a:off x="323528" y="4581128"/>
            <a:ext cx="8640960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Escuchar al </a:t>
            </a:r>
            <a:r>
              <a:rPr lang="es-ES" dirty="0" err="1" smtClean="0"/>
              <a:t>Loader</a:t>
            </a:r>
            <a:endParaRPr lang="es-ES" dirty="0" smtClean="0"/>
          </a:p>
          <a:p>
            <a:pPr lvl="1"/>
            <a:r>
              <a:rPr lang="es-ES" dirty="0" err="1" smtClean="0"/>
              <a:t>onCreateLoader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id, </a:t>
            </a:r>
            <a:r>
              <a:rPr lang="es-ES" dirty="0" err="1" smtClean="0"/>
              <a:t>bundle</a:t>
            </a:r>
            <a:r>
              <a:rPr lang="es-ES" dirty="0" smtClean="0"/>
              <a:t> </a:t>
            </a:r>
            <a:r>
              <a:rPr lang="es-ES" dirty="0" err="1" smtClean="0"/>
              <a:t>args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onLoadFinished</a:t>
            </a:r>
            <a:r>
              <a:rPr lang="es-ES" dirty="0" smtClean="0"/>
              <a:t>(</a:t>
            </a:r>
            <a:r>
              <a:rPr lang="es-ES" dirty="0" err="1" smtClean="0"/>
              <a:t>Loader</a:t>
            </a:r>
            <a:r>
              <a:rPr lang="es-ES" dirty="0" smtClean="0"/>
              <a:t>&lt;T&gt; </a:t>
            </a:r>
            <a:r>
              <a:rPr lang="es-ES" dirty="0" err="1" smtClean="0"/>
              <a:t>loader</a:t>
            </a:r>
            <a:r>
              <a:rPr lang="es-ES" dirty="0" smtClean="0"/>
              <a:t>, T data)</a:t>
            </a:r>
          </a:p>
          <a:p>
            <a:pPr lvl="1"/>
            <a:r>
              <a:rPr lang="es-ES" dirty="0" err="1" smtClean="0"/>
              <a:t>onLoadReset</a:t>
            </a:r>
            <a:r>
              <a:rPr lang="es-ES" dirty="0" smtClean="0"/>
              <a:t>(</a:t>
            </a:r>
            <a:r>
              <a:rPr lang="es-ES" dirty="0" err="1" smtClean="0"/>
              <a:t>Loader</a:t>
            </a:r>
            <a:r>
              <a:rPr lang="es-ES" dirty="0" smtClean="0"/>
              <a:t>&lt;T&gt;)</a:t>
            </a:r>
          </a:p>
        </p:txBody>
      </p:sp>
    </p:spTree>
    <p:extLst>
      <p:ext uri="{BB962C8B-B14F-4D97-AF65-F5344CB8AC3E}">
        <p14:creationId xmlns:p14="http://schemas.microsoft.com/office/powerpoint/2010/main" val="1233027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55576" y="1772816"/>
            <a:ext cx="1885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err="1" smtClean="0"/>
              <a:t>Action</a:t>
            </a:r>
            <a:r>
              <a:rPr lang="es-ES" sz="2400" b="1" i="1" dirty="0" smtClean="0"/>
              <a:t> Bar.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1640" y="2276872"/>
            <a:ext cx="64807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1 Usos del </a:t>
            </a:r>
            <a:r>
              <a:rPr lang="es-ES" sz="2000" dirty="0" err="1" smtClean="0"/>
              <a:t>Action</a:t>
            </a:r>
            <a:r>
              <a:rPr lang="es-ES" sz="2000" dirty="0" smtClean="0"/>
              <a:t> </a:t>
            </a:r>
            <a:r>
              <a:rPr lang="es-ES" sz="2000" dirty="0" smtClean="0"/>
              <a:t>Bar</a:t>
            </a:r>
            <a:endParaRPr lang="es-ES" sz="2000" dirty="0" smtClean="0"/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smtClean="0"/>
              <a:t>Sustituye a la barra de </a:t>
            </a:r>
            <a:r>
              <a:rPr lang="es-ES" sz="2000" dirty="0" smtClean="0"/>
              <a:t>título</a:t>
            </a:r>
            <a:endParaRPr lang="es-ES" sz="2000" dirty="0" smtClean="0"/>
          </a:p>
          <a:p>
            <a:pPr marL="800100" lvl="1" indent="-342900">
              <a:buFont typeface="Wingdings" charset="2"/>
              <a:buChar char="²"/>
            </a:pPr>
            <a:endParaRPr lang="es-ES" sz="2000" dirty="0" smtClean="0"/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smtClean="0"/>
              <a:t>Muestra las acciones del </a:t>
            </a:r>
            <a:r>
              <a:rPr lang="es-ES" sz="2000" dirty="0" smtClean="0"/>
              <a:t>menú</a:t>
            </a:r>
            <a:endParaRPr lang="es-ES" sz="2000" dirty="0" smtClean="0"/>
          </a:p>
          <a:p>
            <a:pPr marL="800100" lvl="1" indent="-342900">
              <a:buFont typeface="Wingdings" charset="2"/>
              <a:buChar char="²"/>
            </a:pPr>
            <a:endParaRPr lang="es-ES" sz="2000" dirty="0" smtClean="0"/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smtClean="0"/>
              <a:t>Proporciona </a:t>
            </a:r>
            <a:r>
              <a:rPr lang="es-ES" sz="2000" dirty="0" err="1" smtClean="0"/>
              <a:t>TABs</a:t>
            </a:r>
            <a:r>
              <a:rPr lang="es-ES" sz="2000" dirty="0" smtClean="0"/>
              <a:t> para navegar entre </a:t>
            </a:r>
            <a:r>
              <a:rPr lang="es-ES" sz="2000" dirty="0" err="1" smtClean="0"/>
              <a:t>Fragments</a:t>
            </a:r>
            <a:endParaRPr lang="es-ES" sz="2000" dirty="0" smtClean="0"/>
          </a:p>
          <a:p>
            <a:pPr marL="800100" lvl="1" indent="-342900">
              <a:buFont typeface="Wingdings" charset="2"/>
              <a:buChar char="²"/>
            </a:pPr>
            <a:endParaRPr lang="es-ES" sz="2000" dirty="0" smtClean="0"/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smtClean="0"/>
              <a:t>Facilita la navegación mediante una lista de </a:t>
            </a:r>
            <a:r>
              <a:rPr lang="es-ES" sz="2000" dirty="0" smtClean="0"/>
              <a:t>selección</a:t>
            </a:r>
            <a:endParaRPr lang="es-ES" sz="2000" dirty="0" smtClean="0"/>
          </a:p>
          <a:p>
            <a:pPr marL="800100" lvl="1" indent="-342900">
              <a:buFont typeface="Wingdings" charset="2"/>
              <a:buChar char="²"/>
            </a:pPr>
            <a:endParaRPr lang="es-ES" sz="2000" dirty="0" smtClean="0"/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smtClean="0"/>
              <a:t>Añade el concepto de “</a:t>
            </a:r>
            <a:r>
              <a:rPr lang="es-ES" sz="2000" dirty="0" err="1" smtClean="0"/>
              <a:t>Action</a:t>
            </a:r>
            <a:r>
              <a:rPr lang="es-ES" sz="2000" dirty="0" smtClean="0"/>
              <a:t> </a:t>
            </a:r>
            <a:r>
              <a:rPr lang="es-ES" sz="2000" dirty="0" err="1" smtClean="0"/>
              <a:t>Views</a:t>
            </a:r>
            <a:r>
              <a:rPr lang="es-ES" sz="2000" dirty="0" smtClean="0"/>
              <a:t>”</a:t>
            </a:r>
            <a:endParaRPr lang="es-ES" sz="2000" dirty="0" smtClean="0"/>
          </a:p>
          <a:p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891268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55576" y="1772816"/>
            <a:ext cx="1885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err="1" smtClean="0"/>
              <a:t>Action</a:t>
            </a:r>
            <a:r>
              <a:rPr lang="es-ES" sz="2400" b="1" i="1" dirty="0" smtClean="0"/>
              <a:t> Bar.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1640" y="2276872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1 Mostrar el </a:t>
            </a:r>
            <a:r>
              <a:rPr lang="es-ES" sz="2000" dirty="0" err="1" smtClean="0"/>
              <a:t>Action</a:t>
            </a:r>
            <a:r>
              <a:rPr lang="es-ES" sz="2000" dirty="0" smtClean="0"/>
              <a:t> </a:t>
            </a:r>
            <a:r>
              <a:rPr lang="es-ES" sz="2000" dirty="0" smtClean="0"/>
              <a:t>Bar</a:t>
            </a:r>
            <a:endParaRPr lang="es-ES" sz="2000" dirty="0" smtClean="0"/>
          </a:p>
          <a:p>
            <a:endParaRPr lang="es-ES" sz="2000" dirty="0" smtClean="0"/>
          </a:p>
        </p:txBody>
      </p:sp>
      <p:pic>
        <p:nvPicPr>
          <p:cNvPr id="7" name="Imagen 6" descr="Captura de pantalla 2011-03-21 a las 19.00.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852936"/>
            <a:ext cx="4584700" cy="4318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331640" y="3501008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2</a:t>
            </a:r>
            <a:r>
              <a:rPr lang="es-ES" sz="2000" dirty="0" smtClean="0"/>
              <a:t> Ocultar el </a:t>
            </a:r>
            <a:r>
              <a:rPr lang="es-ES" sz="2000" dirty="0" err="1" smtClean="0"/>
              <a:t>Action</a:t>
            </a:r>
            <a:r>
              <a:rPr lang="es-ES" sz="2000" dirty="0" smtClean="0"/>
              <a:t> </a:t>
            </a:r>
            <a:r>
              <a:rPr lang="es-ES" sz="2000" dirty="0" smtClean="0"/>
              <a:t>Bar</a:t>
            </a:r>
            <a:endParaRPr lang="es-ES" sz="2000" dirty="0" smtClean="0"/>
          </a:p>
          <a:p>
            <a:endParaRPr lang="es-ES" sz="2000" dirty="0" smtClean="0"/>
          </a:p>
        </p:txBody>
      </p:sp>
      <p:pic>
        <p:nvPicPr>
          <p:cNvPr id="11" name="Imagen 10" descr="Captura de pantalla 2011-03-21 a las 19.01.2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149080"/>
            <a:ext cx="6731000" cy="381000"/>
          </a:xfrm>
          <a:prstGeom prst="rect">
            <a:avLst/>
          </a:prstGeom>
        </p:spPr>
      </p:pic>
      <p:pic>
        <p:nvPicPr>
          <p:cNvPr id="12" name="Imagen 11" descr="Captura de pantalla 2011-03-21 a las 19.01.4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797152"/>
            <a:ext cx="39878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4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55576" y="1772816"/>
            <a:ext cx="1885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err="1" smtClean="0"/>
              <a:t>Action</a:t>
            </a:r>
            <a:r>
              <a:rPr lang="es-ES" sz="2400" b="1" i="1" dirty="0" smtClean="0"/>
              <a:t> Bar.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755576" y="2276872"/>
            <a:ext cx="6480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3</a:t>
            </a:r>
            <a:r>
              <a:rPr lang="es-ES" sz="2000" dirty="0" smtClean="0"/>
              <a:t> Añadir “</a:t>
            </a:r>
            <a:r>
              <a:rPr lang="es-ES" sz="2000" dirty="0" err="1" smtClean="0"/>
              <a:t>Action</a:t>
            </a:r>
            <a:r>
              <a:rPr lang="es-ES" sz="2000" dirty="0" smtClean="0"/>
              <a:t> </a:t>
            </a:r>
            <a:r>
              <a:rPr lang="es-ES" sz="2000" dirty="0" err="1" smtClean="0"/>
              <a:t>Items</a:t>
            </a:r>
            <a:r>
              <a:rPr lang="es-ES" sz="2000" dirty="0" smtClean="0"/>
              <a:t>”</a:t>
            </a:r>
            <a:endParaRPr lang="es-ES" sz="2000" dirty="0" smtClean="0"/>
          </a:p>
          <a:p>
            <a:endParaRPr lang="es-ES" sz="2000" dirty="0" smtClean="0"/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err="1" smtClean="0"/>
              <a:t>setShowAsAction</a:t>
            </a:r>
            <a:r>
              <a:rPr lang="es-ES" sz="2000" dirty="0" smtClean="0"/>
              <a:t>()</a:t>
            </a:r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smtClean="0"/>
              <a:t>SHOW_AS_ACTION_ALWAYS</a:t>
            </a:r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smtClean="0"/>
              <a:t>SHOW_AS_ACTION_IF_ROOM</a:t>
            </a:r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smtClean="0"/>
              <a:t>SHOW_AS_ACTION_NEVER</a:t>
            </a:r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smtClean="0"/>
              <a:t>SHOW_AS_ACTION_WITHTEXT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55576" y="4653136"/>
            <a:ext cx="6480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4 Usar el icono de la </a:t>
            </a:r>
            <a:r>
              <a:rPr lang="es-ES" sz="2000" dirty="0" err="1" smtClean="0"/>
              <a:t>Activity</a:t>
            </a:r>
            <a:endParaRPr lang="es-ES" sz="2000" dirty="0" smtClean="0"/>
          </a:p>
          <a:p>
            <a:endParaRPr lang="es-ES" sz="2000" dirty="0" smtClean="0"/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err="1" smtClean="0"/>
              <a:t>Android.R.id.home</a:t>
            </a:r>
            <a:endParaRPr lang="es-ES" sz="2000" dirty="0" smtClean="0"/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err="1" smtClean="0"/>
              <a:t>setDisplayHomeAsUpEnabled</a:t>
            </a:r>
            <a:r>
              <a:rPr lang="es-ES" sz="2000" dirty="0" smtClean="0"/>
              <a:t>(true)</a:t>
            </a:r>
          </a:p>
        </p:txBody>
      </p:sp>
      <p:pic>
        <p:nvPicPr>
          <p:cNvPr id="6" name="Imagen 5" descr="Captura de pantalla 2011-03-21 a las 19.11.3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420888"/>
            <a:ext cx="2740620" cy="424050"/>
          </a:xfrm>
          <a:prstGeom prst="rect">
            <a:avLst/>
          </a:prstGeom>
        </p:spPr>
      </p:pic>
      <p:pic>
        <p:nvPicPr>
          <p:cNvPr id="14" name="Imagen 13" descr="Captura de pantalla 2011-03-21 a las 19.13.5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653136"/>
            <a:ext cx="1270164" cy="12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0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55576" y="1772816"/>
            <a:ext cx="1885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err="1" smtClean="0"/>
              <a:t>Action</a:t>
            </a:r>
            <a:r>
              <a:rPr lang="es-ES" sz="2400" b="1" i="1" dirty="0" smtClean="0"/>
              <a:t> Bar.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755576" y="227687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4 </a:t>
            </a:r>
            <a:r>
              <a:rPr lang="es-ES" sz="2000" dirty="0" err="1" smtClean="0"/>
              <a:t>Action</a:t>
            </a:r>
            <a:r>
              <a:rPr lang="es-ES" sz="2000" dirty="0" smtClean="0"/>
              <a:t> </a:t>
            </a:r>
            <a:r>
              <a:rPr lang="es-ES" sz="2000" dirty="0" err="1" smtClean="0"/>
              <a:t>Views</a:t>
            </a:r>
            <a:endParaRPr lang="es-ES" sz="2000" dirty="0" smtClean="0"/>
          </a:p>
        </p:txBody>
      </p:sp>
      <p:pic>
        <p:nvPicPr>
          <p:cNvPr id="7" name="Imagen 6" descr="Captura de pantalla 2011-03-21 a las 19.35.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060848"/>
            <a:ext cx="2789157" cy="369725"/>
          </a:xfrm>
          <a:prstGeom prst="rect">
            <a:avLst/>
          </a:prstGeom>
        </p:spPr>
      </p:pic>
      <p:pic>
        <p:nvPicPr>
          <p:cNvPr id="11" name="Imagen 10" descr="Captura de pantalla 2011-03-21 a las 19.36.2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924944"/>
            <a:ext cx="5617173" cy="1432637"/>
          </a:xfrm>
          <a:prstGeom prst="rect">
            <a:avLst/>
          </a:prstGeom>
        </p:spPr>
      </p:pic>
      <p:pic>
        <p:nvPicPr>
          <p:cNvPr id="15" name="Imagen 14" descr="Captura de pantalla 2011-03-21 a las 19.40.1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653136"/>
            <a:ext cx="5118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0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55576" y="1772816"/>
            <a:ext cx="1885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err="1" smtClean="0"/>
              <a:t>Action</a:t>
            </a:r>
            <a:r>
              <a:rPr lang="es-ES" sz="2400" b="1" i="1" dirty="0" smtClean="0"/>
              <a:t> Bar.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755576" y="2276872"/>
            <a:ext cx="6480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5</a:t>
            </a:r>
            <a:r>
              <a:rPr lang="es-ES" sz="2000" dirty="0" smtClean="0"/>
              <a:t> </a:t>
            </a:r>
            <a:r>
              <a:rPr lang="es-ES" sz="2000" dirty="0" err="1" smtClean="0"/>
              <a:t>Action</a:t>
            </a:r>
            <a:r>
              <a:rPr lang="es-ES" sz="2000" dirty="0" smtClean="0"/>
              <a:t> </a:t>
            </a:r>
            <a:r>
              <a:rPr lang="es-ES" sz="2000" dirty="0" err="1" smtClean="0"/>
              <a:t>Tabs</a:t>
            </a:r>
            <a:endParaRPr lang="es-ES" sz="2000" dirty="0" smtClean="0"/>
          </a:p>
          <a:p>
            <a:endParaRPr lang="es-ES" sz="2000" dirty="0" smtClean="0"/>
          </a:p>
          <a:p>
            <a:r>
              <a:rPr lang="es-ES" sz="2000" dirty="0" smtClean="0"/>
              <a:t>1 </a:t>
            </a:r>
            <a:r>
              <a:rPr lang="es-ES" sz="2000" dirty="0" err="1" smtClean="0"/>
              <a:t>ActionBar.TabListener</a:t>
            </a:r>
            <a:endParaRPr lang="es-ES" sz="2000" dirty="0" smtClean="0"/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err="1" smtClean="0"/>
              <a:t>onTabSelected</a:t>
            </a:r>
            <a:r>
              <a:rPr lang="es-ES" sz="2000" dirty="0" smtClean="0"/>
              <a:t> </a:t>
            </a:r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err="1" smtClean="0"/>
              <a:t>onTabUnselected</a:t>
            </a:r>
            <a:r>
              <a:rPr lang="es-ES" sz="2000" dirty="0" smtClean="0"/>
              <a:t> </a:t>
            </a:r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err="1" smtClean="0"/>
              <a:t>onTabReselected</a:t>
            </a:r>
            <a:endParaRPr lang="es-ES" sz="2000" dirty="0" smtClean="0"/>
          </a:p>
          <a:p>
            <a:r>
              <a:rPr lang="es-ES" sz="2000" dirty="0" smtClean="0"/>
              <a:t>2 </a:t>
            </a:r>
            <a:r>
              <a:rPr lang="es-ES" sz="2000" dirty="0" err="1" smtClean="0"/>
              <a:t>setNavigationMode</a:t>
            </a:r>
            <a:r>
              <a:rPr lang="es-ES" sz="2000" dirty="0" smtClean="0"/>
              <a:t>(NAVIGATION_MODE_TABS)</a:t>
            </a:r>
          </a:p>
          <a:p>
            <a:r>
              <a:rPr lang="es-ES" sz="2000" dirty="0" smtClean="0"/>
              <a:t>3 </a:t>
            </a:r>
            <a:r>
              <a:rPr lang="es-ES" sz="2000" dirty="0" err="1" smtClean="0"/>
              <a:t>ActionBar.Tab</a:t>
            </a:r>
            <a:r>
              <a:rPr lang="es-ES" sz="2000" dirty="0" smtClean="0"/>
              <a:t> -&gt; </a:t>
            </a:r>
            <a:r>
              <a:rPr lang="es-ES" sz="2000" dirty="0" err="1" smtClean="0"/>
              <a:t>newTab</a:t>
            </a:r>
            <a:r>
              <a:rPr lang="es-ES" sz="2000" dirty="0" smtClean="0"/>
              <a:t>()</a:t>
            </a:r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err="1" smtClean="0"/>
              <a:t>setText</a:t>
            </a:r>
            <a:r>
              <a:rPr lang="es-ES" sz="2000" dirty="0" smtClean="0"/>
              <a:t>(), </a:t>
            </a:r>
            <a:r>
              <a:rPr lang="es-ES" sz="2000" dirty="0" err="1" smtClean="0"/>
              <a:t>setIcon</a:t>
            </a:r>
            <a:r>
              <a:rPr lang="es-ES" sz="2000" dirty="0" smtClean="0"/>
              <a:t>()</a:t>
            </a:r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err="1" smtClean="0"/>
              <a:t>setTabListener</a:t>
            </a:r>
            <a:r>
              <a:rPr lang="es-ES" sz="2000" dirty="0" smtClean="0"/>
              <a:t>()</a:t>
            </a:r>
          </a:p>
          <a:p>
            <a:r>
              <a:rPr lang="es-ES" sz="2000" dirty="0" smtClean="0"/>
              <a:t>4 </a:t>
            </a:r>
            <a:r>
              <a:rPr lang="es-ES" sz="2000" dirty="0" err="1" smtClean="0"/>
              <a:t>addTab</a:t>
            </a:r>
            <a:r>
              <a:rPr lang="es-ES" sz="2000" dirty="0" smtClean="0"/>
              <a:t>()</a:t>
            </a:r>
          </a:p>
          <a:p>
            <a:endParaRPr lang="es-ES" sz="2000" dirty="0" smtClean="0"/>
          </a:p>
        </p:txBody>
      </p:sp>
      <p:pic>
        <p:nvPicPr>
          <p:cNvPr id="6" name="Imagen 5" descr="Captura de pantalla 2011-03-21 a las 19.54.5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348880"/>
            <a:ext cx="480791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08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55576" y="1772816"/>
            <a:ext cx="1885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err="1" smtClean="0"/>
              <a:t>Action</a:t>
            </a:r>
            <a:r>
              <a:rPr lang="es-ES" sz="2400" b="1" i="1" dirty="0" smtClean="0"/>
              <a:t> Bar.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755576" y="227687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6 Lista de </a:t>
            </a:r>
            <a:r>
              <a:rPr lang="es-ES" sz="2000" dirty="0" smtClean="0"/>
              <a:t>Selección</a:t>
            </a:r>
            <a:endParaRPr lang="es-ES" sz="2000" dirty="0" smtClean="0"/>
          </a:p>
        </p:txBody>
      </p:sp>
      <p:pic>
        <p:nvPicPr>
          <p:cNvPr id="7" name="Imagen 6" descr="Captura de pantalla 2011-03-21 a las 19.57.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996952"/>
            <a:ext cx="6375400" cy="685800"/>
          </a:xfrm>
          <a:prstGeom prst="rect">
            <a:avLst/>
          </a:prstGeom>
        </p:spPr>
      </p:pic>
      <p:pic>
        <p:nvPicPr>
          <p:cNvPr id="10" name="Imagen 9" descr="Captura de pantalla 2011-03-21 a las 19.57.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653136"/>
            <a:ext cx="6372200" cy="389925"/>
          </a:xfrm>
          <a:prstGeom prst="rect">
            <a:avLst/>
          </a:prstGeom>
        </p:spPr>
      </p:pic>
      <p:pic>
        <p:nvPicPr>
          <p:cNvPr id="11" name="Imagen 10" descr="Captura de pantalla 2011-03-21 a las 19.57.5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933056"/>
            <a:ext cx="6394083" cy="40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9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771800" y="2276872"/>
            <a:ext cx="45365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 smtClean="0"/>
          </a:p>
          <a:p>
            <a:pPr marL="742950" lvl="1" indent="-285750">
              <a:buFont typeface="Wingdings" charset="2"/>
              <a:buChar char="²"/>
            </a:pPr>
            <a:r>
              <a:rPr lang="es-ES" dirty="0" err="1" smtClean="0"/>
              <a:t>Fragment</a:t>
            </a:r>
            <a:endParaRPr lang="es-ES" dirty="0" smtClean="0"/>
          </a:p>
          <a:p>
            <a:pPr marL="742950" lvl="1" indent="-285750">
              <a:buFont typeface="Wingdings" charset="2"/>
              <a:buChar char="²"/>
            </a:pPr>
            <a:endParaRPr lang="es-ES" dirty="0" smtClean="0"/>
          </a:p>
          <a:p>
            <a:pPr marL="742950" lvl="1" indent="-285750">
              <a:buFont typeface="Wingdings" charset="2"/>
              <a:buChar char="²"/>
            </a:pPr>
            <a:r>
              <a:rPr lang="es-ES" dirty="0" err="1" smtClean="0"/>
              <a:t>Loaders</a:t>
            </a:r>
            <a:endParaRPr lang="es-ES" dirty="0" smtClean="0"/>
          </a:p>
          <a:p>
            <a:pPr marL="742950" lvl="1" indent="-285750">
              <a:buFont typeface="Wingdings" charset="2"/>
              <a:buChar char="²"/>
            </a:pPr>
            <a:endParaRPr lang="es-ES" dirty="0"/>
          </a:p>
          <a:p>
            <a:pPr marL="742950" lvl="1" indent="-285750">
              <a:buFont typeface="Wingdings" charset="2"/>
              <a:buChar char="²"/>
            </a:pPr>
            <a:r>
              <a:rPr lang="es-ES" dirty="0" err="1" smtClean="0"/>
              <a:t>ActionBar</a:t>
            </a:r>
            <a:endParaRPr lang="es-ES" dirty="0" smtClean="0"/>
          </a:p>
          <a:p>
            <a:pPr marL="742950" lvl="1" indent="-285750">
              <a:buFont typeface="Wingdings" charset="2"/>
              <a:buChar char="²"/>
            </a:pPr>
            <a:endParaRPr lang="es-ES" dirty="0"/>
          </a:p>
          <a:p>
            <a:pPr marL="742950" lvl="1" indent="-285750">
              <a:buFont typeface="Wingdings" charset="2"/>
              <a:buChar char="²"/>
            </a:pPr>
            <a:r>
              <a:rPr lang="es-ES" dirty="0" err="1" smtClean="0"/>
              <a:t>Drag</a:t>
            </a:r>
            <a:r>
              <a:rPr lang="es-ES" dirty="0" err="1"/>
              <a:t>&amp;</a:t>
            </a:r>
            <a:r>
              <a:rPr lang="es-ES" dirty="0" err="1" smtClean="0"/>
              <a:t>Drop</a:t>
            </a:r>
            <a:endParaRPr lang="es-ES" dirty="0" smtClean="0"/>
          </a:p>
          <a:p>
            <a:pPr marL="742950" lvl="1" indent="-285750">
              <a:buFont typeface="Wingdings" charset="2"/>
              <a:buChar char="²"/>
            </a:pPr>
            <a:endParaRPr lang="es-ES" dirty="0"/>
          </a:p>
          <a:p>
            <a:pPr marL="742950" lvl="1" indent="-285750">
              <a:buFont typeface="Wingdings" charset="2"/>
              <a:buChar char="²"/>
            </a:pPr>
            <a:r>
              <a:rPr lang="es-ES" dirty="0" smtClean="0"/>
              <a:t>Animaciones</a:t>
            </a:r>
            <a:endParaRPr lang="es-ES" dirty="0" smtClean="0"/>
          </a:p>
          <a:p>
            <a:pPr marL="742950" lvl="1" indent="-285750">
              <a:buFont typeface="Wingdings" charset="2"/>
              <a:buChar char="²"/>
            </a:pPr>
            <a:endParaRPr lang="es-ES" dirty="0" smtClean="0"/>
          </a:p>
          <a:p>
            <a:pPr marL="742950" lvl="1" indent="-285750">
              <a:buFont typeface="Wingdings" charset="2"/>
              <a:buChar char="²"/>
            </a:pPr>
            <a:r>
              <a:rPr lang="es-ES" dirty="0" err="1" smtClean="0"/>
              <a:t>Android</a:t>
            </a:r>
            <a:r>
              <a:rPr lang="es-ES" dirty="0" smtClean="0"/>
              <a:t> </a:t>
            </a:r>
            <a:r>
              <a:rPr lang="es-ES" dirty="0" err="1" smtClean="0"/>
              <a:t>Compability</a:t>
            </a:r>
            <a:r>
              <a:rPr lang="es-ES" dirty="0" smtClean="0"/>
              <a:t> </a:t>
            </a:r>
            <a:r>
              <a:rPr lang="es-ES" dirty="0" err="1" smtClean="0"/>
              <a:t>Package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259632" y="1772816"/>
            <a:ext cx="32030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smtClean="0"/>
              <a:t>Lo que vamos a ver.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3415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55576" y="1772816"/>
            <a:ext cx="19878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err="1" smtClean="0"/>
              <a:t>Drag&amp;Drop</a:t>
            </a:r>
            <a:r>
              <a:rPr lang="es-ES" sz="2400" b="1" i="1" dirty="0" smtClean="0"/>
              <a:t>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1640" y="2348880"/>
            <a:ext cx="64807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1 Procesos implicados</a:t>
            </a:r>
            <a:endParaRPr lang="es-ES" sz="2000" dirty="0" smtClean="0"/>
          </a:p>
          <a:p>
            <a:r>
              <a:rPr lang="es-ES" sz="2000" dirty="0" smtClean="0"/>
              <a:t> </a:t>
            </a:r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err="1" smtClean="0"/>
              <a:t>Started</a:t>
            </a:r>
            <a:endParaRPr lang="es-ES" sz="2000" dirty="0" smtClean="0"/>
          </a:p>
          <a:p>
            <a:pPr marL="1257300" lvl="2" indent="-342900">
              <a:buFont typeface="Wingdings" charset="2"/>
              <a:buChar char="Ø"/>
            </a:pPr>
            <a:r>
              <a:rPr lang="es-ES" sz="2000" dirty="0" err="1" smtClean="0"/>
              <a:t>startDrag</a:t>
            </a:r>
            <a:r>
              <a:rPr lang="es-ES" sz="2000" dirty="0" smtClean="0"/>
              <a:t>()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s-ES" sz="2000" dirty="0" smtClean="0"/>
              <a:t>ACTION_DRAG_STARTED</a:t>
            </a:r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err="1" smtClean="0"/>
              <a:t>Continuing</a:t>
            </a:r>
            <a:endParaRPr lang="es-ES" sz="2000" dirty="0" smtClean="0"/>
          </a:p>
          <a:p>
            <a:pPr marL="1257300" lvl="2" indent="-342900">
              <a:buFont typeface="Wingdings" charset="2"/>
              <a:buChar char="Ø"/>
            </a:pPr>
            <a:r>
              <a:rPr lang="es-ES" sz="2000" dirty="0" smtClean="0"/>
              <a:t>ACTION_DRAG_ENTERED</a:t>
            </a:r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err="1" smtClean="0"/>
              <a:t>Dropped</a:t>
            </a:r>
            <a:endParaRPr lang="es-ES" sz="2000" dirty="0" smtClean="0"/>
          </a:p>
          <a:p>
            <a:pPr marL="1257300" lvl="2" indent="-342900">
              <a:buFont typeface="Wingdings" charset="2"/>
              <a:buChar char="Ø"/>
            </a:pPr>
            <a:r>
              <a:rPr lang="es-ES" sz="2000" dirty="0" smtClean="0"/>
              <a:t>ACTION_DROP</a:t>
            </a:r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err="1" smtClean="0"/>
              <a:t>Ended</a:t>
            </a:r>
            <a:endParaRPr lang="es-ES" sz="2000" dirty="0" smtClean="0"/>
          </a:p>
          <a:p>
            <a:pPr marL="1257300" lvl="2" indent="-342900">
              <a:buFont typeface="Wingdings" charset="2"/>
              <a:buChar char="Ø"/>
            </a:pPr>
            <a:r>
              <a:rPr lang="es-ES" sz="2000" dirty="0" smtClean="0"/>
              <a:t>ACTION_DRAG_ENDED</a:t>
            </a:r>
          </a:p>
        </p:txBody>
      </p:sp>
    </p:spTree>
    <p:extLst>
      <p:ext uri="{BB962C8B-B14F-4D97-AF65-F5344CB8AC3E}">
        <p14:creationId xmlns:p14="http://schemas.microsoft.com/office/powerpoint/2010/main" val="3854933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55576" y="1772816"/>
            <a:ext cx="19878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err="1" smtClean="0"/>
              <a:t>Drag&amp;Drop</a:t>
            </a:r>
            <a:r>
              <a:rPr lang="es-ES" sz="2400" b="1" i="1" dirty="0" smtClean="0"/>
              <a:t>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1640" y="2348880"/>
            <a:ext cx="6480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2 </a:t>
            </a:r>
            <a:r>
              <a:rPr lang="es-ES" sz="2000" dirty="0" smtClean="0"/>
              <a:t>Registrar </a:t>
            </a:r>
            <a:r>
              <a:rPr lang="es-ES" sz="2000" dirty="0" smtClean="0"/>
              <a:t>Eventos</a:t>
            </a:r>
            <a:endParaRPr lang="es-ES" sz="2000" dirty="0" smtClean="0"/>
          </a:p>
          <a:p>
            <a:pPr marL="800100" lvl="1" indent="-342900">
              <a:buFont typeface="Wingdings" charset="2"/>
              <a:buChar char="Ø"/>
            </a:pPr>
            <a:r>
              <a:rPr lang="es-ES" sz="2000" dirty="0" err="1" smtClean="0"/>
              <a:t>onDragEvent</a:t>
            </a:r>
            <a:r>
              <a:rPr lang="es-ES" sz="2000" dirty="0" smtClean="0"/>
              <a:t>()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s-ES" sz="2000" dirty="0" err="1" smtClean="0"/>
              <a:t>setOnDragListener</a:t>
            </a:r>
            <a:r>
              <a:rPr lang="es-ES" sz="2000" dirty="0" smtClean="0"/>
              <a:t>()</a:t>
            </a:r>
          </a:p>
        </p:txBody>
      </p:sp>
      <p:pic>
        <p:nvPicPr>
          <p:cNvPr id="6" name="Imagen 5" descr="Captura de pantalla 2011-03-22 a las 19.01.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05064"/>
            <a:ext cx="8604448" cy="1947509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331640" y="3501008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3</a:t>
            </a:r>
            <a:r>
              <a:rPr lang="es-ES" sz="2000" dirty="0"/>
              <a:t> </a:t>
            </a:r>
            <a:r>
              <a:rPr lang="es-ES" sz="2000" dirty="0" smtClean="0"/>
              <a:t>Eventos</a:t>
            </a:r>
            <a:r>
              <a:rPr lang="es-E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636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55576" y="1772816"/>
            <a:ext cx="19878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err="1" smtClean="0"/>
              <a:t>Drag&amp;Drop</a:t>
            </a:r>
            <a:r>
              <a:rPr lang="es-ES" sz="2400" b="1" i="1" dirty="0" smtClean="0"/>
              <a:t>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1640" y="2348880"/>
            <a:ext cx="648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4  </a:t>
            </a:r>
            <a:r>
              <a:rPr lang="es-ES" sz="2000" dirty="0" smtClean="0"/>
              <a:t>La sombra del </a:t>
            </a:r>
            <a:r>
              <a:rPr lang="es-ES" sz="2000" dirty="0" smtClean="0"/>
              <a:t>arrastre</a:t>
            </a:r>
            <a:endParaRPr lang="es-ES" sz="2000" dirty="0" smtClean="0"/>
          </a:p>
          <a:p>
            <a:endParaRPr lang="es-ES" sz="2000" dirty="0" smtClean="0"/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err="1" smtClean="0"/>
              <a:t>DragShadowBuilder</a:t>
            </a:r>
            <a:r>
              <a:rPr lang="es-ES" sz="2000" dirty="0" smtClean="0"/>
              <a:t>()</a:t>
            </a:r>
          </a:p>
          <a:p>
            <a:pPr lvl="1"/>
            <a:endParaRPr lang="es-ES" sz="2000" dirty="0"/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err="1" smtClean="0"/>
              <a:t>DragShadowBuilder</a:t>
            </a:r>
            <a:r>
              <a:rPr lang="es-ES" sz="2000" dirty="0" smtClean="0"/>
              <a:t>(View v)</a:t>
            </a:r>
          </a:p>
          <a:p>
            <a:pPr marL="800100" lvl="1" indent="-342900">
              <a:buFont typeface="Wingdings" charset="2"/>
              <a:buChar char="²"/>
            </a:pPr>
            <a:endParaRPr lang="es-ES" sz="2000" dirty="0"/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err="1" smtClean="0"/>
              <a:t>onProvideShadowMetrics</a:t>
            </a:r>
            <a:r>
              <a:rPr lang="es-ES" sz="2000" dirty="0" smtClean="0"/>
              <a:t>()</a:t>
            </a:r>
          </a:p>
          <a:p>
            <a:pPr marL="800100" lvl="1" indent="-342900">
              <a:buFont typeface="Wingdings" charset="2"/>
              <a:buChar char="²"/>
            </a:pPr>
            <a:endParaRPr lang="es-ES" sz="2000" dirty="0"/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err="1" smtClean="0"/>
              <a:t>onDrawShadow</a:t>
            </a:r>
            <a:r>
              <a:rPr lang="es-ES" sz="20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5781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55576" y="1772816"/>
            <a:ext cx="54260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smtClean="0"/>
              <a:t>Animación basada en propiedades.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683568" y="2852936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1 </a:t>
            </a:r>
            <a:r>
              <a:rPr lang="es-ES" sz="2000" dirty="0" smtClean="0"/>
              <a:t>Nuevo </a:t>
            </a:r>
            <a:r>
              <a:rPr lang="es-ES" sz="2000" dirty="0" smtClean="0"/>
              <a:t>comportamiento</a:t>
            </a:r>
            <a:endParaRPr lang="es-ES" sz="2000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2492896"/>
            <a:ext cx="4608512" cy="13549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5" y="3429000"/>
            <a:ext cx="737541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55576" y="1772816"/>
            <a:ext cx="54260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smtClean="0"/>
              <a:t>Animación basada en propiedades.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683568" y="2852936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2 </a:t>
            </a:r>
            <a:r>
              <a:rPr lang="es-ES" sz="2000" dirty="0" smtClean="0"/>
              <a:t>Clases </a:t>
            </a:r>
            <a:r>
              <a:rPr lang="es-ES" sz="2000" dirty="0" smtClean="0"/>
              <a:t>involucradas</a:t>
            </a:r>
            <a:endParaRPr lang="es-ES" sz="2000" dirty="0" smtClean="0"/>
          </a:p>
        </p:txBody>
      </p:sp>
      <p:pic>
        <p:nvPicPr>
          <p:cNvPr id="10" name="Imagen 9" descr="Captura de pantalla 2011-03-24 a las 18.39.2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429000"/>
            <a:ext cx="1397297" cy="2493019"/>
          </a:xfrm>
          <a:prstGeom prst="rect">
            <a:avLst/>
          </a:prstGeom>
        </p:spPr>
      </p:pic>
      <p:pic>
        <p:nvPicPr>
          <p:cNvPr id="11" name="Imagen 10" descr="Captura de pantalla 2011-03-24 a las 18.40.0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501008"/>
            <a:ext cx="1778000" cy="2362200"/>
          </a:xfrm>
          <a:prstGeom prst="rect">
            <a:avLst/>
          </a:prstGeom>
        </p:spPr>
      </p:pic>
      <p:pic>
        <p:nvPicPr>
          <p:cNvPr id="12" name="Imagen 11" descr="Captura de pantalla 2011-03-24 a las 18.40.3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76872"/>
            <a:ext cx="3381971" cy="386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7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55576" y="1772816"/>
            <a:ext cx="54260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smtClean="0"/>
              <a:t>Animación basada en propiedades.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683568" y="2531492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3 </a:t>
            </a:r>
            <a:r>
              <a:rPr lang="es-ES" sz="2000" dirty="0" err="1" smtClean="0"/>
              <a:t>ValueAnimator</a:t>
            </a:r>
            <a:endParaRPr lang="es-ES" sz="2000" dirty="0" smtClean="0"/>
          </a:p>
        </p:txBody>
      </p:sp>
      <p:sp>
        <p:nvSpPr>
          <p:cNvPr id="13" name="CuadroTexto 12"/>
          <p:cNvSpPr txBox="1"/>
          <p:nvPr/>
        </p:nvSpPr>
        <p:spPr>
          <a:xfrm>
            <a:off x="683568" y="404366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4 </a:t>
            </a:r>
            <a:r>
              <a:rPr lang="es-ES" sz="2000" dirty="0" err="1" smtClean="0"/>
              <a:t>ObjectAnimator</a:t>
            </a:r>
            <a:endParaRPr lang="es-ES" sz="2000" dirty="0" smtClean="0"/>
          </a:p>
        </p:txBody>
      </p:sp>
      <p:pic>
        <p:nvPicPr>
          <p:cNvPr id="6" name="Imagen 5" descr="Captura de pantalla 2011-03-24 a las 18.43.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63540"/>
            <a:ext cx="5880100" cy="812800"/>
          </a:xfrm>
          <a:prstGeom prst="rect">
            <a:avLst/>
          </a:prstGeom>
        </p:spPr>
      </p:pic>
      <p:pic>
        <p:nvPicPr>
          <p:cNvPr id="15" name="Imagen 14" descr="Captura de pantalla 2011-03-24 a las 18.45.4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653136"/>
            <a:ext cx="6985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02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55576" y="1772816"/>
            <a:ext cx="54260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smtClean="0"/>
              <a:t>Animación basada en propiedades.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683568" y="2531492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5 </a:t>
            </a:r>
            <a:r>
              <a:rPr lang="es-ES" sz="2000" dirty="0" err="1" smtClean="0"/>
              <a:t>AnimatorSet</a:t>
            </a:r>
            <a:endParaRPr lang="es-ES" sz="2000" dirty="0" smtClean="0"/>
          </a:p>
        </p:txBody>
      </p:sp>
      <p:pic>
        <p:nvPicPr>
          <p:cNvPr id="7" name="Imagen 6" descr="Captura de pantalla 2011-03-24 a las 18.47.2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84984"/>
            <a:ext cx="7785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1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55576" y="1772816"/>
            <a:ext cx="54260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smtClean="0"/>
              <a:t>Animación basada en propiedades.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683568" y="2531492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6 Eventos</a:t>
            </a:r>
            <a:endParaRPr lang="es-ES" sz="2000" dirty="0" smtClean="0"/>
          </a:p>
        </p:txBody>
      </p:sp>
      <p:sp>
        <p:nvSpPr>
          <p:cNvPr id="10" name="Rectángulo 9"/>
          <p:cNvSpPr/>
          <p:nvPr/>
        </p:nvSpPr>
        <p:spPr>
          <a:xfrm>
            <a:off x="1943200" y="2924944"/>
            <a:ext cx="57971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 smtClean="0"/>
              <a:t>AnimatorListener</a:t>
            </a:r>
            <a:endParaRPr lang="es-ES_tradnl" dirty="0" smtClean="0"/>
          </a:p>
          <a:p>
            <a:endParaRPr lang="es-ES_tradnl" dirty="0"/>
          </a:p>
          <a:p>
            <a:pPr marL="742950" lvl="1" indent="-285750">
              <a:buFont typeface="Wingdings" charset="2"/>
              <a:buChar char="²"/>
            </a:pPr>
            <a:r>
              <a:rPr lang="es-ES_tradnl" dirty="0" err="1"/>
              <a:t>onAnimationStart</a:t>
            </a:r>
            <a:r>
              <a:rPr lang="es-ES_tradnl" dirty="0"/>
              <a:t>(</a:t>
            </a:r>
            <a:r>
              <a:rPr lang="es-ES_tradnl" dirty="0" smtClean="0"/>
              <a:t>)</a:t>
            </a:r>
            <a:endParaRPr lang="es-ES_tradnl" dirty="0" smtClean="0"/>
          </a:p>
          <a:p>
            <a:pPr marL="742950" lvl="1" indent="-285750">
              <a:buFont typeface="Wingdings" charset="2"/>
              <a:buChar char="²"/>
            </a:pPr>
            <a:endParaRPr lang="es-ES_tradnl" dirty="0"/>
          </a:p>
          <a:p>
            <a:pPr marL="742950" lvl="1" indent="-285750">
              <a:buFont typeface="Wingdings" charset="2"/>
              <a:buChar char="²"/>
            </a:pPr>
            <a:r>
              <a:rPr lang="es-ES_tradnl" dirty="0" err="1"/>
              <a:t>onAnimationEnd</a:t>
            </a:r>
            <a:r>
              <a:rPr lang="es-ES_tradnl" dirty="0"/>
              <a:t>(</a:t>
            </a:r>
            <a:r>
              <a:rPr lang="es-ES_tradnl" dirty="0" smtClean="0"/>
              <a:t>)</a:t>
            </a:r>
            <a:endParaRPr lang="es-ES_tradnl" dirty="0" smtClean="0"/>
          </a:p>
          <a:p>
            <a:pPr marL="742950" lvl="1" indent="-285750">
              <a:buFont typeface="Wingdings" charset="2"/>
              <a:buChar char="²"/>
            </a:pPr>
            <a:endParaRPr lang="es-ES_tradnl" dirty="0"/>
          </a:p>
          <a:p>
            <a:pPr marL="742950" lvl="1" indent="-285750">
              <a:buFont typeface="Wingdings" charset="2"/>
              <a:buChar char="²"/>
            </a:pPr>
            <a:r>
              <a:rPr lang="es-ES_tradnl" dirty="0" err="1"/>
              <a:t>onAnimationRepeat</a:t>
            </a:r>
            <a:r>
              <a:rPr lang="es-ES_tradnl" dirty="0"/>
              <a:t>(</a:t>
            </a:r>
            <a:r>
              <a:rPr lang="es-ES_tradnl" dirty="0" smtClean="0"/>
              <a:t>)</a:t>
            </a:r>
            <a:endParaRPr lang="es-ES_tradnl" dirty="0" smtClean="0"/>
          </a:p>
          <a:p>
            <a:pPr marL="742950" lvl="1" indent="-285750">
              <a:buFont typeface="Wingdings" charset="2"/>
              <a:buChar char="²"/>
            </a:pPr>
            <a:endParaRPr lang="es-ES_tradnl" dirty="0"/>
          </a:p>
          <a:p>
            <a:pPr marL="742950" lvl="1" indent="-285750">
              <a:buFont typeface="Wingdings" charset="2"/>
              <a:buChar char="²"/>
            </a:pPr>
            <a:r>
              <a:rPr lang="es-ES_tradnl" dirty="0" err="1"/>
              <a:t>onAnimationCancel</a:t>
            </a:r>
            <a:r>
              <a:rPr lang="es-ES_tradnl" dirty="0"/>
              <a:t>(</a:t>
            </a:r>
            <a:r>
              <a:rPr lang="es-ES_tradnl" dirty="0" smtClean="0"/>
              <a:t>)</a:t>
            </a:r>
            <a:endParaRPr lang="es-ES_tradnl" dirty="0" smtClean="0"/>
          </a:p>
          <a:p>
            <a:pPr marL="742950" lvl="1" indent="-285750">
              <a:buFont typeface="Wingdings" charset="2"/>
              <a:buChar char="²"/>
            </a:pPr>
            <a:endParaRPr lang="es-ES_tradnl" dirty="0" smtClean="0"/>
          </a:p>
          <a:p>
            <a:pPr marL="742950" lvl="1" indent="-285750">
              <a:buFont typeface="Wingdings" charset="2"/>
              <a:buChar char="²"/>
            </a:pPr>
            <a:r>
              <a:rPr lang="es-ES_tradnl" dirty="0" err="1" smtClean="0"/>
              <a:t>onAnimationEnd</a:t>
            </a:r>
            <a:r>
              <a:rPr lang="es-ES_tradnl" dirty="0"/>
              <a:t>(</a:t>
            </a:r>
            <a:r>
              <a:rPr lang="es-ES_tradnl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393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55576" y="1772816"/>
            <a:ext cx="47073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err="1" smtClean="0"/>
              <a:t>Android</a:t>
            </a:r>
            <a:r>
              <a:rPr lang="es-ES" sz="2400" b="1" i="1" dirty="0" smtClean="0"/>
              <a:t> </a:t>
            </a:r>
            <a:r>
              <a:rPr lang="es-ES" sz="2400" b="1" i="1" dirty="0" err="1" smtClean="0"/>
              <a:t>Compability</a:t>
            </a:r>
            <a:r>
              <a:rPr lang="es-ES" sz="2400" b="1" i="1" dirty="0" smtClean="0"/>
              <a:t> </a:t>
            </a:r>
            <a:r>
              <a:rPr lang="es-ES" sz="2400" b="1" i="1" dirty="0" err="1" smtClean="0"/>
              <a:t>Package</a:t>
            </a:r>
            <a:r>
              <a:rPr lang="es-ES" sz="2400" b="1" i="1" dirty="0" smtClean="0"/>
              <a:t>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683568" y="2531492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1 Contenido de android</a:t>
            </a:r>
            <a:r>
              <a:rPr lang="es-ES" sz="2400" dirty="0"/>
              <a:t>-support-</a:t>
            </a:r>
            <a:r>
              <a:rPr lang="es-ES" sz="2400" dirty="0" smtClean="0"/>
              <a:t>v4</a:t>
            </a:r>
            <a:endParaRPr lang="es-ES" sz="2400" dirty="0" smtClean="0"/>
          </a:p>
        </p:txBody>
      </p:sp>
      <p:sp>
        <p:nvSpPr>
          <p:cNvPr id="6" name="Rectángulo 5"/>
          <p:cNvSpPr/>
          <p:nvPr/>
        </p:nvSpPr>
        <p:spPr>
          <a:xfrm>
            <a:off x="1619672" y="3284984"/>
            <a:ext cx="72728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charset="2"/>
              <a:buChar char="²"/>
            </a:pPr>
            <a:r>
              <a:rPr lang="es-ES" dirty="0" err="1" smtClean="0"/>
              <a:t>Fragment</a:t>
            </a:r>
            <a:r>
              <a:rPr lang="es-ES" dirty="0" smtClean="0"/>
              <a:t> API</a:t>
            </a:r>
          </a:p>
          <a:p>
            <a:pPr marL="742950" lvl="1" indent="-285750">
              <a:buFont typeface="Wingdings" charset="2"/>
              <a:buChar char="²"/>
            </a:pPr>
            <a:r>
              <a:rPr lang="es-ES" dirty="0" err="1" smtClean="0"/>
              <a:t>Loader</a:t>
            </a:r>
            <a:r>
              <a:rPr lang="es-ES" dirty="0" smtClean="0"/>
              <a:t> </a:t>
            </a:r>
            <a:r>
              <a:rPr lang="es-ES" dirty="0"/>
              <a:t>API. </a:t>
            </a:r>
            <a:endParaRPr lang="es-ES" dirty="0" smtClean="0"/>
          </a:p>
          <a:p>
            <a:pPr marL="742950" lvl="1" indent="-285750">
              <a:buFont typeface="Wingdings" charset="2"/>
              <a:buChar char="²"/>
            </a:pPr>
            <a:r>
              <a:rPr lang="es-ES" dirty="0" err="1" smtClean="0"/>
              <a:t>CursorAdapter</a:t>
            </a:r>
            <a:endParaRPr lang="es-ES" dirty="0" smtClean="0"/>
          </a:p>
          <a:p>
            <a:pPr marL="742950" lvl="1" indent="-285750">
              <a:buFont typeface="Wingdings" charset="2"/>
              <a:buChar char="²"/>
            </a:pPr>
            <a:r>
              <a:rPr lang="es-ES" dirty="0" err="1" smtClean="0"/>
              <a:t>ResourceCursorAdapter</a:t>
            </a:r>
            <a:endParaRPr lang="es-ES" dirty="0"/>
          </a:p>
          <a:p>
            <a:pPr marL="742950" lvl="1" indent="-285750">
              <a:buFont typeface="Wingdings" charset="2"/>
              <a:buChar char="²"/>
            </a:pPr>
            <a:r>
              <a:rPr lang="es-ES" dirty="0" err="1" smtClean="0"/>
              <a:t>SimpleCursorAdapter</a:t>
            </a:r>
            <a:endParaRPr lang="es-ES" dirty="0" smtClean="0"/>
          </a:p>
          <a:p>
            <a:pPr marL="742950" lvl="1" indent="-285750">
              <a:buFont typeface="Wingdings" charset="2"/>
              <a:buChar char="²"/>
            </a:pPr>
            <a:r>
              <a:rPr lang="es-ES" dirty="0" err="1" smtClean="0"/>
              <a:t>MenuCompat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2187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55576" y="1772816"/>
            <a:ext cx="47073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err="1" smtClean="0"/>
              <a:t>Android</a:t>
            </a:r>
            <a:r>
              <a:rPr lang="es-ES" sz="2400" b="1" i="1" dirty="0" smtClean="0"/>
              <a:t> </a:t>
            </a:r>
            <a:r>
              <a:rPr lang="es-ES" sz="2400" b="1" i="1" dirty="0" err="1" smtClean="0"/>
              <a:t>Compability</a:t>
            </a:r>
            <a:r>
              <a:rPr lang="es-ES" sz="2400" b="1" i="1" dirty="0" smtClean="0"/>
              <a:t> </a:t>
            </a:r>
            <a:r>
              <a:rPr lang="es-ES" sz="2400" b="1" i="1" dirty="0" err="1" smtClean="0"/>
              <a:t>Package</a:t>
            </a:r>
            <a:r>
              <a:rPr lang="es-ES" sz="2400" b="1" i="1" dirty="0" smtClean="0"/>
              <a:t>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683568" y="2531492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2 Configurar android</a:t>
            </a:r>
            <a:r>
              <a:rPr lang="es-ES" sz="2400" dirty="0"/>
              <a:t>-support-</a:t>
            </a:r>
            <a:r>
              <a:rPr lang="es-ES" sz="2400" dirty="0" smtClean="0"/>
              <a:t>v4 </a:t>
            </a:r>
            <a:r>
              <a:rPr lang="es-ES" sz="2400" dirty="0" smtClean="0"/>
              <a:t>I</a:t>
            </a:r>
            <a:endParaRPr lang="es-ES" sz="2400" dirty="0" smtClean="0"/>
          </a:p>
        </p:txBody>
      </p:sp>
      <p:pic>
        <p:nvPicPr>
          <p:cNvPr id="7" name="Imagen 6" descr="Captura de pantalla 2011-03-24 a las 19.00.2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429000"/>
            <a:ext cx="6578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7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55576" y="1772816"/>
            <a:ext cx="19197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err="1" smtClean="0"/>
              <a:t>Fragments</a:t>
            </a:r>
            <a:r>
              <a:rPr lang="es-ES" sz="2400" b="1" i="1" dirty="0" smtClean="0"/>
              <a:t>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403648" y="2420888"/>
            <a:ext cx="4645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 Nueva filosofía de </a:t>
            </a:r>
            <a:r>
              <a:rPr lang="es-ES" dirty="0"/>
              <a:t>d</a:t>
            </a:r>
            <a:r>
              <a:rPr lang="es-ES" dirty="0" smtClean="0"/>
              <a:t>iseño de la </a:t>
            </a:r>
            <a:r>
              <a:rPr lang="es-ES" dirty="0" smtClean="0"/>
              <a:t>ACTIVITY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284984"/>
            <a:ext cx="5978872" cy="187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13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55576" y="1772816"/>
            <a:ext cx="47073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err="1" smtClean="0"/>
              <a:t>Android</a:t>
            </a:r>
            <a:r>
              <a:rPr lang="es-ES" sz="2400" b="1" i="1" dirty="0" smtClean="0"/>
              <a:t> </a:t>
            </a:r>
            <a:r>
              <a:rPr lang="es-ES" sz="2400" b="1" i="1" dirty="0" err="1" smtClean="0"/>
              <a:t>Compability</a:t>
            </a:r>
            <a:r>
              <a:rPr lang="es-ES" sz="2400" b="1" i="1" dirty="0" smtClean="0"/>
              <a:t> </a:t>
            </a:r>
            <a:r>
              <a:rPr lang="es-ES" sz="2400" b="1" i="1" dirty="0" err="1" smtClean="0"/>
              <a:t>Package</a:t>
            </a:r>
            <a:r>
              <a:rPr lang="es-ES" sz="2400" b="1" i="1" dirty="0" smtClean="0"/>
              <a:t>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683568" y="2531492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3</a:t>
            </a:r>
            <a:r>
              <a:rPr lang="es-ES" sz="2400" dirty="0" smtClean="0"/>
              <a:t> Configurar android</a:t>
            </a:r>
            <a:r>
              <a:rPr lang="es-ES" sz="2400" dirty="0"/>
              <a:t>-support-</a:t>
            </a:r>
            <a:r>
              <a:rPr lang="es-ES" sz="2400" dirty="0" smtClean="0"/>
              <a:t>v4 </a:t>
            </a:r>
            <a:r>
              <a:rPr lang="es-ES" sz="2400" dirty="0" smtClean="0"/>
              <a:t>II</a:t>
            </a:r>
            <a:endParaRPr lang="es-ES" sz="2400" dirty="0" smtClean="0"/>
          </a:p>
        </p:txBody>
      </p:sp>
      <p:pic>
        <p:nvPicPr>
          <p:cNvPr id="6" name="Imagen 5" descr="Captura de pantalla 2011-03-24 a las 19.01.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284984"/>
            <a:ext cx="28448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9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55576" y="1772816"/>
            <a:ext cx="47073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err="1" smtClean="0"/>
              <a:t>Android</a:t>
            </a:r>
            <a:r>
              <a:rPr lang="es-ES" sz="2400" b="1" i="1" dirty="0" smtClean="0"/>
              <a:t> </a:t>
            </a:r>
            <a:r>
              <a:rPr lang="es-ES" sz="2400" b="1" i="1" dirty="0" err="1" smtClean="0"/>
              <a:t>Compability</a:t>
            </a:r>
            <a:r>
              <a:rPr lang="es-ES" sz="2400" b="1" i="1" dirty="0" smtClean="0"/>
              <a:t> </a:t>
            </a:r>
            <a:r>
              <a:rPr lang="es-ES" sz="2400" b="1" i="1" dirty="0" err="1" smtClean="0"/>
              <a:t>Package</a:t>
            </a:r>
            <a:r>
              <a:rPr lang="es-ES" sz="2400" b="1" i="1" dirty="0" smtClean="0"/>
              <a:t>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683568" y="2531492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4 Configurar android</a:t>
            </a:r>
            <a:r>
              <a:rPr lang="es-ES" sz="2400" dirty="0"/>
              <a:t>-support-</a:t>
            </a:r>
            <a:r>
              <a:rPr lang="es-ES" sz="2400" dirty="0" smtClean="0"/>
              <a:t>v4 </a:t>
            </a:r>
            <a:r>
              <a:rPr lang="es-ES" sz="2400" dirty="0" smtClean="0"/>
              <a:t>III</a:t>
            </a:r>
            <a:endParaRPr lang="es-ES" sz="2400" dirty="0" smtClean="0"/>
          </a:p>
        </p:txBody>
      </p:sp>
      <p:pic>
        <p:nvPicPr>
          <p:cNvPr id="7" name="Imagen 6" descr="Captura de pantalla 2011-03-24 a las 19.01.5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56992"/>
            <a:ext cx="8285894" cy="225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4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475656" y="1484784"/>
            <a:ext cx="64087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dirty="0" smtClean="0"/>
              <a:t>Gracias por vuestra </a:t>
            </a:r>
            <a:r>
              <a:rPr lang="es-ES" sz="3200" b="1" i="1" dirty="0" smtClean="0"/>
              <a:t>asistencia</a:t>
            </a:r>
            <a:endParaRPr lang="es-ES" sz="3200" b="1" i="1" dirty="0" smtClean="0"/>
          </a:p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51520" y="5661248"/>
            <a:ext cx="503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Información, imágenes y recursos obtenidos de </a:t>
            </a:r>
          </a:p>
          <a:p>
            <a:r>
              <a:rPr lang="es-ES" dirty="0" smtClean="0"/>
              <a:t>http://</a:t>
            </a:r>
            <a:r>
              <a:rPr lang="es-ES" dirty="0" err="1" smtClean="0"/>
              <a:t>android.developer.com</a:t>
            </a:r>
            <a:endParaRPr lang="es-ES" dirty="0"/>
          </a:p>
        </p:txBody>
      </p:sp>
      <p:pic>
        <p:nvPicPr>
          <p:cNvPr id="10" name="Imagen 9" descr="gtug2-murci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420888"/>
            <a:ext cx="6588224" cy="268380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652120" y="5661248"/>
            <a:ext cx="3213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smtClean="0"/>
              <a:t>Juan José Franco Peñaranda</a:t>
            </a:r>
          </a:p>
          <a:p>
            <a:pPr algn="r"/>
            <a:r>
              <a:rPr lang="es-ES" dirty="0" err="1" smtClean="0"/>
              <a:t>juanjo@juanjofp.com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01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55576" y="1772816"/>
            <a:ext cx="19197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err="1" smtClean="0"/>
              <a:t>Fragments</a:t>
            </a:r>
            <a:r>
              <a:rPr lang="es-ES" sz="2400" b="1" i="1" dirty="0" smtClean="0"/>
              <a:t>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1640" y="2276872"/>
            <a:ext cx="417646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2 Ciclo de vida de un </a:t>
            </a:r>
            <a:r>
              <a:rPr lang="es-ES" sz="2000" dirty="0" err="1" smtClean="0"/>
              <a:t>Fragment</a:t>
            </a:r>
            <a:endParaRPr lang="es-ES" sz="2000" dirty="0" smtClean="0"/>
          </a:p>
          <a:p>
            <a:endParaRPr lang="es-ES" sz="2000" dirty="0" smtClean="0"/>
          </a:p>
          <a:p>
            <a:pPr marL="742950" lvl="1" indent="-285750">
              <a:buFont typeface="Wingdings" charset="2"/>
              <a:buChar char="²"/>
            </a:pPr>
            <a:r>
              <a:rPr lang="es-ES" sz="2000" dirty="0" err="1" smtClean="0"/>
              <a:t>onAttach</a:t>
            </a:r>
            <a:r>
              <a:rPr lang="es-ES" sz="2000" dirty="0" smtClean="0"/>
              <a:t>()</a:t>
            </a:r>
          </a:p>
          <a:p>
            <a:pPr marL="742950" lvl="1" indent="-285750">
              <a:buFont typeface="Wingdings" charset="2"/>
              <a:buChar char="²"/>
            </a:pPr>
            <a:endParaRPr lang="es-ES" sz="2000" dirty="0" smtClean="0"/>
          </a:p>
          <a:p>
            <a:pPr marL="742950" lvl="1" indent="-285750">
              <a:buFont typeface="Wingdings" charset="2"/>
              <a:buChar char="²"/>
            </a:pPr>
            <a:r>
              <a:rPr lang="es-ES" sz="2000" dirty="0" err="1"/>
              <a:t>o</a:t>
            </a:r>
            <a:r>
              <a:rPr lang="es-ES" sz="2000" dirty="0" err="1" smtClean="0"/>
              <a:t>nCreateView</a:t>
            </a:r>
            <a:r>
              <a:rPr lang="es-ES" sz="2000" dirty="0" smtClean="0"/>
              <a:t>()</a:t>
            </a:r>
          </a:p>
          <a:p>
            <a:pPr marL="742950" lvl="1" indent="-285750">
              <a:buFont typeface="Wingdings" charset="2"/>
              <a:buChar char="²"/>
            </a:pPr>
            <a:endParaRPr lang="es-ES" sz="2000" dirty="0"/>
          </a:p>
          <a:p>
            <a:pPr marL="742950" lvl="1" indent="-285750">
              <a:buFont typeface="Wingdings" charset="2"/>
              <a:buChar char="²"/>
            </a:pPr>
            <a:r>
              <a:rPr lang="es-ES" sz="2000" dirty="0" err="1" smtClean="0"/>
              <a:t>onActivityCreated</a:t>
            </a:r>
            <a:r>
              <a:rPr lang="es-ES" sz="2000" dirty="0" smtClean="0"/>
              <a:t>()</a:t>
            </a:r>
          </a:p>
          <a:p>
            <a:pPr marL="742950" lvl="1" indent="-285750">
              <a:buFont typeface="Wingdings" charset="2"/>
              <a:buChar char="²"/>
            </a:pPr>
            <a:endParaRPr lang="es-ES" sz="2000" dirty="0" smtClean="0"/>
          </a:p>
          <a:p>
            <a:pPr marL="742950" lvl="1" indent="-285750">
              <a:buFont typeface="Wingdings" charset="2"/>
              <a:buChar char="²"/>
            </a:pPr>
            <a:r>
              <a:rPr lang="es-ES" sz="2000" dirty="0" err="1" smtClean="0"/>
              <a:t>onDestroyView</a:t>
            </a:r>
            <a:r>
              <a:rPr lang="es-ES" sz="2000" dirty="0" smtClean="0"/>
              <a:t>()</a:t>
            </a:r>
          </a:p>
          <a:p>
            <a:pPr marL="742950" lvl="1" indent="-285750">
              <a:buFont typeface="Wingdings" charset="2"/>
              <a:buChar char="²"/>
            </a:pPr>
            <a:endParaRPr lang="es-ES" sz="2000" dirty="0" smtClean="0"/>
          </a:p>
          <a:p>
            <a:pPr marL="742950" lvl="1" indent="-285750">
              <a:buFont typeface="Wingdings" charset="2"/>
              <a:buChar char="²"/>
            </a:pPr>
            <a:r>
              <a:rPr lang="es-ES" sz="2000" dirty="0" err="1" smtClean="0"/>
              <a:t>onDetach</a:t>
            </a:r>
            <a:r>
              <a:rPr lang="es-ES" sz="2000" dirty="0" smtClean="0"/>
              <a:t>()</a:t>
            </a:r>
            <a:endParaRPr lang="es-ES" sz="2000" dirty="0"/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1196752"/>
            <a:ext cx="2083172" cy="501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55576" y="1772816"/>
            <a:ext cx="19197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err="1" smtClean="0"/>
              <a:t>Fragments</a:t>
            </a:r>
            <a:r>
              <a:rPr lang="es-ES" sz="2400" b="1" i="1" dirty="0" smtClean="0"/>
              <a:t>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1640" y="2276872"/>
            <a:ext cx="4176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3</a:t>
            </a:r>
            <a:r>
              <a:rPr lang="es-ES" sz="2000" dirty="0" smtClean="0"/>
              <a:t> Principales </a:t>
            </a:r>
            <a:r>
              <a:rPr lang="es-ES" sz="2000" dirty="0" err="1" smtClean="0"/>
              <a:t>Fragments</a:t>
            </a:r>
            <a:endParaRPr lang="es-ES" sz="2000" dirty="0" smtClean="0"/>
          </a:p>
          <a:p>
            <a:endParaRPr lang="es-ES" sz="2000" dirty="0" smtClean="0"/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err="1" smtClean="0"/>
              <a:t>Fragment</a:t>
            </a:r>
            <a:endParaRPr lang="es-ES" sz="2000" dirty="0" smtClean="0"/>
          </a:p>
          <a:p>
            <a:pPr marL="800100" lvl="1" indent="-342900">
              <a:buFont typeface="Wingdings" charset="2"/>
              <a:buChar char="²"/>
            </a:pPr>
            <a:endParaRPr lang="es-ES" sz="2000" dirty="0" smtClean="0"/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err="1" smtClean="0"/>
              <a:t>DialogFragment</a:t>
            </a:r>
            <a:endParaRPr lang="es-ES" sz="2000" dirty="0" smtClean="0"/>
          </a:p>
          <a:p>
            <a:pPr marL="800100" lvl="1" indent="-342900">
              <a:buFont typeface="Wingdings" charset="2"/>
              <a:buChar char="²"/>
            </a:pPr>
            <a:endParaRPr lang="es-ES" sz="2000" dirty="0" smtClean="0"/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err="1" smtClean="0"/>
              <a:t>ListFragment</a:t>
            </a:r>
            <a:endParaRPr lang="es-ES" sz="2000" dirty="0" smtClean="0"/>
          </a:p>
          <a:p>
            <a:pPr marL="800100" lvl="1" indent="-342900">
              <a:buFont typeface="Wingdings" charset="2"/>
              <a:buChar char="²"/>
            </a:pPr>
            <a:endParaRPr lang="es-ES" sz="2000" dirty="0" smtClean="0"/>
          </a:p>
          <a:p>
            <a:pPr marL="800100" lvl="1" indent="-342900">
              <a:buFont typeface="Wingdings" charset="2"/>
              <a:buChar char="²"/>
            </a:pPr>
            <a:r>
              <a:rPr lang="es-ES" sz="2000" dirty="0" err="1" smtClean="0"/>
              <a:t>PreferenceFragment</a:t>
            </a: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2301448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55576" y="1772816"/>
            <a:ext cx="19197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err="1" smtClean="0"/>
              <a:t>Fragments</a:t>
            </a:r>
            <a:r>
              <a:rPr lang="es-ES" sz="2400" b="1" i="1" dirty="0" smtClean="0"/>
              <a:t>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1640" y="2276872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4 Creando un </a:t>
            </a:r>
            <a:r>
              <a:rPr lang="es-ES" sz="2000" dirty="0" err="1" smtClean="0"/>
              <a:t>Fragment</a:t>
            </a:r>
            <a:endParaRPr lang="es-ES" sz="2000" dirty="0" smtClean="0"/>
          </a:p>
        </p:txBody>
      </p:sp>
      <p:pic>
        <p:nvPicPr>
          <p:cNvPr id="7" name="Imagen 6" descr="Captura de pantalla 2011-03-18 a las 18.27.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0" y="2996952"/>
            <a:ext cx="8963574" cy="186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9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55576" y="1772816"/>
            <a:ext cx="19197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err="1" smtClean="0"/>
              <a:t>Fragments</a:t>
            </a:r>
            <a:r>
              <a:rPr lang="es-ES" sz="2400" b="1" i="1" dirty="0" smtClean="0"/>
              <a:t>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1640" y="227687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5</a:t>
            </a:r>
            <a:r>
              <a:rPr lang="es-ES" sz="2000" dirty="0" smtClean="0"/>
              <a:t> Añadiendo nuestro </a:t>
            </a:r>
            <a:r>
              <a:rPr lang="es-ES" sz="2000" dirty="0" err="1" smtClean="0"/>
              <a:t>Fragment</a:t>
            </a:r>
            <a:r>
              <a:rPr lang="es-ES" sz="2000" dirty="0" smtClean="0"/>
              <a:t> a una </a:t>
            </a:r>
            <a:r>
              <a:rPr lang="es-ES" sz="2000" dirty="0" err="1" smtClean="0"/>
              <a:t>Activity</a:t>
            </a:r>
            <a:r>
              <a:rPr lang="es-ES" sz="2000" dirty="0" smtClean="0"/>
              <a:t> </a:t>
            </a:r>
            <a:r>
              <a:rPr lang="es-ES" sz="2000" dirty="0" smtClean="0"/>
              <a:t>I</a:t>
            </a:r>
            <a:endParaRPr lang="es-ES" sz="2000" dirty="0" smtClean="0"/>
          </a:p>
        </p:txBody>
      </p:sp>
      <p:pic>
        <p:nvPicPr>
          <p:cNvPr id="6" name="Imagen 5" descr="Captura de pantalla 2011-03-18 a las 18.28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68488"/>
            <a:ext cx="74041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0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55576" y="1772816"/>
            <a:ext cx="19197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err="1" smtClean="0"/>
              <a:t>Fragments</a:t>
            </a:r>
            <a:r>
              <a:rPr lang="es-ES" sz="2400" b="1" i="1" dirty="0" smtClean="0"/>
              <a:t>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1640" y="227687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6 Añadiendo nuestro </a:t>
            </a:r>
            <a:r>
              <a:rPr lang="es-ES" sz="2000" dirty="0" err="1" smtClean="0"/>
              <a:t>Fragment</a:t>
            </a:r>
            <a:r>
              <a:rPr lang="es-ES" sz="2000" dirty="0" smtClean="0"/>
              <a:t> a una </a:t>
            </a:r>
            <a:r>
              <a:rPr lang="es-ES" sz="2000" dirty="0" err="1" smtClean="0"/>
              <a:t>Activity</a:t>
            </a:r>
            <a:r>
              <a:rPr lang="es-ES" sz="2000" dirty="0" smtClean="0"/>
              <a:t> </a:t>
            </a:r>
            <a:r>
              <a:rPr lang="es-ES" sz="2000" dirty="0" smtClean="0"/>
              <a:t>II</a:t>
            </a:r>
            <a:endParaRPr lang="es-ES" sz="2000" dirty="0" smtClean="0"/>
          </a:p>
        </p:txBody>
      </p:sp>
      <p:pic>
        <p:nvPicPr>
          <p:cNvPr id="7" name="Imagen 6" descr="Captura de pantalla 2011-03-18 a las 18.36.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76848"/>
            <a:ext cx="8089900" cy="584200"/>
          </a:xfrm>
          <a:prstGeom prst="rect">
            <a:avLst/>
          </a:prstGeom>
        </p:spPr>
      </p:pic>
      <p:pic>
        <p:nvPicPr>
          <p:cNvPr id="10" name="Imagen 9" descr="Captura de pantalla 2011-03-18 a las 18.36.2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234284"/>
            <a:ext cx="79756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60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3688" y="332656"/>
            <a:ext cx="5727551" cy="720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NOVEDADES EN HONEYCOMB</a:t>
            </a:r>
            <a:endParaRPr lang="es-E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50" y="6286500"/>
            <a:ext cx="8501063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" name="Imagen 1" descr="android-honeycomb-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416968" cy="1209043"/>
          </a:xfrm>
          <a:prstGeom prst="rect">
            <a:avLst/>
          </a:prstGeom>
        </p:spPr>
      </p:pic>
      <p:pic>
        <p:nvPicPr>
          <p:cNvPr id="3" name="Imagen 2" descr="google-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327648" cy="1080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55576" y="1772816"/>
            <a:ext cx="19197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err="1" smtClean="0"/>
              <a:t>Fragments</a:t>
            </a:r>
            <a:r>
              <a:rPr lang="es-ES" sz="2400" b="1" i="1" dirty="0" smtClean="0"/>
              <a:t>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1640" y="227687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7</a:t>
            </a:r>
            <a:r>
              <a:rPr lang="es-ES" sz="2000" dirty="0" smtClean="0"/>
              <a:t> Manejando nuestros </a:t>
            </a:r>
            <a:r>
              <a:rPr lang="es-ES" sz="2000" dirty="0" err="1" smtClean="0"/>
              <a:t>Fragments</a:t>
            </a:r>
            <a:endParaRPr lang="es-ES" sz="2000" dirty="0" smtClean="0"/>
          </a:p>
        </p:txBody>
      </p:sp>
      <p:pic>
        <p:nvPicPr>
          <p:cNvPr id="6" name="Imagen 5" descr="Captura de pantalla 2011-03-18 a las 18.42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52936"/>
            <a:ext cx="77724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1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C30003529999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9A92365-B422-4B0C-816A-1D40D7F6F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634</Words>
  <Application>Microsoft Macintosh PowerPoint</Application>
  <PresentationFormat>Presentación en pantalla (4:3)</PresentationFormat>
  <Paragraphs>214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TC300035299990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cp:keywords/>
  <dc:description/>
  <cp:lastModifiedBy>Juanjo Franco</cp:lastModifiedBy>
  <cp:revision>35</cp:revision>
  <dcterms:modified xsi:type="dcterms:W3CDTF">2011-03-28T16:29:18Z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TC300035299990</vt:lpwstr>
  </property>
</Properties>
</file>