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9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6" r:id="rId14"/>
    <p:sldId id="275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48" r:id="rId78"/>
    <p:sldId id="349" r:id="rId79"/>
    <p:sldId id="350" r:id="rId80"/>
    <p:sldId id="351" r:id="rId81"/>
    <p:sldId id="352" r:id="rId82"/>
    <p:sldId id="353" r:id="rId83"/>
    <p:sldId id="354" r:id="rId84"/>
    <p:sldId id="355" r:id="rId85"/>
    <p:sldId id="347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56" r:id="rId94"/>
    <p:sldId id="346" r:id="rId95"/>
    <p:sldId id="357" r:id="rId96"/>
    <p:sldId id="358" r:id="rId97"/>
    <p:sldId id="359" r:id="rId98"/>
    <p:sldId id="360" r:id="rId99"/>
    <p:sldId id="361" r:id="rId100"/>
    <p:sldId id="362" r:id="rId101"/>
    <p:sldId id="363" r:id="rId102"/>
    <p:sldId id="364" r:id="rId103"/>
    <p:sldId id="365" r:id="rId104"/>
    <p:sldId id="366" r:id="rId105"/>
    <p:sldId id="367" r:id="rId106"/>
    <p:sldId id="368" r:id="rId107"/>
    <p:sldId id="369" r:id="rId108"/>
    <p:sldId id="370" r:id="rId109"/>
    <p:sldId id="371" r:id="rId110"/>
    <p:sldId id="372" r:id="rId111"/>
    <p:sldId id="373" r:id="rId112"/>
    <p:sldId id="374" r:id="rId113"/>
    <p:sldId id="375" r:id="rId114"/>
    <p:sldId id="376" r:id="rId115"/>
    <p:sldId id="377" r:id="rId116"/>
    <p:sldId id="378" r:id="rId117"/>
    <p:sldId id="380" r:id="rId118"/>
    <p:sldId id="381" r:id="rId119"/>
    <p:sldId id="382" r:id="rId120"/>
    <p:sldId id="383" r:id="rId121"/>
    <p:sldId id="384" r:id="rId122"/>
    <p:sldId id="386" r:id="rId123"/>
    <p:sldId id="385" r:id="rId124"/>
    <p:sldId id="387" r:id="rId125"/>
    <p:sldId id="388" r:id="rId126"/>
    <p:sldId id="389" r:id="rId127"/>
    <p:sldId id="390" r:id="rId128"/>
    <p:sldId id="391" r:id="rId129"/>
    <p:sldId id="392" r:id="rId130"/>
    <p:sldId id="393" r:id="rId131"/>
    <p:sldId id="395" r:id="rId132"/>
    <p:sldId id="396" r:id="rId133"/>
    <p:sldId id="397" r:id="rId134"/>
    <p:sldId id="398" r:id="rId135"/>
    <p:sldId id="399" r:id="rId136"/>
    <p:sldId id="400" r:id="rId137"/>
    <p:sldId id="379" r:id="rId13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D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18" autoAdjust="0"/>
  </p:normalViewPr>
  <p:slideViewPr>
    <p:cSldViewPr>
      <p:cViewPr>
        <p:scale>
          <a:sx n="118" d="100"/>
          <a:sy n="118" d="100"/>
        </p:scale>
        <p:origin x="-2984" y="-9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40" Type="http://schemas.openxmlformats.org/officeDocument/2006/relationships/presProps" Target="presProps.xml"/><Relationship Id="rId141" Type="http://schemas.openxmlformats.org/officeDocument/2006/relationships/viewProps" Target="viewProps.xml"/><Relationship Id="rId142" Type="http://schemas.openxmlformats.org/officeDocument/2006/relationships/theme" Target="theme/theme1.xml"/><Relationship Id="rId1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9F0A8-0FD0-4432-9785-C2D113138D35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00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FF5E2-A498-40AB-AAF9-A4DCBA69E360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357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5975D-AEA5-4B48-A96F-6A9DBB1B5C45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271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6AFAB-B9CC-43E6-86B9-2EECE56A3165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29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A7803-71EF-41B9-925F-535D3678A65C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923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8FF3B-0A27-4B2D-87BA-410C88294354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517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4F11D-6893-41BD-B629-E97A93575539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979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FFD8D-2E75-47FE-8077-4FEC5095B062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86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522E9-E81E-4944-A154-5FB74E387260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26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778EE-E86C-4A90-8F73-A09D3D2F554C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746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7E953-A835-47ED-BF02-DC9CF33BE4E8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307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2AEAD2D-4F22-49D7-A227-1690561A5F07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71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72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73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74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79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80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81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82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83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84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hyperlink" Target="http://actionbarsherlock.com/" TargetMode="External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87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2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88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89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90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91.pn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92.pn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93.png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94.pn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9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96.png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97.PNG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98.PNG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99.png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00.png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01.png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02.png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hyperlink" Target="http://developer.android.com/reference/android/content/Context.html%23fileList()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4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4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4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4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4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tel:555555555" TargetMode="External"/><Relationship Id="rId4" Type="http://schemas.openxmlformats.org/officeDocument/2006/relationships/hyperlink" Target="http://google.com/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50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51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52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5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54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55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56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57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58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60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61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62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63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8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67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68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69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70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9" descr="PAGINA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788"/>
            <a:ext cx="9251950" cy="697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8"/>
          <p:cNvSpPr txBox="1">
            <a:spLocks noChangeArrowheads="1"/>
          </p:cNvSpPr>
          <p:nvPr/>
        </p:nvSpPr>
        <p:spPr bwMode="auto">
          <a:xfrm>
            <a:off x="4427538" y="19891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ES" b="1">
              <a:latin typeface="Helvetica" pitchFamily="2" charset="0"/>
            </a:endParaRPr>
          </a:p>
        </p:txBody>
      </p:sp>
      <p:sp>
        <p:nvSpPr>
          <p:cNvPr id="2052" name="Rectangle 15"/>
          <p:cNvSpPr>
            <a:spLocks noChangeArrowheads="1"/>
          </p:cNvSpPr>
          <p:nvPr/>
        </p:nvSpPr>
        <p:spPr bwMode="auto">
          <a:xfrm>
            <a:off x="5003800" y="1989138"/>
            <a:ext cx="323691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3600">
                <a:solidFill>
                  <a:srgbClr val="C9DB03"/>
                </a:solidFill>
                <a:latin typeface="Avenir LT Std 55 Roman" pitchFamily="34" charset="0"/>
              </a:rPr>
              <a:t>Curso Android</a:t>
            </a:r>
            <a:r>
              <a:rPr lang="es-ES" sz="3600">
                <a:latin typeface="Avenir LT Std 55 Roman" pitchFamily="34" charset="0"/>
              </a:rPr>
              <a:t> </a:t>
            </a:r>
          </a:p>
        </p:txBody>
      </p:sp>
      <p:sp>
        <p:nvSpPr>
          <p:cNvPr id="2053" name="Rectangle 16"/>
          <p:cNvSpPr>
            <a:spLocks noChangeArrowheads="1"/>
          </p:cNvSpPr>
          <p:nvPr/>
        </p:nvSpPr>
        <p:spPr bwMode="auto">
          <a:xfrm>
            <a:off x="5580063" y="2420938"/>
            <a:ext cx="315072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4000" dirty="0">
                <a:solidFill>
                  <a:srgbClr val="C9DB03"/>
                </a:solidFill>
                <a:latin typeface="Avenir LT Std 55 Roman" pitchFamily="34" charset="0"/>
              </a:rPr>
              <a:t>Edición </a:t>
            </a:r>
            <a:r>
              <a:rPr lang="es-ES" sz="4000" b="1" dirty="0" smtClean="0">
                <a:solidFill>
                  <a:schemeClr val="bg1"/>
                </a:solidFill>
                <a:latin typeface="Avenir LT Std 55 Roman" pitchFamily="34" charset="0"/>
              </a:rPr>
              <a:t>2013</a:t>
            </a:r>
            <a:endParaRPr lang="es-ES" sz="4000" b="1" dirty="0">
              <a:solidFill>
                <a:schemeClr val="bg1"/>
              </a:solidFill>
              <a:latin typeface="Avenir LT Std 55 Roman" pitchFamily="34" charset="0"/>
            </a:endParaRPr>
          </a:p>
        </p:txBody>
      </p:sp>
      <p:pic>
        <p:nvPicPr>
          <p:cNvPr id="2054" name="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6021388"/>
            <a:ext cx="6477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971600" y="1628800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Preferencias.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PreferenceActivity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Cargar preferencias</a:t>
            </a:r>
            <a:endParaRPr lang="es-ES" dirty="0"/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140968"/>
            <a:ext cx="8094551" cy="864096"/>
          </a:xfrm>
          <a:prstGeom prst="rect">
            <a:avLst/>
          </a:prstGeom>
        </p:spPr>
      </p:pic>
      <p:pic>
        <p:nvPicPr>
          <p:cNvPr id="2" name="Imagen 1" descr="Screenshot_2013-06-05-11-28-5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221088"/>
            <a:ext cx="1487016" cy="2478360"/>
          </a:xfrm>
          <a:prstGeom prst="rect">
            <a:avLst/>
          </a:prstGeom>
        </p:spPr>
      </p:pic>
      <p:pic>
        <p:nvPicPr>
          <p:cNvPr id="3" name="Imagen 2" descr="Screenshot_2013-06-05-11-28-5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4149080"/>
            <a:ext cx="1554430" cy="259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37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pic>
        <p:nvPicPr>
          <p:cNvPr id="6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764704"/>
            <a:ext cx="6120680" cy="592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63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836712"/>
            <a:ext cx="6764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Servicios “</a:t>
            </a:r>
            <a:r>
              <a:rPr lang="es-ES" dirty="0" err="1" smtClean="0"/>
              <a:t>Bounded</a:t>
            </a:r>
            <a:r>
              <a:rPr lang="es-ES" dirty="0" smtClean="0"/>
              <a:t>”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Creamos la conexión entre el componente y el servicio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7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808"/>
            <a:ext cx="8136904" cy="407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29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764704"/>
            <a:ext cx="6764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Servicios “</a:t>
            </a:r>
            <a:r>
              <a:rPr lang="es-ES" dirty="0" err="1" smtClean="0"/>
              <a:t>Bounded</a:t>
            </a:r>
            <a:r>
              <a:rPr lang="es-ES" dirty="0" smtClean="0"/>
              <a:t>”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Vincular y desvincular el servicio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7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0808"/>
            <a:ext cx="8208912" cy="432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22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1052736"/>
            <a:ext cx="67640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Servicios “</a:t>
            </a:r>
            <a:r>
              <a:rPr lang="es-ES" dirty="0" err="1" smtClean="0"/>
              <a:t>Bounded</a:t>
            </a:r>
            <a:r>
              <a:rPr lang="es-ES" dirty="0" smtClean="0"/>
              <a:t>”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Obtener información del servicio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7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852936"/>
            <a:ext cx="8456540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71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1124744"/>
            <a:ext cx="7704856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Broadcast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Es el sistema para propagar los mensajes del sistema operativo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Registrarlos en el </a:t>
            </a:r>
            <a:r>
              <a:rPr lang="es-ES" dirty="0" err="1" smtClean="0"/>
              <a:t>Manifest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Recibimos los mensajes aunque tengamos la aplicación cerrada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Registrarlo en código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Registrar en el </a:t>
            </a:r>
            <a:r>
              <a:rPr lang="es-ES" dirty="0" err="1" smtClean="0"/>
              <a:t>onResume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Desregistrar</a:t>
            </a:r>
            <a:r>
              <a:rPr lang="es-ES" dirty="0" smtClean="0"/>
              <a:t> en el </a:t>
            </a:r>
            <a:r>
              <a:rPr lang="es-ES" dirty="0" err="1" smtClean="0"/>
              <a:t>onPause</a:t>
            </a:r>
            <a:r>
              <a:rPr lang="es-ES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No podemos mostrar </a:t>
            </a:r>
            <a:r>
              <a:rPr lang="es-ES" dirty="0" err="1" smtClean="0"/>
              <a:t>dialogos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No podemos unirnos a servicios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Podemos iniciar un servicio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Podemos levantar una aplicación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No se recomienda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Solo llamadas entrantes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Podemos lanzar una notificación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Es lo más recomendado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498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908720"/>
            <a:ext cx="67640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Broadcast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Registrar en el “</a:t>
            </a:r>
            <a:r>
              <a:rPr lang="es-ES" dirty="0" err="1" smtClean="0"/>
              <a:t>Manifest</a:t>
            </a:r>
            <a:r>
              <a:rPr lang="es-ES" dirty="0" smtClean="0"/>
              <a:t>”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7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420888"/>
            <a:ext cx="6694812" cy="1086283"/>
          </a:xfrm>
          <a:prstGeom prst="rect">
            <a:avLst/>
          </a:prstGeom>
        </p:spPr>
      </p:pic>
      <p:pic>
        <p:nvPicPr>
          <p:cNvPr id="8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221088"/>
            <a:ext cx="8597333" cy="227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01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908720"/>
            <a:ext cx="67640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Broadcast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Registrar desde código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7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539330"/>
            <a:ext cx="8568952" cy="1681758"/>
          </a:xfrm>
          <a:prstGeom prst="rect">
            <a:avLst/>
          </a:prstGeom>
        </p:spPr>
      </p:pic>
      <p:pic>
        <p:nvPicPr>
          <p:cNvPr id="8" name="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509120"/>
            <a:ext cx="8741695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48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1052736"/>
            <a:ext cx="67640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Broadcast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Lanzar el mensaje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7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924944"/>
            <a:ext cx="8259748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6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1196752"/>
            <a:ext cx="6764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Broadcast</a:t>
            </a:r>
            <a:r>
              <a:rPr lang="es-ES" dirty="0" smtClean="0"/>
              <a:t> del sistema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7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" y="2564904"/>
            <a:ext cx="9078711" cy="225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9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908720"/>
            <a:ext cx="676400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Alarmas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AlarmManager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Context.getsystemService</a:t>
            </a:r>
            <a:r>
              <a:rPr lang="es-ES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Proporciona acceso al sistema de alarmas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Permite programar eventos que será ejecutados en un futuro de forma automática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Las alarmas continúan ejecutándose aunque el dispositivo esté “dormido”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Opcionalmente, pueden despertar al dispositivo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Las alarmas se eliminan al reiniciar el teléfono</a:t>
            </a:r>
          </a:p>
          <a:p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1674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1187624" y="1628800"/>
            <a:ext cx="56166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Almacenamiento Interno.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Podemos </a:t>
            </a:r>
            <a:r>
              <a:rPr lang="es-ES" dirty="0"/>
              <a:t>guardar archivos directamente en el almacenamiento interno del </a:t>
            </a:r>
            <a:r>
              <a:rPr lang="es-ES" dirty="0" smtClean="0"/>
              <a:t>dispositivo</a:t>
            </a: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De </a:t>
            </a:r>
            <a:r>
              <a:rPr lang="es-ES" dirty="0"/>
              <a:t>forma predeterminada, los archivos guardados en la memoria interna </a:t>
            </a:r>
            <a:r>
              <a:rPr lang="es-ES" dirty="0" smtClean="0"/>
              <a:t>son privados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Otras aplicaciones no pueden acceder a ellos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Cuando </a:t>
            </a:r>
            <a:r>
              <a:rPr lang="es-ES" dirty="0"/>
              <a:t>el usuario desinstala la aplicación, estos archivos se </a:t>
            </a:r>
            <a:r>
              <a:rPr lang="es-ES" dirty="0" smtClean="0"/>
              <a:t>eliminan</a:t>
            </a:r>
          </a:p>
        </p:txBody>
      </p:sp>
    </p:spTree>
    <p:extLst>
      <p:ext uri="{BB962C8B-B14F-4D97-AF65-F5344CB8AC3E}">
        <p14:creationId xmlns:p14="http://schemas.microsoft.com/office/powerpoint/2010/main" val="1879809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948690"/>
            <a:ext cx="7632848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Alarmas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Cancel()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Elimina todas las alarmas asociadas a un “</a:t>
            </a:r>
            <a:r>
              <a:rPr lang="es-ES" dirty="0" err="1" smtClean="0"/>
              <a:t>Intent</a:t>
            </a:r>
            <a:r>
              <a:rPr lang="es-ES" dirty="0" smtClean="0"/>
              <a:t>”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/>
              <a:t>s</a:t>
            </a:r>
            <a:r>
              <a:rPr lang="es-ES" dirty="0" smtClean="0"/>
              <a:t>et()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Permite programar una alarma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Si la hora ya ha pasado se activa de forma inmediata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Lanza un “</a:t>
            </a:r>
            <a:r>
              <a:rPr lang="es-ES" dirty="0" err="1" smtClean="0"/>
              <a:t>Broadcast</a:t>
            </a:r>
            <a:r>
              <a:rPr lang="es-ES" dirty="0" smtClean="0"/>
              <a:t>”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Debemos reconfigurar la alarma si se reinicia el teléfono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“</a:t>
            </a:r>
            <a:r>
              <a:rPr lang="es-ES" i="1" dirty="0" err="1" smtClean="0"/>
              <a:t>android.intent.action.BOOT_COMPLETED</a:t>
            </a:r>
            <a:r>
              <a:rPr lang="es-ES" i="1" dirty="0" smtClean="0"/>
              <a:t>”</a:t>
            </a:r>
            <a:r>
              <a:rPr lang="es-ES" dirty="0" smtClean="0"/>
              <a:t> 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Se ejecuta una sola vez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setRepeating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Igual que set, pero se repite de forma periódica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9216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1124744"/>
            <a:ext cx="6764003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Alarmas</a:t>
            </a:r>
          </a:p>
          <a:p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sz="1400" dirty="0" smtClean="0"/>
              <a:t>ELAPSED_REALTIME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sz="1400" dirty="0" smtClean="0"/>
              <a:t>Cuenta el tiempo desde que registramos la alarma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sz="1400" dirty="0" smtClean="0"/>
              <a:t>No despierta al teléfono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sz="1400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sz="1400" dirty="0"/>
              <a:t>ELAPSED_REALTIME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sz="1400" dirty="0" smtClean="0"/>
              <a:t>Despierta al teléfono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sz="1400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sz="1400" dirty="0" smtClean="0"/>
              <a:t>RTC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sz="1400" dirty="0" smtClean="0"/>
              <a:t>Usa sistema de tiempo UTC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sz="1400" dirty="0" smtClean="0"/>
              <a:t>No despierta </a:t>
            </a:r>
            <a:r>
              <a:rPr lang="es-ES" sz="1400" dirty="0"/>
              <a:t>a</a:t>
            </a:r>
            <a:r>
              <a:rPr lang="es-ES" sz="1400" dirty="0" smtClean="0"/>
              <a:t>l teléfono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sz="1400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sz="1400" dirty="0" smtClean="0"/>
              <a:t>RTC_WAKE_UP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sz="1400" dirty="0" smtClean="0"/>
              <a:t>Despierta al teléfono</a:t>
            </a:r>
            <a:endParaRPr lang="es-ES" sz="1400" dirty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7463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1124744"/>
            <a:ext cx="6764003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Alarmas</a:t>
            </a:r>
          </a:p>
          <a:p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sz="1400" dirty="0" smtClean="0"/>
              <a:t>Intervalos de repetición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n-US" sz="1400" dirty="0" smtClean="0"/>
              <a:t>INTERVAL_FIFTEEN_MINUTES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n-US" sz="1400" dirty="0" err="1" smtClean="0"/>
              <a:t>Cada</a:t>
            </a:r>
            <a:r>
              <a:rPr lang="en-US" sz="1400" dirty="0" smtClean="0"/>
              <a:t> 15 </a:t>
            </a:r>
            <a:r>
              <a:rPr lang="en-US" sz="1400" dirty="0" err="1" smtClean="0"/>
              <a:t>minutos</a:t>
            </a:r>
            <a:endParaRPr lang="en-US" sz="1400" dirty="0" smtClean="0"/>
          </a:p>
          <a:p>
            <a:pPr marL="1657350" lvl="3" indent="-285750">
              <a:buFont typeface="Arial" pitchFamily="34" charset="0"/>
              <a:buChar char="•"/>
            </a:pPr>
            <a:endParaRPr lang="en-US" sz="1400" dirty="0"/>
          </a:p>
          <a:p>
            <a:pPr marL="1657350" lvl="3" indent="-285750">
              <a:buFont typeface="Arial" pitchFamily="34" charset="0"/>
              <a:buChar char="•"/>
            </a:pPr>
            <a:r>
              <a:rPr lang="en-US" sz="1400" dirty="0" smtClean="0"/>
              <a:t>INTERVAL_HALF_HOUR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n-US" sz="1400" dirty="0" err="1" smtClean="0"/>
              <a:t>Cada</a:t>
            </a:r>
            <a:r>
              <a:rPr lang="en-US" sz="1400" dirty="0" smtClean="0"/>
              <a:t> 30 </a:t>
            </a:r>
            <a:r>
              <a:rPr lang="en-US" sz="1400" dirty="0" err="1" smtClean="0"/>
              <a:t>minutos</a:t>
            </a:r>
            <a:endParaRPr lang="en-US" sz="1400" dirty="0" smtClean="0"/>
          </a:p>
          <a:p>
            <a:pPr marL="1657350" lvl="3" indent="-285750">
              <a:buFont typeface="Arial" pitchFamily="34" charset="0"/>
              <a:buChar char="•"/>
            </a:pPr>
            <a:endParaRPr lang="en-US" sz="1400" dirty="0"/>
          </a:p>
          <a:p>
            <a:pPr marL="1657350" lvl="3" indent="-285750">
              <a:buFont typeface="Arial" pitchFamily="34" charset="0"/>
              <a:buChar char="•"/>
            </a:pPr>
            <a:r>
              <a:rPr lang="en-US" sz="1400" dirty="0" smtClean="0"/>
              <a:t>INTERVAL_HOUR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n-US" sz="1400" dirty="0" err="1" smtClean="0"/>
              <a:t>Cada</a:t>
            </a:r>
            <a:r>
              <a:rPr lang="en-US" sz="1400" dirty="0" smtClean="0"/>
              <a:t> </a:t>
            </a:r>
            <a:r>
              <a:rPr lang="en-US" sz="1400" dirty="0" err="1" smtClean="0"/>
              <a:t>hora</a:t>
            </a:r>
            <a:endParaRPr lang="en-US" sz="1400" dirty="0" smtClean="0"/>
          </a:p>
          <a:p>
            <a:pPr marL="1657350" lvl="3" indent="-285750">
              <a:buFont typeface="Arial" pitchFamily="34" charset="0"/>
              <a:buChar char="•"/>
            </a:pPr>
            <a:endParaRPr lang="en-US" sz="1400" dirty="0"/>
          </a:p>
          <a:p>
            <a:pPr marL="1657350" lvl="3" indent="-285750">
              <a:buFont typeface="Arial" pitchFamily="34" charset="0"/>
              <a:buChar char="•"/>
            </a:pPr>
            <a:r>
              <a:rPr lang="en-US" sz="1400" dirty="0" smtClean="0"/>
              <a:t>INTERVAL_HALF_DAY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n-US" sz="1400" dirty="0" err="1" smtClean="0"/>
              <a:t>Cada</a:t>
            </a:r>
            <a:r>
              <a:rPr lang="en-US" sz="1400" dirty="0" smtClean="0"/>
              <a:t> 12 </a:t>
            </a:r>
            <a:r>
              <a:rPr lang="en-US" sz="1400" dirty="0" err="1" smtClean="0"/>
              <a:t>horas</a:t>
            </a:r>
            <a:endParaRPr lang="en-US" sz="1400" dirty="0" smtClean="0"/>
          </a:p>
          <a:p>
            <a:pPr marL="1657350" lvl="3" indent="-285750">
              <a:buFont typeface="Arial" pitchFamily="34" charset="0"/>
              <a:buChar char="•"/>
            </a:pPr>
            <a:endParaRPr lang="en-US" sz="1400" dirty="0"/>
          </a:p>
          <a:p>
            <a:pPr marL="1657350" lvl="3" indent="-285750">
              <a:buFont typeface="Arial" pitchFamily="34" charset="0"/>
              <a:buChar char="•"/>
            </a:pPr>
            <a:r>
              <a:rPr lang="en-US" sz="1400" dirty="0" smtClean="0"/>
              <a:t>INTERVAL_DAY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n-US" sz="1400" dirty="0" err="1" smtClean="0"/>
              <a:t>Cada</a:t>
            </a:r>
            <a:r>
              <a:rPr lang="en-US" sz="1400" dirty="0" smtClean="0"/>
              <a:t> 24 </a:t>
            </a:r>
            <a:r>
              <a:rPr lang="en-US" sz="1400" dirty="0" err="1" smtClean="0"/>
              <a:t>horas</a:t>
            </a:r>
            <a:endParaRPr lang="es-ES" sz="1400" dirty="0" smtClean="0"/>
          </a:p>
          <a:p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9079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1124744"/>
            <a:ext cx="67640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Alarmas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Registrar un </a:t>
            </a:r>
            <a:r>
              <a:rPr lang="es-ES" dirty="0" err="1" smtClean="0"/>
              <a:t>broadcast</a:t>
            </a:r>
            <a:r>
              <a:rPr lang="es-ES" dirty="0" smtClean="0"/>
              <a:t> para </a:t>
            </a:r>
            <a:r>
              <a:rPr lang="es-ES" dirty="0" err="1" smtClean="0"/>
              <a:t>recepcionar</a:t>
            </a:r>
            <a:r>
              <a:rPr lang="es-ES" dirty="0" smtClean="0"/>
              <a:t> la alarma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7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0968"/>
            <a:ext cx="9063615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01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1052736"/>
            <a:ext cx="67640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Alarmas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Implementar un </a:t>
            </a:r>
            <a:r>
              <a:rPr lang="es-ES" dirty="0" err="1" smtClean="0"/>
              <a:t>broadcast</a:t>
            </a:r>
            <a:r>
              <a:rPr lang="es-ES" dirty="0" smtClean="0"/>
              <a:t> para </a:t>
            </a:r>
            <a:r>
              <a:rPr lang="es-ES" dirty="0" err="1" smtClean="0"/>
              <a:t>recepcionar</a:t>
            </a:r>
            <a:r>
              <a:rPr lang="es-ES" dirty="0" smtClean="0"/>
              <a:t> la alarma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7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564904"/>
            <a:ext cx="8788733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18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980728"/>
            <a:ext cx="67640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Alarmas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Registrar la alarma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7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71" y="2852936"/>
            <a:ext cx="8920059" cy="221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19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1052736"/>
            <a:ext cx="67640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Alarmas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Cancelar la alarma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7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068960"/>
            <a:ext cx="8306960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05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1076543"/>
            <a:ext cx="676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Sherlockbar</a:t>
            </a:r>
            <a:endParaRPr lang="es-ES" dirty="0" smtClean="0"/>
          </a:p>
        </p:txBody>
      </p:sp>
      <p:sp>
        <p:nvSpPr>
          <p:cNvPr id="2" name="Rectángulo 1"/>
          <p:cNvSpPr/>
          <p:nvPr/>
        </p:nvSpPr>
        <p:spPr>
          <a:xfrm>
            <a:off x="1187624" y="1988840"/>
            <a:ext cx="43396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smtClean="0"/>
              <a:t>Descargar: </a:t>
            </a:r>
            <a:r>
              <a:rPr lang="hu-HU" dirty="0" smtClean="0">
                <a:hlinkClick r:id="rId3"/>
              </a:rPr>
              <a:t>http</a:t>
            </a:r>
            <a:r>
              <a:rPr lang="hu-HU" dirty="0">
                <a:hlinkClick r:id="rId3"/>
              </a:rPr>
              <a:t>://actionbarsherlock.com</a:t>
            </a:r>
            <a:r>
              <a:rPr lang="hu-HU" dirty="0" smtClean="0">
                <a:hlinkClick r:id="rId3"/>
              </a:rPr>
              <a:t>/</a:t>
            </a:r>
            <a:endParaRPr lang="hu-HU" dirty="0" smtClean="0"/>
          </a:p>
          <a:p>
            <a:endParaRPr lang="hu-HU" dirty="0"/>
          </a:p>
          <a:p>
            <a:r>
              <a:rPr lang="es-ES" dirty="0" smtClean="0"/>
              <a:t>Añadimos la biblioteca al proyecto.</a:t>
            </a:r>
            <a:endParaRPr lang="es-ES" dirty="0"/>
          </a:p>
        </p:txBody>
      </p:sp>
      <p:pic>
        <p:nvPicPr>
          <p:cNvPr id="3" name="Imagen 2" descr="Captura de pantalla 2013-06-05 a la(s) 15.20.4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84984"/>
            <a:ext cx="3157412" cy="3106812"/>
          </a:xfrm>
          <a:prstGeom prst="rect">
            <a:avLst/>
          </a:prstGeom>
        </p:spPr>
      </p:pic>
      <p:pic>
        <p:nvPicPr>
          <p:cNvPr id="4" name="Imagen 3" descr="Captura de pantalla 2013-06-05 a la(s) 15.20.5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573016"/>
            <a:ext cx="4932536" cy="242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2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1076543"/>
            <a:ext cx="676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Sherlockbar</a:t>
            </a:r>
            <a:endParaRPr lang="es-ES" dirty="0" smtClean="0"/>
          </a:p>
        </p:txBody>
      </p:sp>
      <p:sp>
        <p:nvSpPr>
          <p:cNvPr id="2" name="Rectángulo 1"/>
          <p:cNvSpPr/>
          <p:nvPr/>
        </p:nvSpPr>
        <p:spPr>
          <a:xfrm>
            <a:off x="1187624" y="1988840"/>
            <a:ext cx="3892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Añadimos la biblioteca al proyecto.</a:t>
            </a:r>
            <a:endParaRPr lang="es-ES" dirty="0"/>
          </a:p>
        </p:txBody>
      </p:sp>
      <p:pic>
        <p:nvPicPr>
          <p:cNvPr id="5" name="Imagen 4" descr="Captura de pantalla 2013-06-05 a la(s) 15.58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4944"/>
            <a:ext cx="9144000" cy="235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39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1076543"/>
            <a:ext cx="676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Sherlockbar</a:t>
            </a:r>
            <a:endParaRPr lang="es-ES" dirty="0" smtClean="0"/>
          </a:p>
        </p:txBody>
      </p:sp>
      <p:sp>
        <p:nvSpPr>
          <p:cNvPr id="2" name="Rectángulo 1"/>
          <p:cNvSpPr/>
          <p:nvPr/>
        </p:nvSpPr>
        <p:spPr>
          <a:xfrm>
            <a:off x="467545" y="1916832"/>
            <a:ext cx="835292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La </a:t>
            </a:r>
            <a:r>
              <a:rPr lang="es-ES_tradnl" dirty="0" err="1"/>
              <a:t>ActionBar</a:t>
            </a:r>
            <a:r>
              <a:rPr lang="es-ES_tradnl" dirty="0"/>
              <a:t> se encuentra en la parte superior de la actividad. 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Se </a:t>
            </a:r>
            <a:r>
              <a:rPr lang="es-ES_tradnl" dirty="0"/>
              <a:t>puede visualizar el título de la actividad, icono, las acciones que se pueden activar, vistas </a:t>
            </a:r>
            <a:r>
              <a:rPr lang="es-ES_tradnl" dirty="0" smtClean="0"/>
              <a:t>adicionales</a:t>
            </a:r>
            <a:r>
              <a:rPr lang="es-ES" dirty="0" smtClean="0"/>
              <a:t>…</a:t>
            </a:r>
            <a:r>
              <a:rPr lang="es-ES_tradnl" dirty="0" smtClean="0"/>
              <a:t>. </a:t>
            </a:r>
          </a:p>
          <a:p>
            <a:endParaRPr lang="es-ES_tradnl" dirty="0"/>
          </a:p>
          <a:p>
            <a:r>
              <a:rPr lang="es-ES_tradnl" dirty="0" smtClean="0"/>
              <a:t>También </a:t>
            </a:r>
            <a:r>
              <a:rPr lang="es-ES_tradnl" dirty="0"/>
              <a:t>puede ser utilizado para la navegación en la aplicación.</a:t>
            </a:r>
          </a:p>
          <a:p>
            <a:endParaRPr lang="es-ES_tradnl" dirty="0"/>
          </a:p>
          <a:p>
            <a:r>
              <a:rPr lang="es-ES_tradnl" dirty="0"/>
              <a:t>Los dispositivos </a:t>
            </a:r>
            <a:r>
              <a:rPr lang="es-ES_tradnl" dirty="0" err="1"/>
              <a:t>Android</a:t>
            </a:r>
            <a:r>
              <a:rPr lang="es-ES_tradnl" dirty="0"/>
              <a:t> más antiguos tienen un botón de opción </a:t>
            </a:r>
            <a:r>
              <a:rPr lang="es-ES_tradnl" dirty="0" err="1" smtClean="0"/>
              <a:t>fisico</a:t>
            </a:r>
            <a:r>
              <a:rPr lang="es-ES_tradnl" dirty="0" smtClean="0"/>
              <a:t> para abrir </a:t>
            </a:r>
            <a:r>
              <a:rPr lang="es-ES_tradnl" dirty="0"/>
              <a:t>un menú en la parte inferior de </a:t>
            </a:r>
            <a:r>
              <a:rPr lang="es-ES_tradnl" dirty="0" smtClean="0"/>
              <a:t>la aplicación.</a:t>
            </a:r>
          </a:p>
          <a:p>
            <a:endParaRPr lang="es-ES_tradnl" dirty="0" smtClean="0"/>
          </a:p>
          <a:p>
            <a:r>
              <a:rPr lang="es-ES_tradnl" dirty="0"/>
              <a:t>Una actividad </a:t>
            </a:r>
            <a:r>
              <a:rPr lang="es-ES_tradnl" dirty="0" smtClean="0"/>
              <a:t>prepara la </a:t>
            </a:r>
            <a:r>
              <a:rPr lang="es-ES_tradnl" dirty="0" err="1" smtClean="0"/>
              <a:t>Action</a:t>
            </a:r>
            <a:r>
              <a:rPr lang="es-ES_tradnl" dirty="0" smtClean="0"/>
              <a:t> Bar en </a:t>
            </a:r>
            <a:r>
              <a:rPr lang="es-ES_tradnl" dirty="0"/>
              <a:t>su método </a:t>
            </a:r>
            <a:r>
              <a:rPr lang="es-ES_tradnl" dirty="0" err="1" smtClean="0"/>
              <a:t>onCreateOptionsMenu</a:t>
            </a:r>
            <a:r>
              <a:rPr lang="es-ES_tradnl" dirty="0" smtClean="0"/>
              <a:t>().</a:t>
            </a:r>
          </a:p>
          <a:p>
            <a:endParaRPr lang="es-ES_tradnl" dirty="0"/>
          </a:p>
          <a:p>
            <a:r>
              <a:rPr lang="es-ES_tradnl" dirty="0"/>
              <a:t>Las acciones </a:t>
            </a:r>
            <a:r>
              <a:rPr lang="es-ES_tradnl" dirty="0" smtClean="0"/>
              <a:t>se </a:t>
            </a:r>
            <a:r>
              <a:rPr lang="es-ES_tradnl" dirty="0"/>
              <a:t>definen normalmente en un archivo de recursos XML. 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La </a:t>
            </a:r>
            <a:r>
              <a:rPr lang="es-ES_tradnl" dirty="0"/>
              <a:t>clase </a:t>
            </a:r>
            <a:r>
              <a:rPr lang="es-ES_tradnl" dirty="0" err="1"/>
              <a:t>MenuInflator</a:t>
            </a:r>
            <a:r>
              <a:rPr lang="es-ES_tradnl" dirty="0"/>
              <a:t> permite inflar las acciones definidas en un archivo </a:t>
            </a:r>
            <a:r>
              <a:rPr lang="es-ES_tradnl" dirty="0" smtClean="0"/>
              <a:t>XML.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31267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971600" y="1556792"/>
            <a:ext cx="56166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Almacenamiento Interno.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Escritura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openFileOutput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FileOutputStream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/>
              <a:t>w</a:t>
            </a:r>
            <a:r>
              <a:rPr lang="es-ES" dirty="0" err="1" smtClean="0"/>
              <a:t>rite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/>
              <a:t>c</a:t>
            </a:r>
            <a:r>
              <a:rPr lang="es-ES" dirty="0" err="1" smtClean="0"/>
              <a:t>lose</a:t>
            </a:r>
            <a:r>
              <a:rPr lang="es-ES" dirty="0" smtClean="0"/>
              <a:t>()</a:t>
            </a:r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861048"/>
            <a:ext cx="8452221" cy="148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97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1076543"/>
            <a:ext cx="676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Sherlockbar</a:t>
            </a:r>
            <a:endParaRPr lang="es-ES" dirty="0" smtClean="0"/>
          </a:p>
        </p:txBody>
      </p:sp>
      <p:pic>
        <p:nvPicPr>
          <p:cNvPr id="3" name="Imagen 2" descr="Captura de pantalla 2013-06-05 a la(s) 16.06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6703"/>
            <a:ext cx="9144000" cy="344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14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1076543"/>
            <a:ext cx="676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Sherlockbar</a:t>
            </a:r>
            <a:endParaRPr lang="es-ES" dirty="0" smtClean="0"/>
          </a:p>
        </p:txBody>
      </p:sp>
      <p:sp>
        <p:nvSpPr>
          <p:cNvPr id="8" name="Rectángulo 7"/>
          <p:cNvSpPr/>
          <p:nvPr/>
        </p:nvSpPr>
        <p:spPr>
          <a:xfrm>
            <a:off x="467545" y="1916832"/>
            <a:ext cx="83529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La actividad que implemente la barra debe heredar de algunas de las actividades de </a:t>
            </a:r>
            <a:r>
              <a:rPr lang="es-ES_tradnl" dirty="0" err="1" smtClean="0"/>
              <a:t>Sherlock</a:t>
            </a:r>
            <a:r>
              <a:rPr lang="es-ES_tradnl" dirty="0" smtClean="0"/>
              <a:t>.</a:t>
            </a:r>
          </a:p>
          <a:p>
            <a:endParaRPr lang="es-ES_tradnl" dirty="0"/>
          </a:p>
          <a:p>
            <a:r>
              <a:rPr lang="es-ES_tradnl" dirty="0" smtClean="0"/>
              <a:t>En el </a:t>
            </a:r>
            <a:r>
              <a:rPr lang="es-ES_tradnl" dirty="0" err="1" smtClean="0"/>
              <a:t>maifest</a:t>
            </a:r>
            <a:r>
              <a:rPr lang="es-ES_tradnl" dirty="0" smtClean="0"/>
              <a:t> debemos especificar que usaremos los estilos de </a:t>
            </a:r>
            <a:r>
              <a:rPr lang="es-ES_tradnl" dirty="0" err="1" smtClean="0"/>
              <a:t>Sherlock</a:t>
            </a:r>
            <a:r>
              <a:rPr lang="es-ES_tradnl" dirty="0" smtClean="0"/>
              <a:t>.</a:t>
            </a:r>
          </a:p>
          <a:p>
            <a:endParaRPr lang="es-ES_tradnl" dirty="0"/>
          </a:p>
          <a:p>
            <a:r>
              <a:rPr lang="es-ES_tradnl" dirty="0" smtClean="0"/>
              <a:t>La barra implementa las mismas funcionalidades que la </a:t>
            </a:r>
            <a:r>
              <a:rPr lang="es-ES_tradnl" dirty="0" err="1" smtClean="0"/>
              <a:t>ActionBar</a:t>
            </a:r>
            <a:r>
              <a:rPr lang="es-ES_tradnl" dirty="0" smtClean="0"/>
              <a:t> de ICS, solo que debemos llamar a los </a:t>
            </a:r>
            <a:r>
              <a:rPr lang="es-ES_tradnl" dirty="0" err="1" smtClean="0"/>
              <a:t>metodos</a:t>
            </a:r>
            <a:r>
              <a:rPr lang="es-ES_tradnl" dirty="0" smtClean="0"/>
              <a:t> de </a:t>
            </a:r>
            <a:r>
              <a:rPr lang="es-ES_tradnl" dirty="0" err="1" smtClean="0"/>
              <a:t>Sherlock</a:t>
            </a:r>
            <a:r>
              <a:rPr lang="es-ES_tradnl" dirty="0" smtClean="0"/>
              <a:t>.</a:t>
            </a:r>
            <a:endParaRPr lang="es-ES_tradnl" dirty="0"/>
          </a:p>
        </p:txBody>
      </p:sp>
      <p:pic>
        <p:nvPicPr>
          <p:cNvPr id="2" name="Imagen 1" descr="Captura de pantalla 2013-06-05 a la(s) 16.14.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221088"/>
            <a:ext cx="5940152" cy="245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7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1076543"/>
            <a:ext cx="676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Sherlockbar</a:t>
            </a:r>
            <a:endParaRPr lang="es-ES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73" y="1926703"/>
            <a:ext cx="7754654" cy="344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49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1076543"/>
            <a:ext cx="676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Sherlockbar</a:t>
            </a:r>
            <a:endParaRPr lang="es-ES" dirty="0" smtClean="0"/>
          </a:p>
        </p:txBody>
      </p:sp>
      <p:sp>
        <p:nvSpPr>
          <p:cNvPr id="2" name="Rectángulo 1"/>
          <p:cNvSpPr/>
          <p:nvPr/>
        </p:nvSpPr>
        <p:spPr>
          <a:xfrm>
            <a:off x="1187624" y="1628800"/>
            <a:ext cx="741682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Cuando </a:t>
            </a:r>
            <a:r>
              <a:rPr lang="es-ES_tradnl" dirty="0"/>
              <a:t>se selecciona una acción en la </a:t>
            </a:r>
            <a:r>
              <a:rPr lang="es-ES_tradnl" dirty="0" smtClean="0"/>
              <a:t>Barra, </a:t>
            </a:r>
            <a:r>
              <a:rPr lang="es-ES_tradnl" dirty="0"/>
              <a:t>el </a:t>
            </a:r>
            <a:r>
              <a:rPr lang="es-ES_tradnl" dirty="0" smtClean="0"/>
              <a:t>invoca el método </a:t>
            </a:r>
            <a:r>
              <a:rPr lang="es-ES_tradnl" dirty="0" err="1" smtClean="0"/>
              <a:t>onOptionsItemSelected</a:t>
            </a:r>
            <a:r>
              <a:rPr lang="es-ES_tradnl" dirty="0" smtClean="0"/>
              <a:t>(). </a:t>
            </a:r>
          </a:p>
          <a:p>
            <a:endParaRPr lang="es-ES_tradnl" dirty="0"/>
          </a:p>
          <a:p>
            <a:r>
              <a:rPr lang="es-ES_tradnl" dirty="0" smtClean="0"/>
              <a:t>Recibe </a:t>
            </a:r>
            <a:r>
              <a:rPr lang="es-ES_tradnl" dirty="0"/>
              <a:t>la acción seleccionada como parámetro. 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err="1" smtClean="0"/>
              <a:t>R.id.home</a:t>
            </a:r>
            <a:r>
              <a:rPr lang="es-ES_tradnl" dirty="0" smtClean="0"/>
              <a:t> es una acción predeterminada asociada al icono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811" y="3645024"/>
            <a:ext cx="5734353" cy="305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45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1076543"/>
            <a:ext cx="676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Sherlockbar</a:t>
            </a:r>
            <a:endParaRPr lang="es-ES" dirty="0" smtClean="0"/>
          </a:p>
        </p:txBody>
      </p:sp>
      <p:sp>
        <p:nvSpPr>
          <p:cNvPr id="2" name="Rectángulo 1"/>
          <p:cNvSpPr/>
          <p:nvPr/>
        </p:nvSpPr>
        <p:spPr>
          <a:xfrm>
            <a:off x="1187624" y="1628800"/>
            <a:ext cx="74168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El método </a:t>
            </a:r>
            <a:r>
              <a:rPr lang="es-ES_tradnl" dirty="0" err="1"/>
              <a:t>onCreateOptionsMenu</a:t>
            </a:r>
            <a:r>
              <a:rPr lang="es-ES_tradnl" dirty="0"/>
              <a:t> () sólo se llama una </a:t>
            </a:r>
            <a:r>
              <a:rPr lang="es-ES_tradnl" dirty="0" smtClean="0"/>
              <a:t>vez.</a:t>
            </a:r>
          </a:p>
          <a:p>
            <a:endParaRPr lang="es-ES_tradnl" dirty="0"/>
          </a:p>
          <a:p>
            <a:r>
              <a:rPr lang="es-ES_tradnl" dirty="0" smtClean="0"/>
              <a:t>Para cambiar el </a:t>
            </a:r>
            <a:r>
              <a:rPr lang="es-ES_tradnl" dirty="0" err="1" smtClean="0"/>
              <a:t>menu</a:t>
            </a:r>
            <a:r>
              <a:rPr lang="es-ES_tradnl" dirty="0" smtClean="0"/>
              <a:t> de forma </a:t>
            </a:r>
            <a:r>
              <a:rPr lang="es-ES_tradnl" dirty="0" err="1" smtClean="0"/>
              <a:t>dinamica</a:t>
            </a:r>
            <a:r>
              <a:rPr lang="es-ES_tradnl" dirty="0" smtClean="0"/>
              <a:t> hay </a:t>
            </a:r>
            <a:r>
              <a:rPr lang="es-ES_tradnl" dirty="0"/>
              <a:t>que llamar al método </a:t>
            </a:r>
            <a:r>
              <a:rPr lang="es-ES_tradnl" dirty="0" err="1"/>
              <a:t>invalidateOptionsMenu</a:t>
            </a:r>
            <a:r>
              <a:rPr lang="es-ES_tradnl" dirty="0"/>
              <a:t> (). 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Este método </a:t>
            </a:r>
            <a:r>
              <a:rPr lang="es-ES_tradnl" dirty="0" err="1"/>
              <a:t>onCreateOptionsMenu</a:t>
            </a:r>
            <a:r>
              <a:rPr lang="es-ES_tradnl" dirty="0"/>
              <a:t> () se llama de nuevo</a:t>
            </a:r>
            <a:r>
              <a:rPr lang="es-ES_tradnl" dirty="0" smtClean="0"/>
              <a:t>.</a:t>
            </a:r>
          </a:p>
          <a:p>
            <a:endParaRPr lang="es-ES_tradnl" dirty="0"/>
          </a:p>
          <a:p>
            <a:r>
              <a:rPr lang="es-ES_tradnl" dirty="0" smtClean="0"/>
              <a:t>Podemos mostrar/ocultar la barra usando show()/</a:t>
            </a:r>
            <a:r>
              <a:rPr lang="es-ES_tradnl" dirty="0" err="1" smtClean="0"/>
              <a:t>hide</a:t>
            </a:r>
            <a:r>
              <a:rPr lang="es-ES_tradnl" dirty="0" smtClean="0"/>
              <a:t>()</a:t>
            </a:r>
            <a:endParaRPr lang="es-ES" dirty="0"/>
          </a:p>
        </p:txBody>
      </p:sp>
      <p:pic>
        <p:nvPicPr>
          <p:cNvPr id="3" name="Imagen 2" descr="Captura de pantalla 2013-06-05 a la(s) 16.30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509120"/>
            <a:ext cx="5977864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91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1076543"/>
            <a:ext cx="676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Sherlockbar</a:t>
            </a:r>
            <a:endParaRPr lang="es-ES" dirty="0" smtClean="0"/>
          </a:p>
        </p:txBody>
      </p:sp>
      <p:sp>
        <p:nvSpPr>
          <p:cNvPr id="2" name="Rectángulo 1"/>
          <p:cNvSpPr/>
          <p:nvPr/>
        </p:nvSpPr>
        <p:spPr>
          <a:xfrm>
            <a:off x="1187624" y="1628800"/>
            <a:ext cx="74168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Podemos cambiar el titulo de la Barra con </a:t>
            </a:r>
            <a:r>
              <a:rPr lang="es-ES_tradnl" dirty="0" err="1" smtClean="0"/>
              <a:t>setTitle</a:t>
            </a:r>
            <a:r>
              <a:rPr lang="es-ES_tradnl" dirty="0" smtClean="0"/>
              <a:t>()</a:t>
            </a:r>
          </a:p>
          <a:p>
            <a:endParaRPr lang="es-ES_tradnl" dirty="0"/>
          </a:p>
          <a:p>
            <a:r>
              <a:rPr lang="es-ES_tradnl" dirty="0" smtClean="0"/>
              <a:t>Podemos añadir un subtitulo con </a:t>
            </a:r>
            <a:r>
              <a:rPr lang="es-ES_tradnl" dirty="0" err="1" smtClean="0"/>
              <a:t>setSubtitle</a:t>
            </a:r>
            <a:r>
              <a:rPr lang="es-ES_tradnl" dirty="0" smtClean="0"/>
              <a:t>()</a:t>
            </a:r>
          </a:p>
          <a:p>
            <a:endParaRPr lang="es-ES_tradnl" dirty="0"/>
          </a:p>
          <a:p>
            <a:r>
              <a:rPr lang="es-ES_tradnl" dirty="0" smtClean="0"/>
              <a:t>Podemos cambiar su </a:t>
            </a:r>
            <a:r>
              <a:rPr lang="es-ES_tradnl" dirty="0" err="1" smtClean="0"/>
              <a:t>background</a:t>
            </a:r>
            <a:r>
              <a:rPr lang="es-ES_tradnl" dirty="0" smtClean="0"/>
              <a:t> usando </a:t>
            </a:r>
            <a:r>
              <a:rPr lang="es-ES_tradnl" dirty="0" err="1" smtClean="0"/>
              <a:t>setBackgroundDrawable</a:t>
            </a:r>
            <a:r>
              <a:rPr lang="es-ES_tradnl" dirty="0" smtClean="0"/>
              <a:t>()</a:t>
            </a:r>
          </a:p>
          <a:p>
            <a:endParaRPr lang="es-ES_tradnl" dirty="0" smtClean="0"/>
          </a:p>
          <a:p>
            <a:r>
              <a:rPr lang="es-ES_tradnl" dirty="0" smtClean="0"/>
              <a:t>Podemos obligar a que </a:t>
            </a:r>
            <a:r>
              <a:rPr lang="es-ES_tradnl" dirty="0"/>
              <a:t>la barra </a:t>
            </a:r>
            <a:r>
              <a:rPr lang="es-ES_tradnl" dirty="0" smtClean="0"/>
              <a:t>se divida automáticamente si </a:t>
            </a:r>
            <a:r>
              <a:rPr lang="es-ES_tradnl" dirty="0"/>
              <a:t>no hay suficiente espacio </a:t>
            </a:r>
            <a:r>
              <a:rPr lang="es-ES_tradnl" dirty="0" smtClean="0"/>
              <a:t>disponible para las acciones.</a:t>
            </a:r>
          </a:p>
          <a:p>
            <a:endParaRPr lang="es-ES_tradnl" dirty="0"/>
          </a:p>
          <a:p>
            <a:pPr lvl="1"/>
            <a:r>
              <a:rPr lang="es-ES_tradnl" dirty="0" err="1" smtClean="0"/>
              <a:t>android</a:t>
            </a:r>
            <a:r>
              <a:rPr lang="es-ES_tradnl" dirty="0"/>
              <a:t>: </a:t>
            </a:r>
            <a:r>
              <a:rPr lang="es-ES_tradnl" dirty="0" err="1"/>
              <a:t>uiOptions</a:t>
            </a:r>
            <a:r>
              <a:rPr lang="es-ES_tradnl" dirty="0"/>
              <a:t> = parámetro "</a:t>
            </a:r>
            <a:r>
              <a:rPr lang="es-ES_tradnl" dirty="0" err="1" smtClean="0"/>
              <a:t>SplitActionBarWhenNarrow</a:t>
            </a:r>
            <a:r>
              <a:rPr lang="es-ES_tradnl" dirty="0" smtClean="0"/>
              <a:t>”</a:t>
            </a:r>
            <a:endParaRPr lang="es-ES_tradnl" dirty="0"/>
          </a:p>
          <a:p>
            <a:endParaRPr lang="es-ES" dirty="0"/>
          </a:p>
        </p:txBody>
      </p:sp>
      <p:pic>
        <p:nvPicPr>
          <p:cNvPr id="4" name="Imagen 3" descr="Captura de pantalla 2013-06-05 a la(s) 16.39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4797152"/>
            <a:ext cx="2586856" cy="185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23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1076543"/>
            <a:ext cx="676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Sherlockbar</a:t>
            </a:r>
            <a:endParaRPr lang="es-ES" dirty="0" smtClean="0"/>
          </a:p>
        </p:txBody>
      </p:sp>
      <p:sp>
        <p:nvSpPr>
          <p:cNvPr id="2" name="Rectángulo 1"/>
          <p:cNvSpPr/>
          <p:nvPr/>
        </p:nvSpPr>
        <p:spPr>
          <a:xfrm>
            <a:off x="611560" y="1556792"/>
            <a:ext cx="82809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El Contextual </a:t>
            </a:r>
            <a:r>
              <a:rPr lang="es-ES_tradnl" dirty="0" err="1" smtClean="0"/>
              <a:t>Action</a:t>
            </a:r>
            <a:r>
              <a:rPr lang="es-ES_tradnl" dirty="0" smtClean="0"/>
              <a:t> Bar “CAB” activa </a:t>
            </a:r>
            <a:r>
              <a:rPr lang="es-ES_tradnl" dirty="0"/>
              <a:t>un </a:t>
            </a:r>
            <a:r>
              <a:rPr lang="es-ES_tradnl" dirty="0" err="1"/>
              <a:t>ActionBar</a:t>
            </a:r>
            <a:r>
              <a:rPr lang="es-ES_tradnl" dirty="0"/>
              <a:t> temporal que se superpone a la Barra </a:t>
            </a:r>
            <a:r>
              <a:rPr lang="es-ES_tradnl" dirty="0" smtClean="0"/>
              <a:t>para la ejecución de </a:t>
            </a:r>
            <a:r>
              <a:rPr lang="es-ES_tradnl" dirty="0"/>
              <a:t>una sub-tarea en particular.</a:t>
            </a:r>
          </a:p>
          <a:p>
            <a:endParaRPr lang="es-ES_tradnl" dirty="0"/>
          </a:p>
          <a:p>
            <a:r>
              <a:rPr lang="es-ES_tradnl" dirty="0"/>
              <a:t>El modo </a:t>
            </a:r>
            <a:r>
              <a:rPr lang="es-ES_tradnl" dirty="0" smtClean="0"/>
              <a:t>CAB normalmente </a:t>
            </a:r>
            <a:r>
              <a:rPr lang="es-ES_tradnl" dirty="0"/>
              <a:t>se activa al seleccionar un </a:t>
            </a:r>
            <a:r>
              <a:rPr lang="es-ES_tradnl" dirty="0" smtClean="0"/>
              <a:t>elemento. (Long </a:t>
            </a:r>
            <a:r>
              <a:rPr lang="es-ES_tradnl" dirty="0" err="1" smtClean="0"/>
              <a:t>Click</a:t>
            </a:r>
            <a:r>
              <a:rPr lang="es-ES_tradnl" dirty="0" smtClean="0"/>
              <a:t>).</a:t>
            </a:r>
            <a:endParaRPr lang="es-ES_tradnl" dirty="0"/>
          </a:p>
          <a:p>
            <a:endParaRPr lang="es-ES_tradnl" dirty="0"/>
          </a:p>
          <a:p>
            <a:r>
              <a:rPr lang="es-ES_tradnl" dirty="0" smtClean="0"/>
              <a:t>Ejecutamos </a:t>
            </a:r>
            <a:r>
              <a:rPr lang="es-ES_tradnl" dirty="0" err="1" smtClean="0"/>
              <a:t>startActionMode</a:t>
            </a:r>
            <a:r>
              <a:rPr lang="es-ES_tradnl" dirty="0" smtClean="0"/>
              <a:t>(). </a:t>
            </a:r>
          </a:p>
          <a:p>
            <a:endParaRPr lang="es-ES_tradnl" dirty="0"/>
          </a:p>
          <a:p>
            <a:r>
              <a:rPr lang="es-ES_tradnl" dirty="0" smtClean="0"/>
              <a:t>Este </a:t>
            </a:r>
            <a:r>
              <a:rPr lang="es-ES_tradnl" dirty="0"/>
              <a:t>método obtiene un objeto </a:t>
            </a:r>
            <a:r>
              <a:rPr lang="es-ES_tradnl" dirty="0" err="1"/>
              <a:t>ActionMode.Callback</a:t>
            </a:r>
            <a:r>
              <a:rPr lang="es-ES_tradnl" dirty="0"/>
              <a:t> que es </a:t>
            </a:r>
            <a:r>
              <a:rPr lang="es-ES_tradnl" dirty="0" smtClean="0"/>
              <a:t>el responsable del </a:t>
            </a:r>
            <a:r>
              <a:rPr lang="es-ES_tradnl" dirty="0"/>
              <a:t>ciclo de vida de la </a:t>
            </a:r>
            <a:r>
              <a:rPr lang="es-ES_tradnl" dirty="0" smtClean="0"/>
              <a:t>CAB.</a:t>
            </a:r>
          </a:p>
          <a:p>
            <a:endParaRPr lang="es-ES_tradnl" dirty="0"/>
          </a:p>
          <a:p>
            <a:r>
              <a:rPr lang="es-ES_tradnl" dirty="0"/>
              <a:t>El método </a:t>
            </a:r>
            <a:r>
              <a:rPr lang="es-ES_tradnl" dirty="0" err="1"/>
              <a:t>onCreateContextMenu</a:t>
            </a:r>
            <a:r>
              <a:rPr lang="es-ES_tradnl" dirty="0"/>
              <a:t> () se llama cada vez que un </a:t>
            </a:r>
            <a:r>
              <a:rPr lang="es-ES_tradnl" dirty="0" smtClean="0"/>
              <a:t>CAB se activa.</a:t>
            </a:r>
          </a:p>
          <a:p>
            <a:endParaRPr lang="es-ES_tradnl" dirty="0"/>
          </a:p>
          <a:p>
            <a:r>
              <a:rPr lang="es-ES_tradnl" dirty="0" smtClean="0"/>
              <a:t>EL CAB sustituye a los </a:t>
            </a:r>
            <a:r>
              <a:rPr lang="es-ES_tradnl" dirty="0" err="1" smtClean="0"/>
              <a:t>menus</a:t>
            </a:r>
            <a:r>
              <a:rPr lang="es-ES_tradnl" dirty="0" smtClean="0"/>
              <a:t> contextuales de las versiones anteriores.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25938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1076543"/>
            <a:ext cx="676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Sherlockbar</a:t>
            </a:r>
            <a:endParaRPr lang="es-ES" dirty="0" smtClean="0"/>
          </a:p>
        </p:txBody>
      </p:sp>
      <p:pic>
        <p:nvPicPr>
          <p:cNvPr id="4" name="Imagen 3" descr="Captura de pantalla 2013-06-05 a la(s) 16.58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52736"/>
            <a:ext cx="6756400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79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1076543"/>
            <a:ext cx="676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Sherlockbar</a:t>
            </a:r>
            <a:endParaRPr lang="es-ES" dirty="0" smtClean="0"/>
          </a:p>
        </p:txBody>
      </p:sp>
      <p:sp>
        <p:nvSpPr>
          <p:cNvPr id="2" name="Rectángulo 1"/>
          <p:cNvSpPr/>
          <p:nvPr/>
        </p:nvSpPr>
        <p:spPr>
          <a:xfrm>
            <a:off x="1187624" y="1772816"/>
            <a:ext cx="756084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Un </a:t>
            </a:r>
            <a:r>
              <a:rPr lang="es-ES_tradnl" dirty="0" err="1" smtClean="0"/>
              <a:t>Action</a:t>
            </a:r>
            <a:r>
              <a:rPr lang="es-ES_tradnl" dirty="0" smtClean="0"/>
              <a:t> View “AV” es </a:t>
            </a:r>
            <a:r>
              <a:rPr lang="es-ES_tradnl" dirty="0"/>
              <a:t>un </a:t>
            </a:r>
            <a:r>
              <a:rPr lang="es-ES_tradnl" dirty="0" err="1"/>
              <a:t>widget</a:t>
            </a:r>
            <a:r>
              <a:rPr lang="es-ES_tradnl" dirty="0"/>
              <a:t> que aparece en la barra de acción como un sustituto para el botón de un elemento de acción. 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Podemos utilizar </a:t>
            </a:r>
            <a:r>
              <a:rPr lang="es-ES_tradnl" dirty="0"/>
              <a:t>esta función para sustituir un elemento de acción con </a:t>
            </a:r>
            <a:r>
              <a:rPr lang="es-ES_tradnl" dirty="0" smtClean="0"/>
              <a:t>un </a:t>
            </a:r>
            <a:r>
              <a:rPr lang="es-ES_tradnl" dirty="0" err="1" smtClean="0"/>
              <a:t>ProgressBar</a:t>
            </a:r>
            <a:r>
              <a:rPr lang="es-ES_tradnl" dirty="0"/>
              <a:t>. 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Una AV para </a:t>
            </a:r>
            <a:r>
              <a:rPr lang="es-ES_tradnl" dirty="0"/>
              <a:t>una acción se puede definir a través </a:t>
            </a:r>
            <a:r>
              <a:rPr lang="es-ES_tradnl" dirty="0" smtClean="0"/>
              <a:t>de: </a:t>
            </a:r>
          </a:p>
          <a:p>
            <a:r>
              <a:rPr lang="es-ES_tradnl" dirty="0"/>
              <a:t>	</a:t>
            </a:r>
            <a:r>
              <a:rPr lang="es-ES_tradnl" dirty="0" err="1" smtClean="0"/>
              <a:t>actionLayout</a:t>
            </a:r>
            <a:endParaRPr lang="es-ES_tradnl" dirty="0"/>
          </a:p>
          <a:p>
            <a:r>
              <a:rPr lang="es-ES_tradnl" dirty="0" smtClean="0"/>
              <a:t>	</a:t>
            </a:r>
            <a:r>
              <a:rPr lang="es-ES_tradnl" dirty="0" err="1" smtClean="0"/>
              <a:t>actionViewClass</a:t>
            </a:r>
            <a:endParaRPr lang="es-ES_tradnl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4916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1076543"/>
            <a:ext cx="676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Sherlockbar</a:t>
            </a:r>
            <a:endParaRPr lang="es-ES" dirty="0" smtClean="0"/>
          </a:p>
        </p:txBody>
      </p:sp>
      <p:sp>
        <p:nvSpPr>
          <p:cNvPr id="2" name="Rectángulo 1"/>
          <p:cNvSpPr/>
          <p:nvPr/>
        </p:nvSpPr>
        <p:spPr>
          <a:xfrm>
            <a:off x="1187624" y="1772816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Pestañas.</a:t>
            </a:r>
            <a:endParaRPr lang="es-ES" dirty="0"/>
          </a:p>
        </p:txBody>
      </p:sp>
      <p:pic>
        <p:nvPicPr>
          <p:cNvPr id="3" name="Imagen 2" descr="Captura de pantalla 2013-06-05 a la(s) 17.03.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708920"/>
            <a:ext cx="72644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02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1547664" y="1484784"/>
            <a:ext cx="56166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Almacenamiento Interno.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MODE_PRIVATE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Archivo </a:t>
            </a:r>
            <a:r>
              <a:rPr lang="es-ES" dirty="0" smtClean="0"/>
              <a:t>en modo </a:t>
            </a:r>
            <a:r>
              <a:rPr lang="es-ES" dirty="0"/>
              <a:t>de </a:t>
            </a:r>
            <a:r>
              <a:rPr lang="es-ES" dirty="0" err="1" smtClean="0"/>
              <a:t>create</a:t>
            </a:r>
            <a:r>
              <a:rPr lang="es-ES" dirty="0" smtClean="0"/>
              <a:t>/</a:t>
            </a:r>
            <a:r>
              <a:rPr lang="es-ES" dirty="0" err="1" smtClean="0"/>
              <a:t>replace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Es el </a:t>
            </a:r>
            <a:r>
              <a:rPr lang="es-ES" dirty="0"/>
              <a:t>modo por </a:t>
            </a:r>
            <a:r>
              <a:rPr lang="es-ES" dirty="0" smtClean="0"/>
              <a:t>defecto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E</a:t>
            </a:r>
            <a:r>
              <a:rPr lang="es-ES" dirty="0" smtClean="0"/>
              <a:t>l </a:t>
            </a:r>
            <a:r>
              <a:rPr lang="es-ES" dirty="0"/>
              <a:t>archivo creado sólo </a:t>
            </a:r>
            <a:r>
              <a:rPr lang="es-ES" dirty="0" smtClean="0"/>
              <a:t>puede ser accedido por la aplicación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MODE_APPEND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Tiene el ámbito del MODE_PRIVATE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Añade el contenido al final del fichero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MODE_WORLD_READABLE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Archivo en modo </a:t>
            </a:r>
            <a:r>
              <a:rPr lang="es-ES" dirty="0" err="1" smtClean="0"/>
              <a:t>create</a:t>
            </a:r>
            <a:r>
              <a:rPr lang="es-ES" dirty="0" smtClean="0"/>
              <a:t>/</a:t>
            </a:r>
            <a:r>
              <a:rPr lang="es-ES" dirty="0" err="1" smtClean="0"/>
              <a:t>replace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Puede acceder cualquier </a:t>
            </a:r>
            <a:r>
              <a:rPr lang="es-ES" dirty="0" err="1" smtClean="0"/>
              <a:t>apliación</a:t>
            </a:r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063550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1076543"/>
            <a:ext cx="676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Sherlockbar</a:t>
            </a:r>
            <a:endParaRPr lang="es-ES" dirty="0" smtClean="0"/>
          </a:p>
        </p:txBody>
      </p:sp>
      <p:sp>
        <p:nvSpPr>
          <p:cNvPr id="2" name="Rectángulo 1"/>
          <p:cNvSpPr/>
          <p:nvPr/>
        </p:nvSpPr>
        <p:spPr>
          <a:xfrm>
            <a:off x="1187624" y="1772816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Lista de navegación.</a:t>
            </a:r>
            <a:endParaRPr lang="es-ES" dirty="0"/>
          </a:p>
        </p:txBody>
      </p:sp>
      <p:pic>
        <p:nvPicPr>
          <p:cNvPr id="3" name="Imagen 2" descr="Captura de pantalla 2013-06-05 a la(s) 17.03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1844824"/>
            <a:ext cx="91186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46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8" name="2 CuadroTexto"/>
          <p:cNvSpPr txBox="1"/>
          <p:nvPr/>
        </p:nvSpPr>
        <p:spPr>
          <a:xfrm>
            <a:off x="755576" y="1052736"/>
            <a:ext cx="6763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Menú Contextual.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/>
              <a:t> </a:t>
            </a:r>
            <a:r>
              <a:rPr lang="es-ES" dirty="0" smtClean="0"/>
              <a:t>Cargar el menú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</p:txBody>
      </p:sp>
      <p:pic>
        <p:nvPicPr>
          <p:cNvPr id="11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348880"/>
            <a:ext cx="8200442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00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10" name="2 CuadroTexto"/>
          <p:cNvSpPr txBox="1"/>
          <p:nvPr/>
        </p:nvSpPr>
        <p:spPr>
          <a:xfrm>
            <a:off x="827584" y="980728"/>
            <a:ext cx="6763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Menú Contextual.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/>
              <a:t> </a:t>
            </a:r>
            <a:r>
              <a:rPr lang="es-ES" dirty="0" smtClean="0"/>
              <a:t>Responder al menú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</p:txBody>
      </p:sp>
      <p:pic>
        <p:nvPicPr>
          <p:cNvPr id="12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04864"/>
            <a:ext cx="8594783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96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10" name="2 CuadroTexto"/>
          <p:cNvSpPr txBox="1"/>
          <p:nvPr/>
        </p:nvSpPr>
        <p:spPr>
          <a:xfrm>
            <a:off x="827584" y="993502"/>
            <a:ext cx="676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Menú Contextual.</a:t>
            </a:r>
          </a:p>
        </p:txBody>
      </p:sp>
      <p:pic>
        <p:nvPicPr>
          <p:cNvPr id="2" name="Imagen 1" descr="Captura de pantalla 2013-06-08 a la(s) 19.48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844824"/>
            <a:ext cx="4658491" cy="439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38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10" name="2 CuadroTexto"/>
          <p:cNvSpPr txBox="1"/>
          <p:nvPr/>
        </p:nvSpPr>
        <p:spPr>
          <a:xfrm>
            <a:off x="827584" y="993502"/>
            <a:ext cx="676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Popup</a:t>
            </a:r>
            <a:r>
              <a:rPr lang="es-ES" dirty="0" smtClean="0"/>
              <a:t> </a:t>
            </a:r>
            <a:r>
              <a:rPr lang="es-ES" dirty="0" err="1" smtClean="0"/>
              <a:t>Menu</a:t>
            </a:r>
            <a:r>
              <a:rPr lang="es-ES" dirty="0" smtClean="0"/>
              <a:t>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187624" y="1484784"/>
            <a:ext cx="777686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Es un </a:t>
            </a:r>
            <a:r>
              <a:rPr lang="es-ES_tradnl" dirty="0"/>
              <a:t>menú modal </a:t>
            </a:r>
            <a:r>
              <a:rPr lang="es-ES_tradnl" dirty="0" smtClean="0"/>
              <a:t>asociado a un componente. </a:t>
            </a:r>
          </a:p>
          <a:p>
            <a:endParaRPr lang="es-ES_tradnl" dirty="0"/>
          </a:p>
          <a:p>
            <a:r>
              <a:rPr lang="es-ES_tradnl" dirty="0" smtClean="0"/>
              <a:t>Aparece </a:t>
            </a:r>
            <a:r>
              <a:rPr lang="es-ES_tradnl" dirty="0"/>
              <a:t>debajo </a:t>
            </a:r>
            <a:r>
              <a:rPr lang="es-ES_tradnl" dirty="0" smtClean="0"/>
              <a:t>o encima del componente según el espacio del que disponga.</a:t>
            </a:r>
            <a:endParaRPr lang="es-ES_tradnl" dirty="0"/>
          </a:p>
          <a:p>
            <a:endParaRPr lang="es-ES_tradnl" dirty="0"/>
          </a:p>
          <a:p>
            <a:r>
              <a:rPr lang="es-ES_tradnl" dirty="0" smtClean="0"/>
              <a:t>Ideal para mostrar las acciones asociadas a un recurso.</a:t>
            </a:r>
            <a:endParaRPr lang="es-ES_tradnl" dirty="0"/>
          </a:p>
        </p:txBody>
      </p:sp>
      <p:pic>
        <p:nvPicPr>
          <p:cNvPr id="4" name="Imagen 3" descr="Captura de pantalla 2013-06-08 a la(s) 19.49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356992"/>
            <a:ext cx="29210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05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10" name="2 CuadroTexto"/>
          <p:cNvSpPr txBox="1"/>
          <p:nvPr/>
        </p:nvSpPr>
        <p:spPr>
          <a:xfrm>
            <a:off x="827584" y="993502"/>
            <a:ext cx="676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Popup</a:t>
            </a:r>
            <a:r>
              <a:rPr lang="es-ES" dirty="0" smtClean="0"/>
              <a:t> </a:t>
            </a:r>
            <a:r>
              <a:rPr lang="es-ES" dirty="0" err="1" smtClean="0"/>
              <a:t>Menu</a:t>
            </a:r>
            <a:r>
              <a:rPr lang="es-ES" dirty="0" smtClean="0"/>
              <a:t>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187624" y="1484784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Crear el menú.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727428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40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10" name="2 CuadroTexto"/>
          <p:cNvSpPr txBox="1"/>
          <p:nvPr/>
        </p:nvSpPr>
        <p:spPr>
          <a:xfrm>
            <a:off x="827584" y="993502"/>
            <a:ext cx="676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Popup</a:t>
            </a:r>
            <a:r>
              <a:rPr lang="es-ES" dirty="0" smtClean="0"/>
              <a:t> </a:t>
            </a:r>
            <a:r>
              <a:rPr lang="es-ES" dirty="0" err="1" smtClean="0"/>
              <a:t>Menu</a:t>
            </a:r>
            <a:r>
              <a:rPr lang="es-ES" dirty="0" smtClean="0"/>
              <a:t>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187624" y="1484784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G</a:t>
            </a:r>
            <a:r>
              <a:rPr lang="es-ES" dirty="0" smtClean="0"/>
              <a:t>e</a:t>
            </a:r>
            <a:r>
              <a:rPr lang="es-ES_tradnl" dirty="0" err="1" smtClean="0"/>
              <a:t>stionar</a:t>
            </a:r>
            <a:r>
              <a:rPr lang="es-ES_tradnl" dirty="0" smtClean="0"/>
              <a:t> el menú.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502" y="980728"/>
            <a:ext cx="5576002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03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2" name="CuadroTexto 1"/>
          <p:cNvSpPr txBox="1"/>
          <p:nvPr/>
        </p:nvSpPr>
        <p:spPr>
          <a:xfrm>
            <a:off x="1187624" y="1700808"/>
            <a:ext cx="123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Ejercicios: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8503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1187624" y="1556792"/>
            <a:ext cx="56166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Almacenamiento Interno.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Lectura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openFileIntput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FileInputStream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read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/>
              <a:t>c</a:t>
            </a:r>
            <a:r>
              <a:rPr lang="es-ES" dirty="0" err="1" smtClean="0"/>
              <a:t>lose</a:t>
            </a:r>
            <a:r>
              <a:rPr lang="es-ES" dirty="0" smtClean="0"/>
              <a:t>()</a:t>
            </a:r>
          </a:p>
        </p:txBody>
      </p:sp>
      <p:pic>
        <p:nvPicPr>
          <p:cNvPr id="8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813141"/>
            <a:ext cx="6385615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66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1187624" y="1556792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Almacenamiento Interno.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/>
              <a:t>r</a:t>
            </a:r>
            <a:r>
              <a:rPr lang="es-ES" dirty="0" smtClean="0"/>
              <a:t>es/</a:t>
            </a:r>
            <a:r>
              <a:rPr lang="es-ES" dirty="0" err="1" smtClean="0"/>
              <a:t>raw</a:t>
            </a:r>
            <a:r>
              <a:rPr lang="es-ES" dirty="0" smtClean="0"/>
              <a:t>/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openRawResources</a:t>
            </a:r>
            <a:r>
              <a:rPr lang="es-ES" dirty="0" smtClean="0"/>
              <a:t>(</a:t>
            </a:r>
            <a:r>
              <a:rPr lang="es-ES" dirty="0" err="1" smtClean="0"/>
              <a:t>R.raw.file</a:t>
            </a:r>
            <a:r>
              <a:rPr lang="es-ES" dirty="0" smtClean="0"/>
              <a:t>)</a:t>
            </a:r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24944"/>
            <a:ext cx="6951169" cy="1152128"/>
          </a:xfrm>
          <a:prstGeom prst="rect">
            <a:avLst/>
          </a:prstGeom>
        </p:spPr>
      </p:pic>
      <p:sp>
        <p:nvSpPr>
          <p:cNvPr id="10" name="8 CuadroTexto"/>
          <p:cNvSpPr txBox="1"/>
          <p:nvPr/>
        </p:nvSpPr>
        <p:spPr>
          <a:xfrm>
            <a:off x="1187624" y="4365104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getCacheDir</a:t>
            </a:r>
            <a:r>
              <a:rPr lang="es-ES" dirty="0" smtClean="0"/>
              <a:t>()</a:t>
            </a:r>
          </a:p>
        </p:txBody>
      </p:sp>
      <p:pic>
        <p:nvPicPr>
          <p:cNvPr id="11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229200"/>
            <a:ext cx="6426716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07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484784"/>
            <a:ext cx="69847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Almacenamiento Interno</a:t>
            </a:r>
            <a:r>
              <a:rPr lang="es-ES" dirty="0" smtClean="0"/>
              <a:t>.</a:t>
            </a:r>
            <a:endParaRPr lang="es-ES" dirty="0"/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/>
              <a:t>getFilesDir()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Obtiene la ruta completa del directorio de sistema de archivos donde se guardan los archivos internos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/>
              <a:t>GetDir</a:t>
            </a:r>
            <a:r>
              <a:rPr lang="es-ES" dirty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Crea (o se abre una ya existente) una carpeta dentro del espacio interno de almacenamiento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/>
              <a:t>DeleteFile()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Elimina un archivo guardado en la memoria interna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>
              <a:hlinkClick r:id="rId3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/>
              <a:t>fileList()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Devuelve una matriz de los archivos guardados actualmente en la aplicación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6010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412776"/>
            <a:ext cx="69847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Almacenamiento </a:t>
            </a:r>
            <a:r>
              <a:rPr lang="es-ES" dirty="0" smtClean="0"/>
              <a:t>Externo.</a:t>
            </a:r>
            <a:endParaRPr lang="es-ES" dirty="0"/>
          </a:p>
          <a:p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Todos los dispositivos compatibles con Android </a:t>
            </a:r>
            <a:r>
              <a:rPr lang="es-ES" dirty="0" smtClean="0"/>
              <a:t>disponen de un espacio compartido </a:t>
            </a:r>
            <a:r>
              <a:rPr lang="es-ES" dirty="0"/>
              <a:t>"de almacenamiento externo" </a:t>
            </a:r>
            <a:r>
              <a:rPr lang="es-ES" dirty="0" smtClean="0"/>
              <a:t>donde guardar archivos</a:t>
            </a:r>
            <a:r>
              <a:rPr lang="es-ES" dirty="0"/>
              <a:t> 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Puede ser </a:t>
            </a:r>
            <a:r>
              <a:rPr lang="es-ES" dirty="0"/>
              <a:t>un medio de almacenamiento extraíble (como una tarjeta SD) o una memoria interna (no extraíble</a:t>
            </a:r>
            <a:r>
              <a:rPr lang="es-ES" dirty="0" smtClean="0"/>
              <a:t>)</a:t>
            </a:r>
            <a:r>
              <a:rPr lang="es-ES" dirty="0"/>
              <a:t> 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Los </a:t>
            </a:r>
            <a:r>
              <a:rPr lang="es-ES" dirty="0"/>
              <a:t>archivos guardados en el almacenamiento externo son de lectura global y pueden ser modificados </a:t>
            </a:r>
            <a:r>
              <a:rPr lang="es-ES" dirty="0" smtClean="0"/>
              <a:t>y eliminados por </a:t>
            </a:r>
            <a:r>
              <a:rPr lang="es-ES" dirty="0"/>
              <a:t>el </a:t>
            </a:r>
            <a:r>
              <a:rPr lang="es-ES" dirty="0" smtClean="0"/>
              <a:t>usuario</a:t>
            </a:r>
            <a:r>
              <a:rPr lang="es-ES" dirty="0"/>
              <a:t> 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Los archivos externos pueden desaparecer si el usuario monta la unidad de almacenamiento externo en un equipo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Todas </a:t>
            </a:r>
            <a:r>
              <a:rPr lang="es-ES" dirty="0"/>
              <a:t>las aplicaciones pueden leer y escribir ficheros ubicados en el de almacenamiento externo y el usuario puede eliminarlos</a:t>
            </a:r>
          </a:p>
        </p:txBody>
      </p:sp>
    </p:spTree>
    <p:extLst>
      <p:ext uri="{BB962C8B-B14F-4D97-AF65-F5344CB8AC3E}">
        <p14:creationId xmlns:p14="http://schemas.microsoft.com/office/powerpoint/2010/main" val="229572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556792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Almacenamiento </a:t>
            </a:r>
            <a:r>
              <a:rPr lang="es-ES" dirty="0" smtClean="0"/>
              <a:t>Externo.</a:t>
            </a:r>
            <a:endParaRPr lang="es-ES" dirty="0"/>
          </a:p>
          <a:p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Verificar su disponibilidad</a:t>
            </a:r>
            <a:endParaRPr lang="es-ES" dirty="0"/>
          </a:p>
        </p:txBody>
      </p:sp>
      <p:pic>
        <p:nvPicPr>
          <p:cNvPr id="8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780928"/>
            <a:ext cx="8342928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4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484784"/>
            <a:ext cx="69847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Almacenamiento </a:t>
            </a:r>
            <a:r>
              <a:rPr lang="es-ES" dirty="0" smtClean="0"/>
              <a:t>Externo.</a:t>
            </a:r>
            <a:endParaRPr lang="es-ES" dirty="0"/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Acceder a ficheros de la aplicación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getExternalFilesDir</a:t>
            </a:r>
            <a:r>
              <a:rPr lang="es-ES" dirty="0" smtClean="0"/>
              <a:t>() 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NULL (/)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DIRECTORY_RINGTONES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DIRECTORY_MUSIC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DIRECTORY_PICTURES</a:t>
            </a:r>
          </a:p>
          <a:p>
            <a:pPr lvl="1"/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Ficheros temporales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getExternalCacheDir</a:t>
            </a:r>
            <a:r>
              <a:rPr lang="es-ES" dirty="0" smtClean="0"/>
              <a:t>()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5387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10" name="2 CuadroTexto"/>
          <p:cNvSpPr txBox="1"/>
          <p:nvPr/>
        </p:nvSpPr>
        <p:spPr>
          <a:xfrm>
            <a:off x="1187624" y="1484784"/>
            <a:ext cx="56166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Tipos de Almacenamiento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Preferencias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Almacén privado de datos simples en pares de clave y </a:t>
            </a:r>
            <a:r>
              <a:rPr lang="es-ES" dirty="0" smtClean="0"/>
              <a:t>valor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Almacenamiento Interno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Almacén de datos privados sobre la memoria del </a:t>
            </a:r>
            <a:r>
              <a:rPr lang="es-ES" dirty="0" smtClean="0"/>
              <a:t>dispositivo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Almacenamiento Externo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Almacén de datos pública sobre el almacenamiento externo </a:t>
            </a:r>
            <a:r>
              <a:rPr lang="es-ES" dirty="0" smtClean="0"/>
              <a:t>compartido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Base de datos. </a:t>
            </a:r>
            <a:r>
              <a:rPr lang="es-ES" dirty="0" err="1" smtClean="0"/>
              <a:t>SQLite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Almacenar datos estructurados en una base de datos privada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Internet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Almacenar datos en </a:t>
            </a:r>
            <a:r>
              <a:rPr lang="es-ES" dirty="0" smtClean="0"/>
              <a:t>un servidor web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6680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556792"/>
            <a:ext cx="69847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de Datos (</a:t>
            </a:r>
            <a:r>
              <a:rPr lang="es-ES" dirty="0" err="1" smtClean="0"/>
              <a:t>SQLite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Android utiliza </a:t>
            </a:r>
            <a:r>
              <a:rPr lang="es-ES" dirty="0" err="1" smtClean="0"/>
              <a:t>SQLite</a:t>
            </a:r>
            <a:r>
              <a:rPr lang="es-ES" dirty="0" smtClean="0"/>
              <a:t> como base de datos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Se recomienda el uso de la base de datos en hilos separados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Es «Open </a:t>
            </a:r>
            <a:r>
              <a:rPr lang="es-ES" dirty="0" err="1" smtClean="0"/>
              <a:t>Source</a:t>
            </a:r>
            <a:r>
              <a:rPr lang="es-ES" dirty="0" smtClean="0"/>
              <a:t>»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Es muy ligera «250k en memoria»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Se usa en la </a:t>
            </a:r>
            <a:r>
              <a:rPr lang="es-ES" dirty="0" err="1" smtClean="0"/>
              <a:t>mayoria</a:t>
            </a:r>
            <a:r>
              <a:rPr lang="es-ES" dirty="0" smtClean="0"/>
              <a:t> de dispositivos embebidos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No mantiene la integridad de los tipos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No mantiene integridad referencial</a:t>
            </a:r>
          </a:p>
          <a:p>
            <a:r>
              <a:rPr lang="es-ES" dirty="0" smtClean="0"/>
              <a:t> </a:t>
            </a:r>
            <a:endParaRPr lang="es-ES" dirty="0"/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6141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484784"/>
            <a:ext cx="69847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de Datos (</a:t>
            </a:r>
            <a:r>
              <a:rPr lang="es-ES" dirty="0" err="1" smtClean="0"/>
              <a:t>SQLite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r>
              <a:rPr lang="es-ES" dirty="0" smtClean="0"/>
              <a:t>Consideraciones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No almacenar ficheros, almacenar su ruta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Se recomienda usar un identificador </a:t>
            </a:r>
            <a:r>
              <a:rPr lang="es-ES" dirty="0" err="1" smtClean="0"/>
              <a:t>autoincrementable</a:t>
            </a:r>
            <a:r>
              <a:rPr lang="es-ES" dirty="0" smtClean="0"/>
              <a:t> en todas las tablas. Es </a:t>
            </a:r>
            <a:r>
              <a:rPr lang="es-ES" dirty="0" err="1" smtClean="0"/>
              <a:t>necsario</a:t>
            </a:r>
            <a:r>
              <a:rPr lang="es-ES" dirty="0" smtClean="0"/>
              <a:t> para crear «Content </a:t>
            </a:r>
            <a:r>
              <a:rPr lang="es-ES" dirty="0" err="1" smtClean="0"/>
              <a:t>Providers</a:t>
            </a:r>
            <a:r>
              <a:rPr lang="es-ES" dirty="0" smtClean="0"/>
              <a:t>»</a:t>
            </a:r>
          </a:p>
          <a:p>
            <a:endParaRPr lang="es-ES" dirty="0"/>
          </a:p>
          <a:p>
            <a:r>
              <a:rPr lang="es-ES" dirty="0" err="1" smtClean="0"/>
              <a:t>ContentValues</a:t>
            </a: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Objeto utilizado para insertar datos en la base de datos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Es un diccionario de pares clave valor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La clave es el nombre de la columna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El valor es el valor de la columna </a:t>
            </a:r>
          </a:p>
          <a:p>
            <a:r>
              <a:rPr lang="es-ES" dirty="0" smtClean="0"/>
              <a:t> </a:t>
            </a:r>
            <a:endParaRPr lang="es-ES" dirty="0"/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5018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8" name="4 CuadroTexto"/>
          <p:cNvSpPr txBox="1"/>
          <p:nvPr/>
        </p:nvSpPr>
        <p:spPr>
          <a:xfrm>
            <a:off x="1187624" y="1484784"/>
            <a:ext cx="698477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de Datos (</a:t>
            </a:r>
            <a:r>
              <a:rPr lang="es-ES" dirty="0" err="1" smtClean="0"/>
              <a:t>SQLite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r>
              <a:rPr lang="es-ES" dirty="0" smtClean="0"/>
              <a:t>Cursores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Las peticiones en Android devuelven Cursores</a:t>
            </a: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moveToFirst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Desplaza el cursor a la primera fila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moveToLast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Desplaza el cursor a la última fila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moveToPrevious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Desplaza el cursos a la fila anterior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moveToNext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Desplaza el cursor a la siguiente fila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getCount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Devuelve el numero de filas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getXXX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Devuelve el valor de una columna</a:t>
            </a:r>
          </a:p>
          <a:p>
            <a:r>
              <a:rPr lang="es-ES" dirty="0" smtClean="0"/>
              <a:t> </a:t>
            </a:r>
            <a:endParaRPr lang="es-ES" dirty="0"/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2801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971600" y="1484784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de Datos (</a:t>
            </a:r>
            <a:r>
              <a:rPr lang="es-ES" dirty="0" err="1" smtClean="0"/>
              <a:t>SQLite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Cursores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getColumnIndex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Devuelve el índice de una columna</a:t>
            </a: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8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573016"/>
            <a:ext cx="8300838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22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628800"/>
            <a:ext cx="698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de Datos (</a:t>
            </a:r>
            <a:r>
              <a:rPr lang="es-ES" dirty="0" err="1" smtClean="0"/>
              <a:t>SQLite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Crear la Base de Datos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SQL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000282"/>
            <a:ext cx="5749996" cy="258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38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700808"/>
            <a:ext cx="698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de Datos (</a:t>
            </a:r>
            <a:r>
              <a:rPr lang="es-ES" dirty="0" err="1" smtClean="0"/>
              <a:t>SQLite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Crear la Base de Datos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SQL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8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092" y="3432330"/>
            <a:ext cx="6688375" cy="139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1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412776"/>
            <a:ext cx="69847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de Datos (</a:t>
            </a:r>
            <a:r>
              <a:rPr lang="es-ES" dirty="0" err="1" smtClean="0"/>
              <a:t>SQLite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Crear la Base de Datos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SQLiteOpenHelper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Contexto para acceder a la base de datos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Nombre de la base de datos (fichero sqlite3)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CursorFactory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Modifica la clase cursor utilizada para obtener los recursos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Versión de la base de datos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365104"/>
            <a:ext cx="675548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52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556792"/>
            <a:ext cx="69847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de Datos (</a:t>
            </a:r>
            <a:r>
              <a:rPr lang="es-ES" dirty="0" err="1" smtClean="0"/>
              <a:t>SQLite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Crear la Base de Datos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SQLiteOpenHelper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onCreate</a:t>
            </a:r>
            <a:r>
              <a:rPr lang="es-ES" dirty="0" smtClean="0"/>
              <a:t>()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Si la BD no existe la crea y nos devuelve una instancia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Ejecutamos el script de creación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8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14" y="4296426"/>
            <a:ext cx="5882196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6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15616" y="1556792"/>
            <a:ext cx="69847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de Datos (</a:t>
            </a:r>
            <a:r>
              <a:rPr lang="es-ES" dirty="0" err="1" smtClean="0"/>
              <a:t>SQLite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Crear la Base de Datos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SQLiteOpenHelper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onUpdate</a:t>
            </a:r>
            <a:r>
              <a:rPr lang="es-ES" dirty="0" smtClean="0"/>
              <a:t>()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Si la versión de la BD no coincide con la actual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Proporciona la versión existente y la versión solicitada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077072"/>
            <a:ext cx="8837742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35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484784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de Datos (</a:t>
            </a:r>
            <a:r>
              <a:rPr lang="es-ES" dirty="0" err="1" smtClean="0"/>
              <a:t>SQLite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Obtener la base de datos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Iniciar </a:t>
            </a:r>
            <a:r>
              <a:rPr lang="es-ES" dirty="0" err="1" smtClean="0"/>
              <a:t>SQLiteOpenHelper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8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356992"/>
            <a:ext cx="8468144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59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8" name="2 CuadroTexto"/>
          <p:cNvSpPr txBox="1"/>
          <p:nvPr/>
        </p:nvSpPr>
        <p:spPr>
          <a:xfrm>
            <a:off x="1187624" y="1700808"/>
            <a:ext cx="56166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Preferencias.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Proporciona </a:t>
            </a:r>
            <a:r>
              <a:rPr lang="es-ES" dirty="0"/>
              <a:t>un </a:t>
            </a:r>
            <a:r>
              <a:rPr lang="es-ES" dirty="0" smtClean="0"/>
              <a:t>mecanismo que </a:t>
            </a:r>
            <a:r>
              <a:rPr lang="es-ES" dirty="0"/>
              <a:t>permite guardar y recuperar los pares de clave y valor </a:t>
            </a:r>
            <a:r>
              <a:rPr lang="es-ES" dirty="0" smtClean="0"/>
              <a:t>de forma persistente </a:t>
            </a:r>
            <a:r>
              <a:rPr lang="es-ES" dirty="0"/>
              <a:t>de los tipos de datos </a:t>
            </a:r>
            <a:r>
              <a:rPr lang="es-ES" dirty="0" smtClean="0"/>
              <a:t>primitivos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/>
              <a:t>getSharedPreferences</a:t>
            </a:r>
            <a:r>
              <a:rPr lang="es-ES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Almacena las </a:t>
            </a:r>
            <a:r>
              <a:rPr lang="es-ES" dirty="0"/>
              <a:t>preferencias </a:t>
            </a:r>
            <a:r>
              <a:rPr lang="es-ES" dirty="0" smtClean="0"/>
              <a:t>en </a:t>
            </a:r>
            <a:r>
              <a:rPr lang="es-ES" dirty="0"/>
              <a:t>varios archivos identificados por su nombre, que se especifica con el primer </a:t>
            </a:r>
            <a:r>
              <a:rPr lang="es-ES" dirty="0" smtClean="0"/>
              <a:t>parámetro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/>
              <a:t>getPreferences</a:t>
            </a:r>
            <a:r>
              <a:rPr lang="es-ES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Almacena las preferencias en un </a:t>
            </a:r>
            <a:r>
              <a:rPr lang="es-ES" dirty="0"/>
              <a:t>archivo </a:t>
            </a:r>
            <a:r>
              <a:rPr lang="es-ES" dirty="0" smtClean="0"/>
              <a:t>asociado a una «</a:t>
            </a:r>
            <a:r>
              <a:rPr lang="es-ES" dirty="0" err="1" smtClean="0"/>
              <a:t>Activity</a:t>
            </a:r>
            <a:r>
              <a:rPr lang="es-ES" dirty="0" smtClean="0"/>
              <a:t>».</a:t>
            </a:r>
            <a:r>
              <a:rPr lang="es-ES" dirty="0"/>
              <a:t> 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Solo será accesible por dicha «</a:t>
            </a:r>
            <a:r>
              <a:rPr lang="es-ES" dirty="0" err="1" smtClean="0"/>
              <a:t>Activity</a:t>
            </a:r>
            <a:r>
              <a:rPr lang="es-ES" dirty="0" smtClean="0"/>
              <a:t>»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4663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412776"/>
            <a:ext cx="698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de Datos (</a:t>
            </a:r>
            <a:r>
              <a:rPr lang="es-ES" dirty="0" err="1" smtClean="0"/>
              <a:t>SQLite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Obtener la base de datos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Abrir base de datos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76" y="2640242"/>
            <a:ext cx="5824991" cy="1599305"/>
          </a:xfrm>
          <a:prstGeom prst="rect">
            <a:avLst/>
          </a:prstGeom>
        </p:spPr>
      </p:pic>
      <p:sp>
        <p:nvSpPr>
          <p:cNvPr id="10" name="5 CuadroTexto"/>
          <p:cNvSpPr txBox="1"/>
          <p:nvPr/>
        </p:nvSpPr>
        <p:spPr>
          <a:xfrm>
            <a:off x="1187624" y="4509120"/>
            <a:ext cx="507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Cerrar base de datos</a:t>
            </a:r>
            <a:endParaRPr lang="es-ES" dirty="0"/>
          </a:p>
        </p:txBody>
      </p:sp>
      <p:pic>
        <p:nvPicPr>
          <p:cNvPr id="11" name="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701" y="5157192"/>
            <a:ext cx="3538326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62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12" name="4 CuadroTexto"/>
          <p:cNvSpPr txBox="1"/>
          <p:nvPr/>
        </p:nvSpPr>
        <p:spPr>
          <a:xfrm>
            <a:off x="1187624" y="1628800"/>
            <a:ext cx="69847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de Datos (</a:t>
            </a:r>
            <a:r>
              <a:rPr lang="es-ES" dirty="0" err="1" smtClean="0"/>
              <a:t>SQLite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Realizar consultas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El nombre de la tabla a consultar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Un </a:t>
            </a:r>
            <a:r>
              <a:rPr lang="es-ES" dirty="0" err="1" smtClean="0"/>
              <a:t>array</a:t>
            </a:r>
            <a:r>
              <a:rPr lang="es-ES" dirty="0" smtClean="0"/>
              <a:t> con las columnas que queremos recuperar. </a:t>
            </a:r>
            <a:r>
              <a:rPr lang="es-ES" dirty="0" err="1" smtClean="0"/>
              <a:t>Null</a:t>
            </a:r>
            <a:r>
              <a:rPr lang="es-ES" dirty="0" smtClean="0"/>
              <a:t> para recuperar todas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Clausula «WHERE» con formato «campo = ?»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Array</a:t>
            </a:r>
            <a:r>
              <a:rPr lang="es-ES" dirty="0" smtClean="0"/>
              <a:t> de valores para la clausula «</a:t>
            </a:r>
            <a:r>
              <a:rPr lang="es-ES" dirty="0" err="1" smtClean="0"/>
              <a:t>where</a:t>
            </a:r>
            <a:r>
              <a:rPr lang="es-ES" dirty="0" smtClean="0"/>
              <a:t>»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Clausula «GROUP BY»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Clausula «</a:t>
            </a:r>
            <a:r>
              <a:rPr lang="es-ES" dirty="0" err="1" smtClean="0"/>
              <a:t>Having</a:t>
            </a:r>
            <a:r>
              <a:rPr lang="es-ES" dirty="0" smtClean="0"/>
              <a:t>»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Clausula de ordenamiento del resultado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DESC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ASC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Clausula del limite de resultados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5260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412776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de Datos (</a:t>
            </a:r>
            <a:r>
              <a:rPr lang="es-ES" dirty="0" err="1" smtClean="0"/>
              <a:t>SQLite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Realizar consultas</a:t>
            </a:r>
          </a:p>
        </p:txBody>
      </p:sp>
      <p:pic>
        <p:nvPicPr>
          <p:cNvPr id="8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24" y="2797596"/>
            <a:ext cx="8683656" cy="271364"/>
          </a:xfrm>
          <a:prstGeom prst="rect">
            <a:avLst/>
          </a:prstGeom>
        </p:spPr>
      </p:pic>
      <p:pic>
        <p:nvPicPr>
          <p:cNvPr id="10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24" y="3374084"/>
            <a:ext cx="8561308" cy="991020"/>
          </a:xfrm>
          <a:prstGeom prst="rect">
            <a:avLst/>
          </a:prstGeom>
        </p:spPr>
      </p:pic>
      <p:pic>
        <p:nvPicPr>
          <p:cNvPr id="11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54" y="4653136"/>
            <a:ext cx="912665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4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628800"/>
            <a:ext cx="6984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de Datos (</a:t>
            </a:r>
            <a:r>
              <a:rPr lang="es-ES" dirty="0" err="1" smtClean="0"/>
              <a:t>SQLite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Insertar registros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Insert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Nombre de la tabla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Campo que queremos poner a </a:t>
            </a:r>
            <a:r>
              <a:rPr lang="es-ES" dirty="0" err="1" smtClean="0"/>
              <a:t>null</a:t>
            </a:r>
            <a:r>
              <a:rPr lang="es-ES" dirty="0" smtClean="0"/>
              <a:t> (opcional, si usamos un </a:t>
            </a:r>
            <a:r>
              <a:rPr lang="es-ES" dirty="0" err="1" smtClean="0"/>
              <a:t>contentValues</a:t>
            </a:r>
            <a:r>
              <a:rPr lang="es-ES" dirty="0" smtClean="0"/>
              <a:t> vacío)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Valores de los campos</a:t>
            </a:r>
          </a:p>
        </p:txBody>
      </p:sp>
      <p:pic>
        <p:nvPicPr>
          <p:cNvPr id="8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27" y="4224418"/>
            <a:ext cx="6827769" cy="166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1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15616" y="1628800"/>
            <a:ext cx="6984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de Datos (</a:t>
            </a:r>
            <a:r>
              <a:rPr lang="es-ES" dirty="0" err="1" smtClean="0"/>
              <a:t>SQLite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Actualizar registros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Update</a:t>
            </a:r>
            <a:r>
              <a:rPr lang="es-ES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Nombre de la tabla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Nuevos valores de los campos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Condición «</a:t>
            </a:r>
            <a:r>
              <a:rPr lang="es-ES" dirty="0" err="1" smtClean="0"/>
              <a:t>where</a:t>
            </a:r>
            <a:r>
              <a:rPr lang="es-ES" dirty="0" smtClean="0"/>
              <a:t>»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Valores de la condición «</a:t>
            </a:r>
            <a:r>
              <a:rPr lang="es-ES" dirty="0" err="1" smtClean="0"/>
              <a:t>where</a:t>
            </a:r>
            <a:r>
              <a:rPr lang="es-ES" dirty="0" smtClean="0"/>
              <a:t>»</a:t>
            </a:r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224418"/>
            <a:ext cx="7484678" cy="15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30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331640" y="1484784"/>
            <a:ext cx="6984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de Datos (</a:t>
            </a:r>
            <a:r>
              <a:rPr lang="es-ES" dirty="0" err="1" smtClean="0"/>
              <a:t>SQLite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Eliminar registros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delete</a:t>
            </a:r>
            <a:r>
              <a:rPr lang="es-ES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Nombre de la tabla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Condición «</a:t>
            </a:r>
            <a:r>
              <a:rPr lang="es-ES" dirty="0" err="1" smtClean="0"/>
              <a:t>where</a:t>
            </a:r>
            <a:r>
              <a:rPr lang="es-ES" dirty="0" smtClean="0"/>
              <a:t>»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Valores de la condición «</a:t>
            </a:r>
            <a:r>
              <a:rPr lang="es-ES" dirty="0" err="1" smtClean="0"/>
              <a:t>where</a:t>
            </a:r>
            <a:r>
              <a:rPr lang="es-ES" dirty="0" smtClean="0"/>
              <a:t>»</a:t>
            </a:r>
          </a:p>
        </p:txBody>
      </p:sp>
      <p:pic>
        <p:nvPicPr>
          <p:cNvPr id="8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08394"/>
            <a:ext cx="7974374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76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628800"/>
            <a:ext cx="69847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de Datos (</a:t>
            </a:r>
            <a:r>
              <a:rPr lang="es-ES" dirty="0" err="1" smtClean="0"/>
              <a:t>SQLite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execSQL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Ejecuta cualquier consulta excepto SELECT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No se permite </a:t>
            </a:r>
            <a:r>
              <a:rPr lang="es-ES" dirty="0" err="1" smtClean="0"/>
              <a:t>multiples</a:t>
            </a:r>
            <a:r>
              <a:rPr lang="es-ES" dirty="0" smtClean="0"/>
              <a:t> consultas separadas por «;» 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No devuelve datos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rawQuery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Ejecuta una consulta SQL y devuelve un cursor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No tiene limitaciones a las consultas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La condición «WHERE» usa el formato «campo = ?»</a:t>
            </a:r>
          </a:p>
        </p:txBody>
      </p:sp>
    </p:spTree>
    <p:extLst>
      <p:ext uri="{BB962C8B-B14F-4D97-AF65-F5344CB8AC3E}">
        <p14:creationId xmlns:p14="http://schemas.microsoft.com/office/powerpoint/2010/main" val="3557491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556792"/>
            <a:ext cx="69847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Content </a:t>
            </a:r>
            <a:r>
              <a:rPr lang="es-ES" dirty="0" err="1" smtClean="0"/>
              <a:t>Providers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Es una interfaz para almacenar y recuperar datos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Permiten publicar datos a todas las aplicaciones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Es la única manera de compartir datos entre todas las aplicaciones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Android proporciona los más comunes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Contactos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Fotos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Música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Calendario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Preferencias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Ficheros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Para publicar datos podemos crear «Content </a:t>
            </a:r>
            <a:r>
              <a:rPr lang="es-ES" dirty="0" err="1" smtClean="0"/>
              <a:t>Provider</a:t>
            </a:r>
            <a:r>
              <a:rPr lang="es-ES" dirty="0" smtClean="0"/>
              <a:t>» o añadir nuestros datos a uno existente</a:t>
            </a:r>
          </a:p>
        </p:txBody>
      </p:sp>
    </p:spTree>
    <p:extLst>
      <p:ext uri="{BB962C8B-B14F-4D97-AF65-F5344CB8AC3E}">
        <p14:creationId xmlns:p14="http://schemas.microsoft.com/office/powerpoint/2010/main" val="2113958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484784"/>
            <a:ext cx="69847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Content </a:t>
            </a:r>
            <a:r>
              <a:rPr lang="es-ES" dirty="0" err="1" smtClean="0"/>
              <a:t>Providers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No se preocupa de cómo se almacenan los datos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Base de datos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Ficheros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Internet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Todos los «Content </a:t>
            </a:r>
            <a:r>
              <a:rPr lang="es-ES" dirty="0" err="1" smtClean="0"/>
              <a:t>Providers</a:t>
            </a:r>
            <a:r>
              <a:rPr lang="es-ES" dirty="0" smtClean="0"/>
              <a:t>» deben implementar una interfaz común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Los datos los obtenemos mediante un «</a:t>
            </a:r>
            <a:r>
              <a:rPr lang="es-ES" dirty="0" err="1" smtClean="0"/>
              <a:t>ContentResolver</a:t>
            </a:r>
            <a:r>
              <a:rPr lang="es-ES" dirty="0" smtClean="0"/>
              <a:t>»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lvl="1"/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Se gestiona mediante el patrón «</a:t>
            </a:r>
            <a:r>
              <a:rPr lang="es-ES" dirty="0" err="1" smtClean="0"/>
              <a:t>Factoria</a:t>
            </a:r>
            <a:r>
              <a:rPr lang="es-ES" dirty="0" smtClean="0"/>
              <a:t>»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Hay una sola instancia por cada «Content </a:t>
            </a:r>
            <a:r>
              <a:rPr lang="es-ES" dirty="0" err="1" smtClean="0"/>
              <a:t>Provider</a:t>
            </a:r>
            <a:r>
              <a:rPr lang="es-ES" dirty="0" smtClean="0"/>
              <a:t>»</a:t>
            </a:r>
          </a:p>
        </p:txBody>
      </p:sp>
      <p:pic>
        <p:nvPicPr>
          <p:cNvPr id="8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827" y="4676912"/>
            <a:ext cx="689313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44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628800"/>
            <a:ext cx="6984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Content </a:t>
            </a:r>
            <a:r>
              <a:rPr lang="es-ES" dirty="0" err="1" smtClean="0"/>
              <a:t>Providers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Los datos se exponen como una tabla simple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Cada fila es un registro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Cada columna es un dato de un tipo particular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Cada registro incluye al menos un «_ID»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Cada consulta devuelve un «Cursor»</a:t>
            </a:r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198" y="3936386"/>
            <a:ext cx="6755941" cy="159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59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1193144" y="1542614"/>
            <a:ext cx="56166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Preferencias.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Recuperar valores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SharedPreferences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getXXX</a:t>
            </a:r>
            <a:r>
              <a:rPr lang="es-ES" dirty="0" smtClean="0"/>
              <a:t>()</a:t>
            </a:r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645024"/>
            <a:ext cx="8312225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2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556792"/>
            <a:ext cx="69847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Content </a:t>
            </a:r>
            <a:r>
              <a:rPr lang="es-ES" dirty="0" err="1" smtClean="0"/>
              <a:t>Providers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La URI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Cada «</a:t>
            </a:r>
            <a:r>
              <a:rPr lang="es-ES" dirty="0" err="1" smtClean="0"/>
              <a:t>Conent</a:t>
            </a:r>
            <a:r>
              <a:rPr lang="es-ES" dirty="0" smtClean="0"/>
              <a:t> </a:t>
            </a:r>
            <a:r>
              <a:rPr lang="es-ES" dirty="0" err="1" smtClean="0"/>
              <a:t>Provider</a:t>
            </a:r>
            <a:r>
              <a:rPr lang="es-ES" dirty="0" smtClean="0"/>
              <a:t>» es identificado por su «URI»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Un «Content </a:t>
            </a:r>
            <a:r>
              <a:rPr lang="es-ES" dirty="0" err="1" smtClean="0"/>
              <a:t>Provider</a:t>
            </a:r>
            <a:r>
              <a:rPr lang="es-ES" dirty="0" smtClean="0"/>
              <a:t>» que obtiene datos de distintas tablas debe proporcionar una «URI» por cada tabla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«</a:t>
            </a:r>
            <a:r>
              <a:rPr lang="es-ES" dirty="0" err="1" smtClean="0"/>
              <a:t>content</a:t>
            </a:r>
            <a:r>
              <a:rPr lang="es-ES" dirty="0" smtClean="0"/>
              <a:t>://….»</a:t>
            </a:r>
          </a:p>
          <a:p>
            <a:pPr marL="1657350" lvl="3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Se aconseja crear la variable CONTENT_URI para almacenar la «URI» de nuestro «Content </a:t>
            </a:r>
            <a:r>
              <a:rPr lang="es-ES" dirty="0" err="1" smtClean="0"/>
              <a:t>Provider</a:t>
            </a:r>
            <a:r>
              <a:rPr lang="es-ES" dirty="0" smtClean="0"/>
              <a:t>»</a:t>
            </a:r>
          </a:p>
        </p:txBody>
      </p:sp>
      <p:pic>
        <p:nvPicPr>
          <p:cNvPr id="8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229200"/>
            <a:ext cx="81263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92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10" name="4 CuadroTexto"/>
          <p:cNvSpPr txBox="1"/>
          <p:nvPr/>
        </p:nvSpPr>
        <p:spPr>
          <a:xfrm>
            <a:off x="1187624" y="1484784"/>
            <a:ext cx="69847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Content </a:t>
            </a:r>
            <a:r>
              <a:rPr lang="es-ES" dirty="0" err="1" smtClean="0"/>
              <a:t>Providers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Realizar consultas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La «URI» que identifica al «Content </a:t>
            </a:r>
            <a:r>
              <a:rPr lang="es-ES" dirty="0" err="1" smtClean="0"/>
              <a:t>Provider</a:t>
            </a:r>
            <a:r>
              <a:rPr lang="es-ES" dirty="0" smtClean="0"/>
              <a:t>»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Los nombres de los campos a recuperar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El tipo de dato de cada campo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ContentResolver.query</a:t>
            </a:r>
            <a:r>
              <a:rPr lang="es-ES" dirty="0" smtClean="0"/>
              <a:t>()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Devuelve un «Cursor»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Independiente de la «</a:t>
            </a:r>
            <a:r>
              <a:rPr lang="es-ES" dirty="0" err="1" smtClean="0"/>
              <a:t>Activity</a:t>
            </a:r>
            <a:r>
              <a:rPr lang="es-ES" dirty="0" smtClean="0"/>
              <a:t>»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ContentResolver.managedQuery</a:t>
            </a:r>
            <a:r>
              <a:rPr lang="es-ES" dirty="0" smtClean="0"/>
              <a:t>()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Devuelve un «Cursor»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Liga el ciclo de vida del «Cursor» a la «</a:t>
            </a:r>
            <a:r>
              <a:rPr lang="es-ES" dirty="0" err="1" smtClean="0"/>
              <a:t>Activity</a:t>
            </a:r>
            <a:r>
              <a:rPr lang="es-ES" dirty="0" smtClean="0"/>
              <a:t>»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Activity.startManagingCursor</a:t>
            </a:r>
            <a:r>
              <a:rPr lang="es-ES" dirty="0" smtClean="0"/>
              <a:t>()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Asocia un «Cursor» al ciclo de vida de una «</a:t>
            </a:r>
            <a:r>
              <a:rPr lang="es-ES" dirty="0" err="1" smtClean="0"/>
              <a:t>Activity</a:t>
            </a:r>
            <a:r>
              <a:rPr lang="es-ES" dirty="0" smtClean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07406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484784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Content </a:t>
            </a:r>
            <a:r>
              <a:rPr lang="es-ES" dirty="0" err="1" smtClean="0"/>
              <a:t>Providers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Realizar consultas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Configurar la «URI»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Añadiendo el campo «_ID» a la «URI» restringimos los registros uno solo</a:t>
            </a:r>
          </a:p>
        </p:txBody>
      </p:sp>
      <p:pic>
        <p:nvPicPr>
          <p:cNvPr id="8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0" y="3612232"/>
            <a:ext cx="8915916" cy="197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43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556792"/>
            <a:ext cx="69847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Content </a:t>
            </a:r>
            <a:r>
              <a:rPr lang="es-ES" dirty="0" err="1" smtClean="0"/>
              <a:t>Providers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Realizar consultas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/>
              <a:t>q</a:t>
            </a:r>
            <a:r>
              <a:rPr lang="es-ES" dirty="0" err="1" smtClean="0"/>
              <a:t>uery</a:t>
            </a:r>
            <a:r>
              <a:rPr lang="es-ES" dirty="0" smtClean="0"/>
              <a:t>()/</a:t>
            </a:r>
            <a:r>
              <a:rPr lang="es-ES" dirty="0" err="1" smtClean="0"/>
              <a:t>managedQuery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La URI</a:t>
            </a:r>
          </a:p>
          <a:p>
            <a:pPr marL="1657350" lvl="3" indent="-285750">
              <a:buFont typeface="Arial" pitchFamily="34" charset="0"/>
              <a:buChar char="•"/>
            </a:pP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El nombre de los campos a recuperar</a:t>
            </a:r>
          </a:p>
          <a:p>
            <a:pPr marL="1657350" lvl="3" indent="-285750">
              <a:buFont typeface="Arial" pitchFamily="34" charset="0"/>
              <a:buChar char="•"/>
            </a:pP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Clausula «WHERE»</a:t>
            </a:r>
          </a:p>
          <a:p>
            <a:pPr marL="1657350" lvl="3" indent="-285750">
              <a:buFont typeface="Arial" pitchFamily="34" charset="0"/>
              <a:buChar char="•"/>
            </a:pP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Argumentos del «WHERE»</a:t>
            </a:r>
          </a:p>
          <a:p>
            <a:pPr marL="1657350" lvl="3" indent="-285750">
              <a:buFont typeface="Arial" pitchFamily="34" charset="0"/>
              <a:buChar char="•"/>
            </a:pP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Clausula «ORDER BY»</a:t>
            </a:r>
          </a:p>
        </p:txBody>
      </p:sp>
    </p:spTree>
    <p:extLst>
      <p:ext uri="{BB962C8B-B14F-4D97-AF65-F5344CB8AC3E}">
        <p14:creationId xmlns:p14="http://schemas.microsoft.com/office/powerpoint/2010/main" val="2979042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340768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Content </a:t>
            </a:r>
            <a:r>
              <a:rPr lang="es-ES" dirty="0" err="1" smtClean="0"/>
              <a:t>Providers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Realizar consultas</a:t>
            </a:r>
          </a:p>
          <a:p>
            <a:pPr lvl="1"/>
            <a:endParaRPr lang="es-ES" dirty="0" smtClean="0"/>
          </a:p>
        </p:txBody>
      </p:sp>
      <p:pic>
        <p:nvPicPr>
          <p:cNvPr id="8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636912"/>
            <a:ext cx="4896544" cy="1361422"/>
          </a:xfrm>
          <a:prstGeom prst="rect">
            <a:avLst/>
          </a:prstGeom>
        </p:spPr>
      </p:pic>
      <p:pic>
        <p:nvPicPr>
          <p:cNvPr id="10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077072"/>
            <a:ext cx="8689911" cy="24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38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79101" y="1556792"/>
            <a:ext cx="698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Content </a:t>
            </a:r>
            <a:r>
              <a:rPr lang="es-ES" dirty="0" err="1" smtClean="0"/>
              <a:t>Providers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Realizar consultas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Leer datos</a:t>
            </a:r>
          </a:p>
          <a:p>
            <a:pPr lvl="1"/>
            <a:endParaRPr lang="es-ES" dirty="0" smtClean="0"/>
          </a:p>
        </p:txBody>
      </p:sp>
      <p:pic>
        <p:nvPicPr>
          <p:cNvPr id="8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068960"/>
            <a:ext cx="5815601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85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556792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Content </a:t>
            </a:r>
            <a:r>
              <a:rPr lang="es-ES" dirty="0" err="1" smtClean="0"/>
              <a:t>Providers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Modificar datos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Añadir registros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ContentResolver.insert</a:t>
            </a:r>
            <a:r>
              <a:rPr lang="es-ES" dirty="0" smtClean="0"/>
              <a:t>()</a:t>
            </a:r>
          </a:p>
          <a:p>
            <a:pPr lvl="1"/>
            <a:endParaRPr lang="es-ES" dirty="0" smtClean="0"/>
          </a:p>
        </p:txBody>
      </p:sp>
      <p:pic>
        <p:nvPicPr>
          <p:cNvPr id="8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573016"/>
            <a:ext cx="8486963" cy="237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35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216150" y="1700808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Content </a:t>
            </a:r>
            <a:r>
              <a:rPr lang="es-ES" dirty="0" err="1" smtClean="0"/>
              <a:t>Providers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Modificar datos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Añadir campos nuevos</a:t>
            </a:r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2996952"/>
            <a:ext cx="7859159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61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10" name="4 CuadroTexto"/>
          <p:cNvSpPr txBox="1"/>
          <p:nvPr/>
        </p:nvSpPr>
        <p:spPr>
          <a:xfrm>
            <a:off x="1043608" y="1628800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Content </a:t>
            </a:r>
            <a:r>
              <a:rPr lang="es-ES" dirty="0" err="1" smtClean="0"/>
              <a:t>Providers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Modificar datos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Añadir campos nuevos</a:t>
            </a:r>
          </a:p>
        </p:txBody>
      </p:sp>
      <p:pic>
        <p:nvPicPr>
          <p:cNvPr id="11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429000"/>
            <a:ext cx="7768936" cy="200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6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556792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Content </a:t>
            </a:r>
            <a:r>
              <a:rPr lang="es-ES" dirty="0" err="1" smtClean="0"/>
              <a:t>Providers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Modificar datos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Añadir binarios</a:t>
            </a:r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924944"/>
            <a:ext cx="8413972" cy="371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69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1187624" y="1484784"/>
            <a:ext cx="56166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Preferencias.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/>
              <a:t>Para editar los archivos de preferencias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/>
              <a:t>SharedPreferences.Editor</a:t>
            </a:r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/>
              <a:t>edit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 </a:t>
            </a:r>
            <a:r>
              <a:rPr lang="es-ES" dirty="0" err="1" smtClean="0"/>
              <a:t>putXXX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commit</a:t>
            </a:r>
            <a:r>
              <a:rPr lang="es-ES" dirty="0"/>
              <a:t>()</a:t>
            </a:r>
          </a:p>
        </p:txBody>
      </p:sp>
      <p:pic>
        <p:nvPicPr>
          <p:cNvPr id="8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717032"/>
            <a:ext cx="8093361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73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628800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Content </a:t>
            </a:r>
            <a:r>
              <a:rPr lang="es-ES" dirty="0" err="1" smtClean="0"/>
              <a:t>Providers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Modificar datos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Modificar y eliminar registros</a:t>
            </a:r>
          </a:p>
        </p:txBody>
      </p:sp>
      <p:pic>
        <p:nvPicPr>
          <p:cNvPr id="8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84984"/>
            <a:ext cx="8469284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25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10" name="4 CuadroTexto"/>
          <p:cNvSpPr txBox="1"/>
          <p:nvPr/>
        </p:nvSpPr>
        <p:spPr>
          <a:xfrm>
            <a:off x="1187624" y="1556792"/>
            <a:ext cx="69847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«Content </a:t>
            </a:r>
            <a:r>
              <a:rPr lang="es-ES" dirty="0" err="1" smtClean="0"/>
              <a:t>Provider</a:t>
            </a:r>
            <a:r>
              <a:rPr lang="es-ES" dirty="0" smtClean="0"/>
              <a:t>» personalizado.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Requisitos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Establecer el sistema de almacenamiento de datos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err="1" smtClean="0"/>
              <a:t>SQLite</a:t>
            </a: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Fichero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Servicio Web</a:t>
            </a:r>
          </a:p>
          <a:p>
            <a:pPr marL="1657350" lvl="3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Heredar de la clase </a:t>
            </a:r>
            <a:r>
              <a:rPr lang="es-ES" dirty="0" err="1" smtClean="0"/>
              <a:t>ContentProvider</a:t>
            </a:r>
            <a:r>
              <a:rPr lang="es-ES" dirty="0" smtClean="0"/>
              <a:t> para establecer la interfaz de intercambio de datos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Declarar el «Content </a:t>
            </a:r>
            <a:r>
              <a:rPr lang="es-ES" dirty="0" err="1" smtClean="0"/>
              <a:t>Provider</a:t>
            </a:r>
            <a:r>
              <a:rPr lang="es-ES" dirty="0" smtClean="0"/>
              <a:t>» en el </a:t>
            </a:r>
            <a:r>
              <a:rPr lang="es-ES" dirty="0" err="1" smtClean="0"/>
              <a:t>Manifest</a:t>
            </a:r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572425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484784"/>
            <a:ext cx="69847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«Content </a:t>
            </a:r>
            <a:r>
              <a:rPr lang="es-ES" dirty="0" err="1" smtClean="0"/>
              <a:t>Provider</a:t>
            </a:r>
            <a:r>
              <a:rPr lang="es-ES" dirty="0" smtClean="0"/>
              <a:t>» personalizado.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Subclase de </a:t>
            </a:r>
            <a:r>
              <a:rPr lang="es-ES" dirty="0" err="1" smtClean="0"/>
              <a:t>ContentProvider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Métodos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/>
              <a:t>q</a:t>
            </a:r>
            <a:r>
              <a:rPr lang="es-ES" dirty="0" err="1" smtClean="0"/>
              <a:t>uery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/>
              <a:t>i</a:t>
            </a:r>
            <a:r>
              <a:rPr lang="es-ES" dirty="0" err="1" smtClean="0"/>
              <a:t>nsert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/>
              <a:t>d</a:t>
            </a:r>
            <a:r>
              <a:rPr lang="es-ES" dirty="0" err="1" smtClean="0"/>
              <a:t>elete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getType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onCreate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La función </a:t>
            </a:r>
            <a:r>
              <a:rPr lang="es-ES" dirty="0" err="1" smtClean="0"/>
              <a:t>query</a:t>
            </a:r>
            <a:r>
              <a:rPr lang="es-ES" dirty="0" smtClean="0"/>
              <a:t>() debe devolver un «Cursor»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Enviar </a:t>
            </a:r>
            <a:r>
              <a:rPr lang="es-ES" dirty="0" err="1" smtClean="0"/>
              <a:t>notifyChanged</a:t>
            </a:r>
            <a:r>
              <a:rPr lang="es-ES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85278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353043" y="1628800"/>
            <a:ext cx="6984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«Content </a:t>
            </a:r>
            <a:r>
              <a:rPr lang="es-ES" dirty="0" err="1" smtClean="0"/>
              <a:t>Provider</a:t>
            </a:r>
            <a:r>
              <a:rPr lang="es-ES" dirty="0" smtClean="0"/>
              <a:t>» personalizado.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/>
              <a:t>Definir CONTETN_URI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endParaRPr lang="es-ES" dirty="0" smtClean="0"/>
          </a:p>
        </p:txBody>
      </p:sp>
      <p:pic>
        <p:nvPicPr>
          <p:cNvPr id="8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80928"/>
            <a:ext cx="8504326" cy="504056"/>
          </a:xfrm>
          <a:prstGeom prst="rect">
            <a:avLst/>
          </a:prstGeom>
        </p:spPr>
      </p:pic>
      <p:sp>
        <p:nvSpPr>
          <p:cNvPr id="10" name="7 CuadroTexto"/>
          <p:cNvSpPr txBox="1"/>
          <p:nvPr/>
        </p:nvSpPr>
        <p:spPr>
          <a:xfrm>
            <a:off x="1187624" y="3429000"/>
            <a:ext cx="698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Definir los campos del «CONTENT_PROVIDER»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_ID es obligatorio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endParaRPr lang="es-ES" dirty="0" smtClean="0"/>
          </a:p>
        </p:txBody>
      </p:sp>
      <p:pic>
        <p:nvPicPr>
          <p:cNvPr id="11" name="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945" y="4158556"/>
            <a:ext cx="5257200" cy="236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09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556792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«Content </a:t>
            </a:r>
            <a:r>
              <a:rPr lang="es-ES" dirty="0" err="1" smtClean="0"/>
              <a:t>Provider</a:t>
            </a:r>
            <a:r>
              <a:rPr lang="es-ES" dirty="0" smtClean="0"/>
              <a:t>» personalizado.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Definir el «MIME TYPE»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Un registro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err="1" smtClean="0"/>
              <a:t>vnd.android.cursor.item</a:t>
            </a:r>
            <a:r>
              <a:rPr lang="es-ES" dirty="0" smtClean="0"/>
              <a:t>/</a:t>
            </a:r>
            <a:r>
              <a:rPr lang="es-ES" dirty="0" err="1" smtClean="0"/>
              <a:t>vnd.paquete.contenttype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Mas de un registro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 </a:t>
            </a:r>
            <a:r>
              <a:rPr lang="es-ES" dirty="0" err="1" smtClean="0"/>
              <a:t>vnd.android.cursor.dir</a:t>
            </a:r>
            <a:r>
              <a:rPr lang="es-ES" dirty="0" smtClean="0"/>
              <a:t>/</a:t>
            </a:r>
            <a:r>
              <a:rPr lang="es-ES" dirty="0" err="1" smtClean="0"/>
              <a:t>vnd.paquete.contenttype</a:t>
            </a: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Declarar el «Content </a:t>
            </a:r>
            <a:r>
              <a:rPr lang="es-ES" dirty="0" err="1" smtClean="0"/>
              <a:t>Provider</a:t>
            </a:r>
            <a:r>
              <a:rPr lang="es-ES" dirty="0" smtClean="0"/>
              <a:t>»</a:t>
            </a: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endParaRPr lang="es-ES" dirty="0" smtClean="0"/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437112"/>
            <a:ext cx="7889569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77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484784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«Content </a:t>
            </a:r>
            <a:r>
              <a:rPr lang="es-ES" dirty="0" err="1" smtClean="0"/>
              <a:t>Provider</a:t>
            </a:r>
            <a:r>
              <a:rPr lang="es-ES" dirty="0" smtClean="0"/>
              <a:t>» personalizado.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Usar el «Content </a:t>
            </a:r>
            <a:r>
              <a:rPr lang="es-ES" dirty="0" err="1" smtClean="0"/>
              <a:t>Provider</a:t>
            </a:r>
            <a:r>
              <a:rPr lang="es-ES" dirty="0" smtClean="0"/>
              <a:t>»</a:t>
            </a: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endParaRPr lang="es-ES" dirty="0" smtClean="0"/>
          </a:p>
        </p:txBody>
      </p:sp>
      <p:pic>
        <p:nvPicPr>
          <p:cNvPr id="8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996952"/>
            <a:ext cx="8714713" cy="19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89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10" name="4 CuadroTexto"/>
          <p:cNvSpPr txBox="1"/>
          <p:nvPr/>
        </p:nvSpPr>
        <p:spPr>
          <a:xfrm>
            <a:off x="1115616" y="1556792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«Content </a:t>
            </a:r>
            <a:r>
              <a:rPr lang="es-ES" dirty="0" err="1" smtClean="0"/>
              <a:t>Provider</a:t>
            </a:r>
            <a:r>
              <a:rPr lang="es-ES" dirty="0" smtClean="0"/>
              <a:t>» personalizado.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URI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A: Indica que es un «Content </a:t>
            </a:r>
            <a:r>
              <a:rPr lang="es-ES" dirty="0" err="1" smtClean="0"/>
              <a:t>Provider</a:t>
            </a:r>
            <a:r>
              <a:rPr lang="es-ES" dirty="0" smtClean="0"/>
              <a:t>»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B: </a:t>
            </a:r>
            <a:r>
              <a:rPr lang="es-ES" dirty="0" err="1" smtClean="0"/>
              <a:t>Authority</a:t>
            </a:r>
            <a:r>
              <a:rPr lang="es-ES" dirty="0" smtClean="0"/>
              <a:t>, Identifica al «Content </a:t>
            </a:r>
            <a:r>
              <a:rPr lang="es-ES" dirty="0" err="1" smtClean="0"/>
              <a:t>Provider</a:t>
            </a:r>
            <a:r>
              <a:rPr lang="es-ES" dirty="0" smtClean="0"/>
              <a:t>»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C: Indica la ruta a los datos solicitados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D: En caso de un único registro identifica su id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endParaRPr lang="es-ES" dirty="0" smtClean="0"/>
          </a:p>
        </p:txBody>
      </p:sp>
      <p:pic>
        <p:nvPicPr>
          <p:cNvPr id="11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4581128"/>
            <a:ext cx="6264788" cy="86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23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 </a:t>
            </a:r>
            <a:r>
              <a:rPr lang="es-ES" dirty="0" err="1" smtClean="0"/>
              <a:t>Intents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1187624" y="1844824"/>
            <a:ext cx="56166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Funcionalidad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Son mensajes que indican acciones a ejecutar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Llaman a </a:t>
            </a:r>
            <a:r>
              <a:rPr lang="es-ES" dirty="0" err="1" smtClean="0"/>
              <a:t>Activities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Comparten datos con otras </a:t>
            </a:r>
            <a:r>
              <a:rPr lang="es-ES" dirty="0" err="1"/>
              <a:t>A</a:t>
            </a:r>
            <a:r>
              <a:rPr lang="es-ES" dirty="0" err="1" smtClean="0"/>
              <a:t>ctivities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startActivity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Inician Servicios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startService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Envían </a:t>
            </a:r>
            <a:r>
              <a:rPr lang="es-ES" dirty="0" err="1" smtClean="0"/>
              <a:t>Broadcast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sendBroadcast</a:t>
            </a:r>
            <a:r>
              <a:rPr lang="es-ES" dirty="0" smtClean="0"/>
              <a:t>()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2663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 </a:t>
            </a:r>
            <a:r>
              <a:rPr lang="es-ES" dirty="0" err="1" smtClean="0"/>
              <a:t>Intents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1187624" y="1700808"/>
            <a:ext cx="67632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Estructura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Component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El nombre del componente que debe realizar la acción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«</a:t>
            </a:r>
            <a:r>
              <a:rPr lang="es-ES" dirty="0" err="1" smtClean="0"/>
              <a:t>ComponentName</a:t>
            </a:r>
            <a:r>
              <a:rPr lang="es-ES" dirty="0" smtClean="0"/>
              <a:t>» es opcional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Si no está declarado se usa el resto de información para seleccionar el componente que debe ejecutar la acción</a:t>
            </a:r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5235660"/>
            <a:ext cx="8496944" cy="85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93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 </a:t>
            </a:r>
            <a:r>
              <a:rPr lang="es-ES" dirty="0" err="1" smtClean="0"/>
              <a:t>Intents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1187624" y="1700808"/>
            <a:ext cx="56166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Estructura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Action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String</a:t>
            </a:r>
            <a:r>
              <a:rPr lang="es-ES" dirty="0" smtClean="0"/>
              <a:t> con la acción a realizar</a:t>
            </a:r>
          </a:p>
        </p:txBody>
      </p:sp>
      <p:pic>
        <p:nvPicPr>
          <p:cNvPr id="8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356992"/>
            <a:ext cx="4539246" cy="336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17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1187624" y="1556792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Preferencias.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PreferenceActivity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Activity</a:t>
            </a:r>
            <a:endParaRPr lang="es-ES" dirty="0"/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284984"/>
            <a:ext cx="7469371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94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 </a:t>
            </a:r>
            <a:r>
              <a:rPr lang="es-ES" dirty="0" err="1" smtClean="0"/>
              <a:t>Intents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1187624" y="1700808"/>
            <a:ext cx="67632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Estructura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Data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Es opcional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Distintos tipos de acciones requieren distintos tipos de datos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Indicamos su «MIME </a:t>
            </a:r>
            <a:r>
              <a:rPr lang="es-ES" dirty="0" err="1" smtClean="0"/>
              <a:t>type</a:t>
            </a:r>
            <a:r>
              <a:rPr lang="es-ES" dirty="0" smtClean="0"/>
              <a:t>»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Ejemplos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ACTION_CALL: </a:t>
            </a:r>
            <a:r>
              <a:rPr lang="es-ES" dirty="0" smtClean="0">
                <a:hlinkClick r:id="rId3"/>
              </a:rPr>
              <a:t>tel:555555555</a:t>
            </a: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ACTION_VIEW: </a:t>
            </a:r>
            <a:r>
              <a:rPr lang="es-ES" dirty="0" smtClean="0">
                <a:hlinkClick r:id="rId4"/>
              </a:rPr>
              <a:t>http://google.com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546906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 </a:t>
            </a:r>
            <a:r>
              <a:rPr lang="es-ES" dirty="0" err="1" smtClean="0"/>
              <a:t>Intents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1187624" y="1700808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Estructura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Category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String</a:t>
            </a:r>
            <a:r>
              <a:rPr lang="es-ES" dirty="0" smtClean="0"/>
              <a:t> con información adicional sobre el componente que debe gestionar la acción</a:t>
            </a:r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645024"/>
            <a:ext cx="2468662" cy="294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87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 </a:t>
            </a:r>
            <a:r>
              <a:rPr lang="es-ES" dirty="0" err="1" smtClean="0"/>
              <a:t>Intents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1187624" y="1700808"/>
            <a:ext cx="741682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Estructura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Extras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Usa el objeto </a:t>
            </a:r>
            <a:r>
              <a:rPr lang="es-ES" dirty="0" err="1" smtClean="0"/>
              <a:t>Bundle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Almacena la información que queremos enviar.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Se almacenan en un diccionario (</a:t>
            </a:r>
            <a:r>
              <a:rPr lang="es-ES" dirty="0" err="1" smtClean="0"/>
              <a:t>Key:Value</a:t>
            </a:r>
            <a:r>
              <a:rPr lang="es-ES" dirty="0" smtClean="0"/>
              <a:t>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putXXX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getXXX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putExtras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getExtras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Existen claves predefinidas para algunos tipos de datos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Flags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Modifican el comportamiento del componente destino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441042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 </a:t>
            </a:r>
            <a:r>
              <a:rPr lang="es-ES" dirty="0" err="1" smtClean="0"/>
              <a:t>Intents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1187624" y="1628800"/>
            <a:ext cx="7704856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Gestión de </a:t>
            </a:r>
            <a:r>
              <a:rPr lang="es-ES" dirty="0" err="1" smtClean="0"/>
              <a:t>Intents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Explícitos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Designados por su </a:t>
            </a:r>
            <a:r>
              <a:rPr lang="es-ES" dirty="0" err="1" smtClean="0"/>
              <a:t>ComponentName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Se entregan al componente designado directamente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Implícitos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No tienen «</a:t>
            </a:r>
            <a:r>
              <a:rPr lang="es-ES" dirty="0" err="1" smtClean="0"/>
              <a:t>ComponentName</a:t>
            </a:r>
            <a:r>
              <a:rPr lang="es-ES" dirty="0" smtClean="0"/>
              <a:t>»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Se usan para llamar a componentes de otras aplicaciones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Android selecciona el componente adecuado para el «</a:t>
            </a:r>
            <a:r>
              <a:rPr lang="es-ES" dirty="0" err="1" smtClean="0"/>
              <a:t>Intent</a:t>
            </a:r>
            <a:r>
              <a:rPr lang="es-ES" dirty="0" smtClean="0"/>
              <a:t>»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Selección basada en estructuras «</a:t>
            </a:r>
            <a:r>
              <a:rPr lang="es-ES" dirty="0" err="1" smtClean="0"/>
              <a:t>Intent-Filters</a:t>
            </a:r>
            <a:r>
              <a:rPr lang="es-ES" dirty="0" smtClean="0"/>
              <a:t>»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Datos comparados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ACTION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DATA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CATEGORY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691058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 </a:t>
            </a:r>
            <a:r>
              <a:rPr lang="es-ES" dirty="0" err="1" smtClean="0"/>
              <a:t>Intents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1187624" y="1807071"/>
            <a:ext cx="74888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Gestión de </a:t>
            </a:r>
            <a:r>
              <a:rPr lang="es-ES" dirty="0" err="1" smtClean="0"/>
              <a:t>Intents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Intent-Filter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Representan las capacidades de los componentes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err="1" smtClean="0"/>
              <a:t>Activity</a:t>
            </a: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err="1" smtClean="0"/>
              <a:t>Service</a:t>
            </a: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err="1" smtClean="0"/>
              <a:t>Broadcast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Cada componente puede tener de 0 a N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Se usa uno por cada funcionalidad del componente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Se publican en el «Manifest.xml»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Cada «</a:t>
            </a:r>
            <a:r>
              <a:rPr lang="es-ES" dirty="0" err="1" smtClean="0"/>
              <a:t>Intent-Filter</a:t>
            </a:r>
            <a:r>
              <a:rPr lang="es-ES" dirty="0" smtClean="0"/>
              <a:t>» declarado es añadido al listado del sistema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Cada «</a:t>
            </a:r>
            <a:r>
              <a:rPr lang="es-ES" dirty="0" err="1" smtClean="0"/>
              <a:t>Intent</a:t>
            </a:r>
            <a:r>
              <a:rPr lang="es-ES" dirty="0" smtClean="0"/>
              <a:t>» enviado se comprueba contra el listado de «</a:t>
            </a:r>
            <a:r>
              <a:rPr lang="es-ES" dirty="0" err="1" smtClean="0"/>
              <a:t>Intent-Filter</a:t>
            </a:r>
            <a:r>
              <a:rPr lang="es-ES" dirty="0" smtClean="0"/>
              <a:t>» del sistema 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538406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 </a:t>
            </a:r>
            <a:r>
              <a:rPr lang="es-ES" dirty="0" err="1" smtClean="0"/>
              <a:t>Intents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1187624" y="1700808"/>
            <a:ext cx="67632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Gestión de </a:t>
            </a:r>
            <a:r>
              <a:rPr lang="es-ES" dirty="0" err="1" smtClean="0"/>
              <a:t>Intents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Proceso de filtrado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Cada «</a:t>
            </a:r>
            <a:r>
              <a:rPr lang="es-ES" dirty="0" err="1" smtClean="0"/>
              <a:t>Intent</a:t>
            </a:r>
            <a:r>
              <a:rPr lang="es-ES" dirty="0" smtClean="0"/>
              <a:t>» debe pasar por 3 fases de filtrado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Comprobar su «ACTION»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Comprobar su «CATEGORY»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Comprobar su «DATA»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725144"/>
            <a:ext cx="7088703" cy="144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09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 </a:t>
            </a:r>
            <a:r>
              <a:rPr lang="es-ES" dirty="0" err="1" smtClean="0"/>
              <a:t>Intents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1187624" y="1772816"/>
            <a:ext cx="67632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Gestión de </a:t>
            </a:r>
            <a:r>
              <a:rPr lang="es-ES" dirty="0" err="1" smtClean="0"/>
              <a:t>Intents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Proceso de filtrado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ACTION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Un filtro debe contener al menos una acción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Para pasar el test la acción del «</a:t>
            </a:r>
            <a:r>
              <a:rPr lang="es-ES" dirty="0" err="1" smtClean="0"/>
              <a:t>Intent</a:t>
            </a:r>
            <a:r>
              <a:rPr lang="es-ES" dirty="0" smtClean="0"/>
              <a:t>» debe estar contenida en el filtro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Si el «</a:t>
            </a:r>
            <a:r>
              <a:rPr lang="es-ES" dirty="0" err="1" smtClean="0"/>
              <a:t>Intent</a:t>
            </a:r>
            <a:r>
              <a:rPr lang="es-ES" dirty="0" smtClean="0"/>
              <a:t>» especifica acción y esta no se encuentra en el filtro, este es descartado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Si el «</a:t>
            </a:r>
            <a:r>
              <a:rPr lang="es-ES" dirty="0" err="1" smtClean="0"/>
              <a:t>Intent</a:t>
            </a:r>
            <a:r>
              <a:rPr lang="es-ES" dirty="0" smtClean="0"/>
              <a:t>» no especifica acción el filtro es candidato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Los filtros candidatos pasan al siguiente test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817409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 </a:t>
            </a:r>
            <a:r>
              <a:rPr lang="es-ES" dirty="0" err="1" smtClean="0"/>
              <a:t>Intents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1187624" y="1628800"/>
            <a:ext cx="756084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Gestión de </a:t>
            </a:r>
            <a:r>
              <a:rPr lang="es-ES" dirty="0" err="1" smtClean="0"/>
              <a:t>Intents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Proceso de filtrado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CATEGORY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Todas las categorías de un «</a:t>
            </a:r>
            <a:r>
              <a:rPr lang="es-ES" dirty="0" err="1" smtClean="0"/>
              <a:t>Intent</a:t>
            </a:r>
            <a:r>
              <a:rPr lang="es-ES" dirty="0" smtClean="0"/>
              <a:t>» deben estar reflejadas en el filtro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Si el «</a:t>
            </a:r>
            <a:r>
              <a:rPr lang="es-ES" dirty="0" err="1" smtClean="0"/>
              <a:t>Intent</a:t>
            </a:r>
            <a:r>
              <a:rPr lang="es-ES" dirty="0" smtClean="0"/>
              <a:t>» incluye una categoría que no esta en el filtro, este es descartado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El filtro puede incluir mas categorías que el «</a:t>
            </a:r>
            <a:r>
              <a:rPr lang="es-ES" dirty="0" err="1" smtClean="0"/>
              <a:t>Intent</a:t>
            </a:r>
            <a:r>
              <a:rPr lang="es-ES" dirty="0" smtClean="0"/>
              <a:t>»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Un </a:t>
            </a:r>
            <a:r>
              <a:rPr lang="es-ES" dirty="0" err="1" smtClean="0"/>
              <a:t>Intent</a:t>
            </a:r>
            <a:r>
              <a:rPr lang="es-ES" dirty="0" smtClean="0"/>
              <a:t> sin categorías «siempre» pasa el filtro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Un filtro sin categorías requiere un «</a:t>
            </a:r>
            <a:r>
              <a:rPr lang="es-ES" dirty="0" err="1" smtClean="0"/>
              <a:t>Intent</a:t>
            </a:r>
            <a:r>
              <a:rPr lang="es-ES" dirty="0" smtClean="0"/>
              <a:t>» sin categorías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err="1" smtClean="0"/>
              <a:t>startActivity</a:t>
            </a:r>
            <a:r>
              <a:rPr lang="es-ES" dirty="0" smtClean="0"/>
              <a:t>() siempre añade la categoría DEFAULT a sus «</a:t>
            </a:r>
            <a:r>
              <a:rPr lang="es-ES" dirty="0" err="1" smtClean="0"/>
              <a:t>Intents</a:t>
            </a:r>
            <a:r>
              <a:rPr lang="es-ES" dirty="0" smtClean="0"/>
              <a:t>»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060998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 </a:t>
            </a:r>
            <a:r>
              <a:rPr lang="es-ES" dirty="0" err="1" smtClean="0"/>
              <a:t>Intents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1187624" y="1628800"/>
            <a:ext cx="7272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Gestión de </a:t>
            </a:r>
            <a:r>
              <a:rPr lang="es-ES" dirty="0" err="1" smtClean="0"/>
              <a:t>Intents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Proceso de filtrado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DATA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Pueden aparecer de 0 a N elementos DATA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Uri scheme://host:port/path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s-ES" dirty="0" err="1"/>
              <a:t>s</a:t>
            </a:r>
            <a:r>
              <a:rPr lang="es-ES" dirty="0" err="1" smtClean="0"/>
              <a:t>cheme</a:t>
            </a:r>
            <a:endParaRPr lang="es-ES" dirty="0" smtClean="0"/>
          </a:p>
          <a:p>
            <a:pPr marL="2114550" lvl="4" indent="-285750">
              <a:buFont typeface="Arial" pitchFamily="34" charset="0"/>
              <a:buChar char="•"/>
            </a:pPr>
            <a:r>
              <a:rPr lang="es-ES" dirty="0"/>
              <a:t>h</a:t>
            </a:r>
            <a:r>
              <a:rPr lang="es-ES" dirty="0" smtClean="0"/>
              <a:t>ost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s-ES" dirty="0" err="1"/>
              <a:t>p</a:t>
            </a:r>
            <a:r>
              <a:rPr lang="es-ES" dirty="0" err="1" smtClean="0"/>
              <a:t>ort</a:t>
            </a:r>
            <a:r>
              <a:rPr lang="es-ES" dirty="0" smtClean="0"/>
              <a:t> (sin host se ignora)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s-ES" dirty="0" err="1"/>
              <a:t>p</a:t>
            </a:r>
            <a:r>
              <a:rPr lang="es-ES" dirty="0" err="1" smtClean="0"/>
              <a:t>ath</a:t>
            </a:r>
            <a:endParaRPr lang="es-ES" dirty="0" smtClean="0"/>
          </a:p>
          <a:p>
            <a:pPr marL="2114550" lvl="4" indent="-285750">
              <a:buFont typeface="Arial" pitchFamily="34" charset="0"/>
              <a:buChar char="•"/>
            </a:pPr>
            <a:r>
              <a:rPr lang="es-ES" dirty="0" smtClean="0"/>
              <a:t>Atributos opcionales pero dependientes entre ellos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s-ES" dirty="0" err="1"/>
              <a:t>a</a:t>
            </a:r>
            <a:r>
              <a:rPr lang="es-ES" dirty="0" err="1" smtClean="0"/>
              <a:t>uthority</a:t>
            </a:r>
            <a:r>
              <a:rPr lang="es-ES" dirty="0" smtClean="0"/>
              <a:t> = host + </a:t>
            </a:r>
            <a:r>
              <a:rPr lang="es-ES" dirty="0" err="1" smtClean="0"/>
              <a:t>port</a:t>
            </a:r>
            <a:r>
              <a:rPr lang="es-ES" dirty="0" smtClean="0"/>
              <a:t> </a:t>
            </a:r>
          </a:p>
          <a:p>
            <a:pPr marL="1657350" lvl="3" indent="-285750">
              <a:buFont typeface="Arial" pitchFamily="34" charset="0"/>
              <a:buChar char="•"/>
            </a:pP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err="1"/>
              <a:t>t</a:t>
            </a:r>
            <a:r>
              <a:rPr lang="es-ES" dirty="0" err="1" smtClean="0"/>
              <a:t>ype</a:t>
            </a:r>
            <a:r>
              <a:rPr lang="es-ES" dirty="0" smtClean="0"/>
              <a:t> especifica el «MIME </a:t>
            </a:r>
            <a:r>
              <a:rPr lang="es-ES" dirty="0" err="1" smtClean="0"/>
              <a:t>type</a:t>
            </a:r>
            <a:r>
              <a:rPr lang="es-ES" dirty="0" smtClean="0"/>
              <a:t>»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895930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 </a:t>
            </a:r>
            <a:r>
              <a:rPr lang="es-ES" dirty="0" err="1" smtClean="0"/>
              <a:t>Intents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1187624" y="1700808"/>
            <a:ext cx="74888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Gestión de </a:t>
            </a:r>
            <a:r>
              <a:rPr lang="es-ES" dirty="0" err="1" smtClean="0"/>
              <a:t>Intents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Proceso de filtrado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DATA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Sólo se comparan los atributos especificados en el filtro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El «</a:t>
            </a:r>
            <a:r>
              <a:rPr lang="es-ES" dirty="0" err="1" smtClean="0"/>
              <a:t>Intent</a:t>
            </a:r>
            <a:r>
              <a:rPr lang="es-ES" dirty="0" smtClean="0"/>
              <a:t>» debe contener todos los atributos que se especifiquen en el filtro y estos deben coincidir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El atributo «</a:t>
            </a:r>
            <a:r>
              <a:rPr lang="es-ES" dirty="0" err="1" smtClean="0"/>
              <a:t>path</a:t>
            </a:r>
            <a:r>
              <a:rPr lang="es-ES" dirty="0" smtClean="0"/>
              <a:t>» y «</a:t>
            </a:r>
            <a:r>
              <a:rPr lang="es-ES" dirty="0" err="1" smtClean="0"/>
              <a:t>type</a:t>
            </a:r>
            <a:r>
              <a:rPr lang="es-ES" dirty="0" smtClean="0"/>
              <a:t>» pueden usar comodines «*»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s-ES" dirty="0"/>
              <a:t>c</a:t>
            </a:r>
            <a:r>
              <a:rPr lang="es-ES" dirty="0" smtClean="0"/>
              <a:t>ontent://contacts/*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s-ES" dirty="0"/>
              <a:t>c</a:t>
            </a:r>
            <a:r>
              <a:rPr lang="es-ES" dirty="0" smtClean="0"/>
              <a:t>ontent://contacts/23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s-ES" dirty="0" err="1"/>
              <a:t>t</a:t>
            </a:r>
            <a:r>
              <a:rPr lang="es-ES" dirty="0" err="1" smtClean="0"/>
              <a:t>ext</a:t>
            </a:r>
            <a:r>
              <a:rPr lang="es-ES" dirty="0" smtClean="0"/>
              <a:t>/*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s-ES" dirty="0" err="1"/>
              <a:t>i</a:t>
            </a:r>
            <a:r>
              <a:rPr lang="es-ES" dirty="0" err="1" smtClean="0"/>
              <a:t>mage</a:t>
            </a:r>
            <a:r>
              <a:rPr lang="es-ES" dirty="0" smtClean="0"/>
              <a:t>/*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499151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1187624" y="1556792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Preferencias.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PreferenceActivity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Layout</a:t>
            </a:r>
            <a:endParaRPr lang="es-ES" dirty="0"/>
          </a:p>
        </p:txBody>
      </p:sp>
      <p:pic>
        <p:nvPicPr>
          <p:cNvPr id="8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924944"/>
            <a:ext cx="697262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24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 </a:t>
            </a:r>
            <a:r>
              <a:rPr lang="es-ES" dirty="0" err="1" smtClean="0"/>
              <a:t>Intents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1187624" y="1700808"/>
            <a:ext cx="67632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Gestión de </a:t>
            </a:r>
            <a:r>
              <a:rPr lang="es-ES" dirty="0" err="1" smtClean="0"/>
              <a:t>Intents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Proceso de filtrado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DATA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Un «</a:t>
            </a:r>
            <a:r>
              <a:rPr lang="es-ES" dirty="0" err="1" smtClean="0"/>
              <a:t>Intent</a:t>
            </a:r>
            <a:r>
              <a:rPr lang="es-ES" dirty="0" smtClean="0"/>
              <a:t>» que no contiene «data» sólo pasa el test si el filtro no contiene «data»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Un «</a:t>
            </a:r>
            <a:r>
              <a:rPr lang="es-ES" dirty="0" err="1" smtClean="0"/>
              <a:t>Intent</a:t>
            </a:r>
            <a:r>
              <a:rPr lang="es-ES" dirty="0" smtClean="0"/>
              <a:t>» que solo contiene URI pasa el test sólo si el filtro solo contiene Uri y estas coinciden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Un «</a:t>
            </a:r>
            <a:r>
              <a:rPr lang="es-ES" dirty="0" err="1" smtClean="0"/>
              <a:t>Intent</a:t>
            </a:r>
            <a:r>
              <a:rPr lang="es-ES" dirty="0" smtClean="0"/>
              <a:t>» que solo contiene «</a:t>
            </a:r>
            <a:r>
              <a:rPr lang="es-ES" dirty="0" err="1" smtClean="0"/>
              <a:t>type</a:t>
            </a:r>
            <a:r>
              <a:rPr lang="es-ES" dirty="0" smtClean="0"/>
              <a:t>» pasa el test sólo si el filtro solo contiene «</a:t>
            </a:r>
            <a:r>
              <a:rPr lang="es-ES" dirty="0" err="1" smtClean="0"/>
              <a:t>type</a:t>
            </a:r>
            <a:r>
              <a:rPr lang="es-ES" dirty="0" smtClean="0"/>
              <a:t>» y estos coinciden o al menos el del filtro es menos restrictivo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Un «</a:t>
            </a:r>
            <a:r>
              <a:rPr lang="es-ES" dirty="0" err="1" smtClean="0"/>
              <a:t>Intent</a:t>
            </a:r>
            <a:r>
              <a:rPr lang="es-ES" dirty="0" smtClean="0"/>
              <a:t>» que contiene Uri y </a:t>
            </a:r>
            <a:r>
              <a:rPr lang="es-ES" dirty="0" err="1" smtClean="0"/>
              <a:t>Type</a:t>
            </a:r>
            <a:r>
              <a:rPr lang="es-ES" dirty="0" smtClean="0"/>
              <a:t> pasa el test solo si coinciden su </a:t>
            </a:r>
            <a:r>
              <a:rPr lang="es-ES" dirty="0" err="1" smtClean="0"/>
              <a:t>type</a:t>
            </a:r>
            <a:r>
              <a:rPr lang="es-ES" dirty="0" smtClean="0"/>
              <a:t> y su Uri</a:t>
            </a:r>
          </a:p>
        </p:txBody>
      </p:sp>
    </p:spTree>
    <p:extLst>
      <p:ext uri="{BB962C8B-B14F-4D97-AF65-F5344CB8AC3E}">
        <p14:creationId xmlns:p14="http://schemas.microsoft.com/office/powerpoint/2010/main" val="3417706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 </a:t>
            </a:r>
            <a:r>
              <a:rPr lang="es-ES" dirty="0" err="1" smtClean="0"/>
              <a:t>Intents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1187624" y="1844824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Gestión de </a:t>
            </a:r>
            <a:r>
              <a:rPr lang="es-ES" dirty="0" err="1" smtClean="0"/>
              <a:t>Intents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Buscando </a:t>
            </a:r>
            <a:r>
              <a:rPr lang="es-ES" dirty="0" err="1" smtClean="0"/>
              <a:t>Intents</a:t>
            </a:r>
            <a:endParaRPr lang="es-ES" dirty="0"/>
          </a:p>
        </p:txBody>
      </p:sp>
      <p:pic>
        <p:nvPicPr>
          <p:cNvPr id="8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789040"/>
            <a:ext cx="7416824" cy="158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17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 </a:t>
            </a:r>
            <a:r>
              <a:rPr lang="es-ES" dirty="0" err="1" smtClean="0"/>
              <a:t>Intents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1187624" y="1772816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Gestión de </a:t>
            </a:r>
            <a:r>
              <a:rPr lang="es-ES" dirty="0" err="1" smtClean="0"/>
              <a:t>Intents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Buscando </a:t>
            </a:r>
            <a:r>
              <a:rPr lang="es-ES" dirty="0" err="1" smtClean="0"/>
              <a:t>Intents</a:t>
            </a:r>
            <a:endParaRPr lang="es-ES" dirty="0"/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429000"/>
            <a:ext cx="7248832" cy="283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31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 </a:t>
            </a:r>
            <a:r>
              <a:rPr lang="es-ES" dirty="0" err="1" smtClean="0"/>
              <a:t>Intents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1187624" y="1772816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Enviar datos a otras Aplicaciones.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Texto</a:t>
            </a:r>
            <a:endParaRPr lang="es-ES" dirty="0"/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501008"/>
            <a:ext cx="8453612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2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 </a:t>
            </a:r>
            <a:r>
              <a:rPr lang="es-ES" dirty="0" err="1" smtClean="0"/>
              <a:t>Intents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1187624" y="1772816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Enviar datos a otras Aplicaciones.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Imagenes</a:t>
            </a:r>
            <a:endParaRPr lang="es-ES" dirty="0"/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518213"/>
            <a:ext cx="8453612" cy="126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99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 </a:t>
            </a:r>
            <a:r>
              <a:rPr lang="es-ES" dirty="0" err="1" smtClean="0"/>
              <a:t>Intents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1187624" y="1772816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Enviar datos a otras Aplicaciones.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Contenido Múltiple</a:t>
            </a:r>
            <a:endParaRPr lang="es-ES" dirty="0"/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068960"/>
            <a:ext cx="8511346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31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10" name="2 CuadroTexto"/>
          <p:cNvSpPr txBox="1"/>
          <p:nvPr/>
        </p:nvSpPr>
        <p:spPr>
          <a:xfrm>
            <a:off x="683568" y="1052736"/>
            <a:ext cx="676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Consideraciones Previas.</a:t>
            </a:r>
          </a:p>
        </p:txBody>
      </p:sp>
      <p:sp>
        <p:nvSpPr>
          <p:cNvPr id="11" name="2 CuadroTexto"/>
          <p:cNvSpPr txBox="1"/>
          <p:nvPr/>
        </p:nvSpPr>
        <p:spPr>
          <a:xfrm>
            <a:off x="1259632" y="1916832"/>
            <a:ext cx="67640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Hilo Principal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UI </a:t>
            </a:r>
            <a:r>
              <a:rPr lang="es-ES" dirty="0" err="1" smtClean="0"/>
              <a:t>thread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Encargado de procesar los eventos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Encargado de actualizar las vistas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ANR Android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Responding</a:t>
            </a:r>
            <a:r>
              <a:rPr lang="es-ES" dirty="0" smtClean="0"/>
              <a:t> (~5s)</a:t>
            </a:r>
          </a:p>
          <a:p>
            <a:endParaRPr lang="es-ES" dirty="0"/>
          </a:p>
          <a:p>
            <a:r>
              <a:rPr lang="es-ES" sz="3600" dirty="0" smtClean="0">
                <a:solidFill>
                  <a:srgbClr val="FF0000"/>
                </a:solidFill>
              </a:rPr>
              <a:t>!! Evitar bloquear el UI </a:t>
            </a:r>
            <a:r>
              <a:rPr lang="es-ES" sz="3600" dirty="0" err="1" smtClean="0">
                <a:solidFill>
                  <a:srgbClr val="FF0000"/>
                </a:solidFill>
              </a:rPr>
              <a:t>Thread</a:t>
            </a:r>
            <a:r>
              <a:rPr lang="es-ES" sz="3600" dirty="0" smtClean="0">
                <a:solidFill>
                  <a:srgbClr val="FF0000"/>
                </a:solidFill>
              </a:rPr>
              <a:t> !! </a:t>
            </a:r>
            <a:endParaRPr lang="es-E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959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10" name="2 CuadroTexto"/>
          <p:cNvSpPr txBox="1"/>
          <p:nvPr/>
        </p:nvSpPr>
        <p:spPr>
          <a:xfrm>
            <a:off x="683568" y="1052736"/>
            <a:ext cx="676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Consideraciones Previas.</a:t>
            </a:r>
          </a:p>
        </p:txBody>
      </p:sp>
      <p:sp>
        <p:nvSpPr>
          <p:cNvPr id="8" name="2 CuadroTexto"/>
          <p:cNvSpPr txBox="1"/>
          <p:nvPr/>
        </p:nvSpPr>
        <p:spPr>
          <a:xfrm>
            <a:off x="1115616" y="1844824"/>
            <a:ext cx="6764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Hilo Principal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Modelo Single-</a:t>
            </a:r>
            <a:r>
              <a:rPr lang="es-ES" dirty="0" err="1" smtClean="0"/>
              <a:t>Threaded</a:t>
            </a:r>
            <a:endParaRPr lang="es-ES" dirty="0"/>
          </a:p>
        </p:txBody>
      </p:sp>
      <p:pic>
        <p:nvPicPr>
          <p:cNvPr id="12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74" y="3289392"/>
            <a:ext cx="6186032" cy="244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45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10" name="2 CuadroTexto"/>
          <p:cNvSpPr txBox="1"/>
          <p:nvPr/>
        </p:nvSpPr>
        <p:spPr>
          <a:xfrm>
            <a:off x="683568" y="1052736"/>
            <a:ext cx="676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Consideraciones Previas.</a:t>
            </a:r>
          </a:p>
        </p:txBody>
      </p:sp>
      <p:sp>
        <p:nvSpPr>
          <p:cNvPr id="11" name="2 CuadroTexto"/>
          <p:cNvSpPr txBox="1"/>
          <p:nvPr/>
        </p:nvSpPr>
        <p:spPr>
          <a:xfrm>
            <a:off x="827584" y="1700808"/>
            <a:ext cx="6764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Hilo Principal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/>
              <a:t>View.Post</a:t>
            </a:r>
            <a:r>
              <a:rPr lang="es-ES" dirty="0" smtClean="0"/>
              <a:t>()</a:t>
            </a:r>
            <a:endParaRPr lang="es-ES" dirty="0"/>
          </a:p>
        </p:txBody>
      </p:sp>
      <p:pic>
        <p:nvPicPr>
          <p:cNvPr id="13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852936"/>
            <a:ext cx="6959536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80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10" name="2 CuadroTexto"/>
          <p:cNvSpPr txBox="1"/>
          <p:nvPr/>
        </p:nvSpPr>
        <p:spPr>
          <a:xfrm>
            <a:off x="683568" y="1052736"/>
            <a:ext cx="676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Consideraciones Previas.</a:t>
            </a:r>
          </a:p>
        </p:txBody>
      </p:sp>
      <p:sp>
        <p:nvSpPr>
          <p:cNvPr id="7" name="2 CuadroTexto"/>
          <p:cNvSpPr txBox="1"/>
          <p:nvPr/>
        </p:nvSpPr>
        <p:spPr>
          <a:xfrm>
            <a:off x="1187624" y="1700808"/>
            <a:ext cx="6764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Hilo Principal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/>
              <a:t>Activity.runOnUiThread</a:t>
            </a:r>
            <a:r>
              <a:rPr lang="es-ES" dirty="0" smtClean="0"/>
              <a:t>()</a:t>
            </a:r>
            <a:endParaRPr lang="es-ES" dirty="0"/>
          </a:p>
        </p:txBody>
      </p:sp>
      <p:pic>
        <p:nvPicPr>
          <p:cNvPr id="8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924944"/>
            <a:ext cx="7128243" cy="359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06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902305" y="1676707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Preferencias.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PreferenceActivity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Layout</a:t>
            </a:r>
            <a:endParaRPr lang="es-ES" dirty="0"/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068960"/>
            <a:ext cx="8240182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50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10" name="2 CuadroTexto"/>
          <p:cNvSpPr txBox="1"/>
          <p:nvPr/>
        </p:nvSpPr>
        <p:spPr>
          <a:xfrm>
            <a:off x="683568" y="1052736"/>
            <a:ext cx="676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Consideraciones Previas.</a:t>
            </a:r>
          </a:p>
        </p:txBody>
      </p:sp>
      <p:sp>
        <p:nvSpPr>
          <p:cNvPr id="7" name="2 CuadroTexto"/>
          <p:cNvSpPr txBox="1"/>
          <p:nvPr/>
        </p:nvSpPr>
        <p:spPr>
          <a:xfrm>
            <a:off x="1187624" y="1772816"/>
            <a:ext cx="6764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Hilo Principal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/>
              <a:t>View.postDelayed</a:t>
            </a:r>
            <a:r>
              <a:rPr lang="es-ES" dirty="0" smtClean="0"/>
              <a:t>()</a:t>
            </a:r>
            <a:endParaRPr lang="es-ES" dirty="0"/>
          </a:p>
        </p:txBody>
      </p:sp>
      <p:pic>
        <p:nvPicPr>
          <p:cNvPr id="8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07" y="2799005"/>
            <a:ext cx="5488222" cy="369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80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10" name="2 CuadroTexto"/>
          <p:cNvSpPr txBox="1"/>
          <p:nvPr/>
        </p:nvSpPr>
        <p:spPr>
          <a:xfrm>
            <a:off x="683568" y="1052736"/>
            <a:ext cx="676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Consideraciones Previas.</a:t>
            </a:r>
          </a:p>
        </p:txBody>
      </p:sp>
      <p:sp>
        <p:nvSpPr>
          <p:cNvPr id="7" name="2 CuadroTexto"/>
          <p:cNvSpPr txBox="1"/>
          <p:nvPr/>
        </p:nvSpPr>
        <p:spPr>
          <a:xfrm>
            <a:off x="1547664" y="1484784"/>
            <a:ext cx="6764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Hilo Principal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/>
              <a:t>Handler</a:t>
            </a:r>
            <a:endParaRPr lang="es-ES" dirty="0"/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132856"/>
            <a:ext cx="6799357" cy="458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15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10" name="2 CuadroTexto"/>
          <p:cNvSpPr txBox="1"/>
          <p:nvPr/>
        </p:nvSpPr>
        <p:spPr>
          <a:xfrm>
            <a:off x="683568" y="1052736"/>
            <a:ext cx="676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Consideraciones Previas.</a:t>
            </a:r>
          </a:p>
        </p:txBody>
      </p:sp>
      <p:sp>
        <p:nvSpPr>
          <p:cNvPr id="7" name="2 CuadroTexto"/>
          <p:cNvSpPr txBox="1"/>
          <p:nvPr/>
        </p:nvSpPr>
        <p:spPr>
          <a:xfrm>
            <a:off x="1691680" y="1502688"/>
            <a:ext cx="6764003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Hilo Principal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/>
              <a:t>AsyncTask</a:t>
            </a:r>
            <a:r>
              <a:rPr lang="es-ES" dirty="0" smtClean="0"/>
              <a:t>&lt;A,B,C&gt;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/>
              <a:t>e</a:t>
            </a:r>
            <a:r>
              <a:rPr lang="es-ES" dirty="0" err="1" smtClean="0"/>
              <a:t>xecute</a:t>
            </a:r>
            <a:r>
              <a:rPr lang="es-ES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onPreExecuted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UI </a:t>
            </a:r>
            <a:r>
              <a:rPr lang="es-ES" dirty="0" err="1" smtClean="0"/>
              <a:t>Thread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doInBackground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Thread</a:t>
            </a:r>
            <a:r>
              <a:rPr lang="es-ES" dirty="0" smtClean="0"/>
              <a:t> propio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publishProgress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onProgressUpdate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UI </a:t>
            </a:r>
            <a:r>
              <a:rPr lang="es-ES" dirty="0" err="1" smtClean="0"/>
              <a:t>Thread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onPostExecuted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UI </a:t>
            </a:r>
            <a:r>
              <a:rPr lang="es-ES" dirty="0" err="1" smtClean="0"/>
              <a:t>Thread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9107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10" name="2 CuadroTexto"/>
          <p:cNvSpPr txBox="1"/>
          <p:nvPr/>
        </p:nvSpPr>
        <p:spPr>
          <a:xfrm>
            <a:off x="683568" y="1052736"/>
            <a:ext cx="676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Consideraciones Previas.</a:t>
            </a:r>
          </a:p>
        </p:txBody>
      </p:sp>
      <p:sp>
        <p:nvSpPr>
          <p:cNvPr id="7" name="2 CuadroTexto"/>
          <p:cNvSpPr txBox="1"/>
          <p:nvPr/>
        </p:nvSpPr>
        <p:spPr>
          <a:xfrm>
            <a:off x="1331640" y="1772816"/>
            <a:ext cx="67640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Hilo Principal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/>
              <a:t>AsyncTask</a:t>
            </a:r>
            <a:r>
              <a:rPr lang="es-ES" dirty="0" smtClean="0"/>
              <a:t>&lt;A,B,C&gt;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8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429000"/>
            <a:ext cx="8424935" cy="57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34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10" name="2 CuadroTexto"/>
          <p:cNvSpPr txBox="1"/>
          <p:nvPr/>
        </p:nvSpPr>
        <p:spPr>
          <a:xfrm>
            <a:off x="683568" y="1052736"/>
            <a:ext cx="676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Consideraciones Previas.</a:t>
            </a:r>
          </a:p>
        </p:txBody>
      </p:sp>
      <p:pic>
        <p:nvPicPr>
          <p:cNvPr id="7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6947"/>
            <a:ext cx="6984776" cy="673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07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10" name="2 CuadroTexto"/>
          <p:cNvSpPr txBox="1"/>
          <p:nvPr/>
        </p:nvSpPr>
        <p:spPr>
          <a:xfrm>
            <a:off x="683568" y="1052736"/>
            <a:ext cx="676400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Servicios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Permite realizar procesos “Pesados” en segundo plano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No tiene interfaz gráfica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Puede ser iniciado por cualquier componente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Activity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Broadcast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Otro Servicio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Continua en funcionamiento aunque finalice el componente que lo inició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Permite mecanismos IPC para comunicarse con otros componentes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7526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755576" y="1412776"/>
            <a:ext cx="67640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Servicios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“</a:t>
            </a:r>
            <a:r>
              <a:rPr lang="es-ES" dirty="0" err="1" smtClean="0"/>
              <a:t>Started</a:t>
            </a:r>
            <a:r>
              <a:rPr lang="es-ES" dirty="0" smtClean="0"/>
              <a:t>”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startService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Queda en </a:t>
            </a:r>
            <a:r>
              <a:rPr lang="es-ES" dirty="0" err="1" smtClean="0"/>
              <a:t>background</a:t>
            </a:r>
            <a:r>
              <a:rPr lang="es-ES" dirty="0" smtClean="0"/>
              <a:t> de forma indefinida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Solo se cierra al finalizar su trabajo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Debe cerrarse así mismo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“</a:t>
            </a:r>
            <a:r>
              <a:rPr lang="es-ES" dirty="0" err="1" smtClean="0"/>
              <a:t>Bound</a:t>
            </a:r>
            <a:r>
              <a:rPr lang="es-ES" dirty="0" smtClean="0"/>
              <a:t>”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bindService</a:t>
            </a:r>
            <a:r>
              <a:rPr lang="es-ES" dirty="0" smtClean="0"/>
              <a:t>() Usa mecanismos IPC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Solo funciona mientras tiene una aplicación “unida”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Puse ser unido a mas de una aplicación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5812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755576" y="1268760"/>
            <a:ext cx="76328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Servicios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Heredamos de la clase “</a:t>
            </a:r>
            <a:r>
              <a:rPr lang="es-ES" dirty="0" err="1" smtClean="0"/>
              <a:t>Service</a:t>
            </a:r>
            <a:r>
              <a:rPr lang="es-ES" dirty="0" smtClean="0"/>
              <a:t>”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onStartCommand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Se llama cuando una aplicación quiere iniciar el servicio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startService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Es responsabilidad del programador detenerlo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stopService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stopSelf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Onbind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Se ejecuta cuando una aplicación quiere unirse a un servicio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bindService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La comunicación se realiza mediante </a:t>
            </a:r>
            <a:r>
              <a:rPr lang="es-ES" dirty="0" err="1" smtClean="0"/>
              <a:t>IBinder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5692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899592" y="1196752"/>
            <a:ext cx="7632848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onCreate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Se ejecuta la primera vez que creamos un servicio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Si el servicio ya está en marcha es llamado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onDestroy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Se ejecuta al destruir el servicio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Android fuerza la parada de un servicio sólo si necesita memoria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Los servicios “</a:t>
            </a:r>
            <a:r>
              <a:rPr lang="es-ES" dirty="0" err="1" smtClean="0"/>
              <a:t>started</a:t>
            </a:r>
            <a:r>
              <a:rPr lang="es-ES" dirty="0" smtClean="0"/>
              <a:t>” tienen preferencia para ser detenidos sobre los “</a:t>
            </a:r>
            <a:r>
              <a:rPr lang="es-ES" dirty="0" err="1"/>
              <a:t>b</a:t>
            </a:r>
            <a:r>
              <a:rPr lang="es-ES" dirty="0" err="1" smtClean="0"/>
              <a:t>ound</a:t>
            </a:r>
            <a:r>
              <a:rPr lang="es-ES" dirty="0" smtClean="0"/>
              <a:t>” si alguna de las aplicaciones que tiene unidas esta en primer plano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Debemos implementar mecanismos “elegantes” para relanzar servicios “</a:t>
            </a:r>
            <a:r>
              <a:rPr lang="es-ES" dirty="0" err="1" smtClean="0"/>
              <a:t>started</a:t>
            </a:r>
            <a:r>
              <a:rPr lang="es-ES" dirty="0" smtClean="0"/>
              <a:t>” finalizados por el sistema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2346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611560" y="1412776"/>
            <a:ext cx="6764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7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28188"/>
            <a:ext cx="5256584" cy="630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53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10" name="2 CuadroTexto"/>
          <p:cNvSpPr txBox="1"/>
          <p:nvPr/>
        </p:nvSpPr>
        <p:spPr>
          <a:xfrm>
            <a:off x="1187624" y="1556792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Preferencias.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PreferenceActivity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Layout</a:t>
            </a:r>
            <a:endParaRPr lang="es-ES" dirty="0"/>
          </a:p>
        </p:txBody>
      </p:sp>
      <p:pic>
        <p:nvPicPr>
          <p:cNvPr id="11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49" y="2891781"/>
            <a:ext cx="4498380" cy="300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5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467544" y="1196752"/>
            <a:ext cx="67640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Servicios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Declarar el servicio en el “</a:t>
            </a:r>
            <a:r>
              <a:rPr lang="es-ES" dirty="0" err="1" smtClean="0"/>
              <a:t>Manifest</a:t>
            </a:r>
            <a:r>
              <a:rPr lang="es-ES" dirty="0" smtClean="0"/>
              <a:t>”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Android:exported</a:t>
            </a:r>
            <a:r>
              <a:rPr lang="es-ES" dirty="0" smtClean="0"/>
              <a:t>=“</a:t>
            </a:r>
            <a:r>
              <a:rPr lang="es-ES" dirty="0" err="1" smtClean="0"/>
              <a:t>true|false</a:t>
            </a:r>
            <a:r>
              <a:rPr lang="es-ES" dirty="0" smtClean="0"/>
              <a:t>”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Servicio </a:t>
            </a:r>
            <a:r>
              <a:rPr lang="es-ES" dirty="0" err="1" smtClean="0"/>
              <a:t>publico|privado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7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212976"/>
            <a:ext cx="5511549" cy="1570721"/>
          </a:xfrm>
          <a:prstGeom prst="rect">
            <a:avLst/>
          </a:prstGeom>
        </p:spPr>
      </p:pic>
      <p:pic>
        <p:nvPicPr>
          <p:cNvPr id="8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229200"/>
            <a:ext cx="8640960" cy="32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330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683568" y="1196752"/>
            <a:ext cx="67640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Servicios “</a:t>
            </a:r>
            <a:r>
              <a:rPr lang="es-ES" dirty="0" err="1" smtClean="0"/>
              <a:t>Started</a:t>
            </a:r>
            <a:r>
              <a:rPr lang="es-ES" dirty="0" smtClean="0"/>
              <a:t>”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Se lanza con </a:t>
            </a:r>
            <a:r>
              <a:rPr lang="es-ES" dirty="0" err="1" smtClean="0"/>
              <a:t>startService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Ejecuta </a:t>
            </a:r>
            <a:r>
              <a:rPr lang="es-ES" dirty="0" err="1" smtClean="0"/>
              <a:t>onStartCommand</a:t>
            </a:r>
            <a:r>
              <a:rPr lang="es-ES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Debemos detenerlo manualmente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stopService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stopSelf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Los procesos pesados del servicio debemos instanciarlos en un hilo nuevo</a:t>
            </a:r>
          </a:p>
          <a:p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041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971600" y="1268760"/>
            <a:ext cx="67640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Servicios “</a:t>
            </a:r>
            <a:r>
              <a:rPr lang="es-ES" dirty="0" err="1" smtClean="0"/>
              <a:t>Started</a:t>
            </a:r>
            <a:r>
              <a:rPr lang="es-ES" dirty="0" smtClean="0"/>
              <a:t>”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Heredamos de “</a:t>
            </a:r>
            <a:r>
              <a:rPr lang="es-ES" dirty="0" err="1" smtClean="0"/>
              <a:t>IntentService</a:t>
            </a:r>
            <a:r>
              <a:rPr lang="es-ES" dirty="0" smtClean="0"/>
              <a:t>”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Se basa en el paso de “</a:t>
            </a:r>
            <a:r>
              <a:rPr lang="es-ES" dirty="0" err="1" smtClean="0"/>
              <a:t>Intents</a:t>
            </a:r>
            <a:r>
              <a:rPr lang="es-ES" dirty="0" smtClean="0"/>
              <a:t>”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Crea su propio hilo de ejecución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Gestiona los temas de </a:t>
            </a:r>
            <a:r>
              <a:rPr lang="es-ES" dirty="0" err="1" smtClean="0"/>
              <a:t>threading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Gestiona la finalización del servicio una vez que ha procesado todos los “</a:t>
            </a:r>
            <a:r>
              <a:rPr lang="es-ES" dirty="0" err="1" smtClean="0"/>
              <a:t>Intents</a:t>
            </a:r>
            <a:r>
              <a:rPr lang="es-ES" dirty="0" smtClean="0"/>
              <a:t>” recibidos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onHandleIntent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Proceso en un hilo independiente que gestiona cada “</a:t>
            </a:r>
            <a:r>
              <a:rPr lang="es-ES" dirty="0" err="1" smtClean="0"/>
              <a:t>Intent</a:t>
            </a:r>
            <a:r>
              <a:rPr lang="es-ES" dirty="0" smtClean="0"/>
              <a:t>” recibido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Solo necesitamos implementar el método </a:t>
            </a:r>
            <a:r>
              <a:rPr lang="es-ES" dirty="0" err="1" smtClean="0"/>
              <a:t>onHandleIntent</a:t>
            </a:r>
            <a:r>
              <a:rPr lang="es-ES" dirty="0" smtClean="0"/>
              <a:t>()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8764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pic>
        <p:nvPicPr>
          <p:cNvPr id="7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8786879" cy="643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11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539552" y="1340768"/>
            <a:ext cx="8136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Servicios “</a:t>
            </a:r>
            <a:r>
              <a:rPr lang="es-ES" dirty="0" err="1" smtClean="0"/>
              <a:t>Started</a:t>
            </a:r>
            <a:r>
              <a:rPr lang="es-ES" dirty="0" smtClean="0"/>
              <a:t>”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Heredar de “</a:t>
            </a:r>
            <a:r>
              <a:rPr lang="es-ES" dirty="0" err="1" smtClean="0"/>
              <a:t>Service</a:t>
            </a:r>
            <a:r>
              <a:rPr lang="es-ES" dirty="0" smtClean="0"/>
              <a:t>”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onCreate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onStartCommand</a:t>
            </a:r>
            <a:r>
              <a:rPr lang="es-ES" dirty="0" smtClean="0"/>
              <a:t>()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START_STICKY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s-ES" dirty="0" smtClean="0"/>
              <a:t>Vuelve a levantar el servicio mandando un “</a:t>
            </a:r>
            <a:r>
              <a:rPr lang="es-ES" dirty="0" err="1" smtClean="0"/>
              <a:t>Intent</a:t>
            </a:r>
            <a:r>
              <a:rPr lang="es-ES" dirty="0" smtClean="0"/>
              <a:t>” nulo a </a:t>
            </a:r>
            <a:r>
              <a:rPr lang="es-ES" dirty="0" err="1" smtClean="0"/>
              <a:t>stratCommand</a:t>
            </a:r>
            <a:r>
              <a:rPr lang="es-ES" dirty="0" smtClean="0"/>
              <a:t>()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START_NO_STICKY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s-ES" dirty="0" smtClean="0"/>
              <a:t>No vuelve a levantar el servicio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START_REDELIVERED_INTENT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s-ES" dirty="0" smtClean="0"/>
              <a:t>Vuelve a levantar el servicio mandando el ultimo “</a:t>
            </a:r>
            <a:r>
              <a:rPr lang="es-ES" dirty="0" err="1" smtClean="0"/>
              <a:t>Intent</a:t>
            </a:r>
            <a:r>
              <a:rPr lang="es-ES" dirty="0" smtClean="0"/>
              <a:t>” recibido a </a:t>
            </a:r>
            <a:r>
              <a:rPr lang="es-ES" dirty="0" err="1" smtClean="0"/>
              <a:t>startCommand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onDestroy</a:t>
            </a:r>
            <a:r>
              <a:rPr lang="es-ES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1015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611560" y="1268760"/>
            <a:ext cx="676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Servicios “</a:t>
            </a:r>
            <a:r>
              <a:rPr lang="es-ES" dirty="0" err="1" smtClean="0"/>
              <a:t>Started</a:t>
            </a:r>
            <a:r>
              <a:rPr lang="es-ES" dirty="0" smtClean="0"/>
              <a:t>”</a:t>
            </a:r>
          </a:p>
        </p:txBody>
      </p:sp>
      <p:pic>
        <p:nvPicPr>
          <p:cNvPr id="8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16832"/>
            <a:ext cx="6245169" cy="462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57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836712"/>
            <a:ext cx="7234029" cy="567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1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1340768"/>
            <a:ext cx="6764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Servicios “</a:t>
            </a:r>
            <a:r>
              <a:rPr lang="es-ES" dirty="0" err="1" smtClean="0"/>
              <a:t>Started</a:t>
            </a:r>
            <a:r>
              <a:rPr lang="es-ES" dirty="0" smtClean="0"/>
              <a:t>”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Lanzar el servicio</a:t>
            </a:r>
            <a:endParaRPr lang="es-ES" dirty="0"/>
          </a:p>
        </p:txBody>
      </p:sp>
      <p:pic>
        <p:nvPicPr>
          <p:cNvPr id="7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356992"/>
            <a:ext cx="6246906" cy="53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71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1340768"/>
            <a:ext cx="67640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Servicios “</a:t>
            </a:r>
            <a:r>
              <a:rPr lang="es-ES" dirty="0" err="1" smtClean="0"/>
              <a:t>Bounded</a:t>
            </a:r>
            <a:r>
              <a:rPr lang="es-ES" dirty="0" smtClean="0"/>
              <a:t>”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Es un servicio que actúa como servidor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Permite a otros componentes unirse a él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Dispone de un sistema de comunicación con otros componentes IPC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No se ejecuta de forma indefinida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Suelen alimentar a otras aplicaciones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DownloadManager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UploadManager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5581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1484784"/>
            <a:ext cx="67640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Servicios “</a:t>
            </a:r>
            <a:r>
              <a:rPr lang="es-ES" dirty="0" err="1" smtClean="0"/>
              <a:t>Bounded</a:t>
            </a:r>
            <a:r>
              <a:rPr lang="es-ES" dirty="0" smtClean="0"/>
              <a:t>”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Creamos la instancia de </a:t>
            </a:r>
            <a:r>
              <a:rPr lang="es-ES" dirty="0" err="1" smtClean="0"/>
              <a:t>Binder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Contiene los métodos que puede ejecutar el cliente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Devuelve una instancia del servicio al que se une el componente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6827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5512</TotalTime>
  <Words>4728</Words>
  <Application>Microsoft Macintosh PowerPoint</Application>
  <PresentationFormat>Presentación en pantalla (4:3)</PresentationFormat>
  <Paragraphs>1365</Paragraphs>
  <Slides>137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137</vt:i4>
      </vt:variant>
    </vt:vector>
  </HeadingPairs>
  <TitlesOfParts>
    <vt:vector size="138" baseType="lpstr">
      <vt:lpstr>Diseño predeterminado</vt:lpstr>
      <vt:lpstr>Presentación de PowerPoint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Services y Receivers</vt:lpstr>
    </vt:vector>
  </TitlesOfParts>
  <Company>comunica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ivan garceran</dc:creator>
  <cp:lastModifiedBy>centic</cp:lastModifiedBy>
  <cp:revision>200</cp:revision>
  <dcterms:created xsi:type="dcterms:W3CDTF">2006-09-07T08:52:47Z</dcterms:created>
  <dcterms:modified xsi:type="dcterms:W3CDTF">2013-06-24T06:33:15Z</dcterms:modified>
</cp:coreProperties>
</file>