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4" r:id="rId3"/>
    <p:sldId id="265" r:id="rId4"/>
    <p:sldId id="266" r:id="rId5"/>
    <p:sldId id="267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47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56" r:id="rId83"/>
    <p:sldId id="34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75" r:id="rId103"/>
    <p:sldId id="376" r:id="rId104"/>
    <p:sldId id="377" r:id="rId105"/>
    <p:sldId id="378" r:id="rId106"/>
    <p:sldId id="379" r:id="rId10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2984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1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hyperlink" Target="http://developer.android.com/reference/android/content/Context.html%23fileList(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tel:555555555" TargetMode="External"/><Relationship Id="rId4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5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8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507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 dirty="0" smtClean="0">
                <a:solidFill>
                  <a:schemeClr val="bg1"/>
                </a:solidFill>
                <a:latin typeface="Avenir LT Std 55 Roman" pitchFamily="34" charset="0"/>
              </a:rPr>
              <a:t>2013</a:t>
            </a:r>
            <a:endParaRPr lang="es-ES" sz="4000" b="1" dirty="0">
              <a:solidFill>
                <a:schemeClr val="bg1"/>
              </a:solidFill>
              <a:latin typeface="Avenir LT Std 55 Roman" pitchFamily="34" charset="0"/>
            </a:endParaRP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55679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r</a:t>
            </a:r>
            <a:r>
              <a:rPr lang="es-ES" dirty="0" smtClean="0"/>
              <a:t>es/</a:t>
            </a:r>
            <a:r>
              <a:rPr lang="es-ES" dirty="0" err="1" smtClean="0"/>
              <a:t>raw</a:t>
            </a:r>
            <a:r>
              <a:rPr lang="es-ES" dirty="0" smtClean="0"/>
              <a:t>/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openRawResources</a:t>
            </a:r>
            <a:r>
              <a:rPr lang="es-ES" dirty="0" smtClean="0"/>
              <a:t>(</a:t>
            </a:r>
            <a:r>
              <a:rPr lang="es-ES" dirty="0" err="1" smtClean="0"/>
              <a:t>R.raw.file</a:t>
            </a:r>
            <a:r>
              <a:rPr lang="es-ES" dirty="0" smtClean="0"/>
              <a:t>)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6951169" cy="1152128"/>
          </a:xfrm>
          <a:prstGeom prst="rect">
            <a:avLst/>
          </a:prstGeom>
        </p:spPr>
      </p:pic>
      <p:sp>
        <p:nvSpPr>
          <p:cNvPr id="10" name="8 CuadroTexto"/>
          <p:cNvSpPr txBox="1"/>
          <p:nvPr/>
        </p:nvSpPr>
        <p:spPr>
          <a:xfrm>
            <a:off x="1187624" y="436510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getCacheDir</a:t>
            </a:r>
            <a:r>
              <a:rPr lang="es-ES" dirty="0" smtClean="0"/>
              <a:t>()</a:t>
            </a:r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229200"/>
            <a:ext cx="642671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24744"/>
            <a:ext cx="676400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ELAPSED_REALTIME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Cuenta el tiempo desde que registramos la alarma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No despierta al teléfono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/>
              <a:t>ELAPSED_REALTIME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Despierta al teléfono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RTC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Usa sistema de tiempo UTC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No despierta </a:t>
            </a:r>
            <a:r>
              <a:rPr lang="es-ES" sz="1400" dirty="0"/>
              <a:t>a</a:t>
            </a:r>
            <a:r>
              <a:rPr lang="es-ES" sz="1400" dirty="0" smtClean="0"/>
              <a:t>l teléfono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RTC_WAKE_UP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Despierta al teléfono</a:t>
            </a:r>
            <a:endParaRPr lang="es-ES" sz="1400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746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24744"/>
            <a:ext cx="676400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Intervalos de repetición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INTERVAL_FIFTEEN_MINUTES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15 </a:t>
            </a:r>
            <a:r>
              <a:rPr lang="en-US" sz="1400" dirty="0" err="1" smtClean="0"/>
              <a:t>minutos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INTERVAL_HALF_HOUR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30 </a:t>
            </a:r>
            <a:r>
              <a:rPr lang="en-US" sz="1400" dirty="0" err="1" smtClean="0"/>
              <a:t>minutos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INTERVAL_HOUR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hora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INTERVAL_HALF_DAY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12 </a:t>
            </a:r>
            <a:r>
              <a:rPr lang="en-US" sz="1400" dirty="0" err="1" smtClean="0"/>
              <a:t>horas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INTERVAL_DAY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24 </a:t>
            </a:r>
            <a:r>
              <a:rPr lang="en-US" sz="1400" dirty="0" err="1" smtClean="0"/>
              <a:t>horas</a:t>
            </a:r>
            <a:endParaRPr lang="es-ES" sz="1400" dirty="0" smtClean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907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24744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un </a:t>
            </a:r>
            <a:r>
              <a:rPr lang="es-ES" dirty="0" err="1" smtClean="0"/>
              <a:t>broadcast</a:t>
            </a:r>
            <a:r>
              <a:rPr lang="es-ES" dirty="0" smtClean="0"/>
              <a:t> para </a:t>
            </a:r>
            <a:r>
              <a:rPr lang="es-ES" dirty="0" err="1" smtClean="0"/>
              <a:t>recepcionar</a:t>
            </a:r>
            <a:r>
              <a:rPr lang="es-ES" dirty="0" smtClean="0"/>
              <a:t>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906361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0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52736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Implementar un </a:t>
            </a:r>
            <a:r>
              <a:rPr lang="es-ES" dirty="0" err="1" smtClean="0"/>
              <a:t>broadcast</a:t>
            </a:r>
            <a:r>
              <a:rPr lang="es-ES" dirty="0" smtClean="0"/>
              <a:t> para </a:t>
            </a:r>
            <a:r>
              <a:rPr lang="es-ES" dirty="0" err="1" smtClean="0"/>
              <a:t>recepcionar</a:t>
            </a:r>
            <a:r>
              <a:rPr lang="es-ES" dirty="0" smtClean="0"/>
              <a:t>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878873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1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80728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" y="2852936"/>
            <a:ext cx="8920059" cy="22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1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52736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Cancelar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830696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0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87625" y="1700808"/>
            <a:ext cx="748883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 smtClean="0"/>
              <a:t>Modificar el Lector de noticias del T</a:t>
            </a:r>
            <a:r>
              <a:rPr lang="es-ES" dirty="0" smtClean="0"/>
              <a:t>e</a:t>
            </a:r>
            <a:r>
              <a:rPr lang="es-ES" dirty="0" smtClean="0"/>
              <a:t>ma 3 haciendo uso de un servicio para que actualice las noticias periódicamente.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Modificar el ejercicio 1 para permitir que la actividad que muestra una noticia se pueda usar desde otras aplicaciones.</a:t>
            </a:r>
          </a:p>
          <a:p>
            <a:endParaRPr lang="es-ES" dirty="0"/>
          </a:p>
          <a:p>
            <a:r>
              <a:rPr lang="es-ES" dirty="0" smtClean="0"/>
              <a:t>Modificar el ejercicio 1 para hacer uso de las noticias almacenadas en la base de datos.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50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Interno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getFilesDir()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Obtiene la ruta completa del directorio de sistema de archivos donde se guardan los archivos internos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GetDir</a:t>
            </a:r>
            <a:r>
              <a:rPr lang="es-ES" dirty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Crea (o se abre una ya existente) una carpeta dentro del espacio interno de almacenamiento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DeleteFile()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Elimina un archivo guardado en la memoria interna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>
              <a:hlinkClick r:id="rId3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fileList()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Devuelve una matriz de los archivos guardados actualmente en la aplicación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01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12776"/>
            <a:ext cx="69847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</a:t>
            </a:r>
            <a:r>
              <a:rPr lang="es-ES" dirty="0" smtClean="0"/>
              <a:t>Externo.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Todos los dispositivos compatibles con Android </a:t>
            </a:r>
            <a:r>
              <a:rPr lang="es-ES" dirty="0" smtClean="0"/>
              <a:t>disponen de un espacio compartido </a:t>
            </a:r>
            <a:r>
              <a:rPr lang="es-ES" dirty="0"/>
              <a:t>"de almacenamiento externo" </a:t>
            </a:r>
            <a:r>
              <a:rPr lang="es-ES" dirty="0" smtClean="0"/>
              <a:t>donde guardar archivos</a:t>
            </a:r>
            <a:r>
              <a:rPr lang="es-ES" dirty="0"/>
              <a:t> 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ser </a:t>
            </a:r>
            <a:r>
              <a:rPr lang="es-ES" dirty="0"/>
              <a:t>un medio de almacenamiento extraíble (como una tarjeta SD) o una memoria interna (no extraíble</a:t>
            </a:r>
            <a:r>
              <a:rPr lang="es-ES" dirty="0" smtClean="0"/>
              <a:t>)</a:t>
            </a:r>
            <a:r>
              <a:rPr lang="es-ES" dirty="0"/>
              <a:t> 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Los </a:t>
            </a:r>
            <a:r>
              <a:rPr lang="es-ES" dirty="0"/>
              <a:t>archivos guardados en el almacenamiento externo son de lectura global y pueden ser modificados </a:t>
            </a:r>
            <a:r>
              <a:rPr lang="es-ES" dirty="0" smtClean="0"/>
              <a:t>y eliminados por </a:t>
            </a:r>
            <a:r>
              <a:rPr lang="es-ES" dirty="0"/>
              <a:t>el </a:t>
            </a:r>
            <a:r>
              <a:rPr lang="es-ES" dirty="0" smtClean="0"/>
              <a:t>usuario</a:t>
            </a:r>
            <a:r>
              <a:rPr lang="es-ES" dirty="0"/>
              <a:t> 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Los archivos externos pueden desaparecer si el usuario monta la unidad de almacenamiento externo en un equipo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Todas </a:t>
            </a:r>
            <a:r>
              <a:rPr lang="es-ES" dirty="0"/>
              <a:t>las aplicaciones pueden leer y escribir ficheros ubicados en el de almacenamiento externo y el usuario puede eliminarlos</a:t>
            </a:r>
          </a:p>
        </p:txBody>
      </p:sp>
    </p:spTree>
    <p:extLst>
      <p:ext uri="{BB962C8B-B14F-4D97-AF65-F5344CB8AC3E}">
        <p14:creationId xmlns:p14="http://schemas.microsoft.com/office/powerpoint/2010/main" val="22957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</a:t>
            </a:r>
            <a:r>
              <a:rPr lang="es-ES" dirty="0" smtClean="0"/>
              <a:t>Externo.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Verificar su disponibilidad</a:t>
            </a: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834292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Almacenamiento </a:t>
            </a:r>
            <a:r>
              <a:rPr lang="es-ES" dirty="0" smtClean="0"/>
              <a:t>Externo.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Acceder a ficheros de la aplicación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getExternalFilesDir</a:t>
            </a:r>
            <a:r>
              <a:rPr lang="es-ES" dirty="0" smtClean="0"/>
              <a:t>()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NULL (/)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DIRECTORY_RINGTONES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DIRECTORY_MUSIC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DIRECTORY_PICTURES</a:t>
            </a:r>
          </a:p>
          <a:p>
            <a:pPr lvl="1"/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Ficheros temporales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getExternalCacheDir</a:t>
            </a:r>
            <a:r>
              <a:rPr lang="es-ES" dirty="0" smtClean="0"/>
              <a:t>()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538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utiliza </a:t>
            </a:r>
            <a:r>
              <a:rPr lang="es-ES" dirty="0" err="1" smtClean="0"/>
              <a:t>SQLite</a:t>
            </a:r>
            <a:r>
              <a:rPr lang="es-ES" dirty="0" smtClean="0"/>
              <a:t> como base de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recomienda el uso de la base de datos en hilos separados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«Open </a:t>
            </a:r>
            <a:r>
              <a:rPr lang="es-ES" dirty="0" err="1" smtClean="0"/>
              <a:t>Source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muy ligera «250k en memoria»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usa en la </a:t>
            </a:r>
            <a:r>
              <a:rPr lang="es-ES" dirty="0" err="1" smtClean="0"/>
              <a:t>mayoria</a:t>
            </a:r>
            <a:r>
              <a:rPr lang="es-ES" dirty="0" smtClean="0"/>
              <a:t> de dispositivos embebidos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mantiene la integridad de los tipos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mantiene integridad referencial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14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Consideraciones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almacenar ficheros, almacenar su ruta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recomienda usar un identificador </a:t>
            </a:r>
            <a:r>
              <a:rPr lang="es-ES" dirty="0" err="1" smtClean="0"/>
              <a:t>autoincrementable</a:t>
            </a:r>
            <a:r>
              <a:rPr lang="es-ES" dirty="0" smtClean="0"/>
              <a:t> en todas las tablas. 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r>
              <a:rPr lang="es-ES" dirty="0" err="1" smtClean="0"/>
              <a:t>ContentValues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Objeto utilizado para insertar datos en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un diccionario de pares clave valor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clave es el nombre de la columna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valor es el valor de la columna 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01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8" name="4 CuadroTexto"/>
          <p:cNvSpPr txBox="1"/>
          <p:nvPr/>
        </p:nvSpPr>
        <p:spPr>
          <a:xfrm>
            <a:off x="1187624" y="1484784"/>
            <a:ext cx="69847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Cursores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peticiones en Android devuelven Cursores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moveToFirst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cursor a la primera fila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moveToLast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cursor a la última fila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moveToPrevious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cursos a la fila anterior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moveToNext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Desplaza el cursor a la siguiente fila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getCount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Devuelve el numero de filas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getXXX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Devuelve el valor de una columna</a:t>
            </a:r>
          </a:p>
          <a:p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80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971600" y="148478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Cursores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getColumnIndex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Devuelve el índice de una columna</a:t>
            </a: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830083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SQL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000282"/>
            <a:ext cx="5749996" cy="25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3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1187624" y="1484784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Almacenamiento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Preferencias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Almacén privado de datos simples en pares de clave y </a:t>
            </a:r>
            <a:r>
              <a:rPr lang="es-ES" dirty="0" smtClean="0"/>
              <a:t>valor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Almacenamiento Interno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Almacén de datos privados sobre la memoria del </a:t>
            </a:r>
            <a:r>
              <a:rPr lang="es-ES" dirty="0" smtClean="0"/>
              <a:t>dispositivo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Almacenamiento Externo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Almacén de datos pública sobre el almacenamiento externo </a:t>
            </a:r>
            <a:r>
              <a:rPr lang="es-ES" dirty="0" smtClean="0"/>
              <a:t>compartido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Base de datos. </a:t>
            </a:r>
            <a:r>
              <a:rPr lang="es-ES" dirty="0" err="1" smtClean="0"/>
              <a:t>SQLite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Almacenar datos estructurados en una base de datos privada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Internet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Almacenar datos en </a:t>
            </a:r>
            <a:r>
              <a:rPr lang="es-ES" dirty="0" smtClean="0"/>
              <a:t>un servidor web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68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700808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SQL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92" y="3432330"/>
            <a:ext cx="6688375" cy="13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12776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SQLiteOpenHelper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Contexto para acceder a la base de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Nombre de la base de datos (fichero sqlite3)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CursorFactory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 la clase cursor utilizada para obtener los recursos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Versión de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65104"/>
            <a:ext cx="675548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SQLiteOpenHelper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la BD no existe la crea y nos devuelve una instancia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Ejecutamos el script de creación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14" y="4296426"/>
            <a:ext cx="588219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15616" y="155679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SQLiteOpenHelper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onUpdate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la versión de la BD no coincide con la actual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Proporciona la versión existente y la versión solicitada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77072"/>
            <a:ext cx="883774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Obtener la base de datos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Iniciar </a:t>
            </a:r>
            <a:r>
              <a:rPr lang="es-ES" dirty="0" err="1" smtClean="0"/>
              <a:t>SQLiteOpenHelper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846814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5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12776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Obtener la base de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Abrir base de datos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76" y="2640242"/>
            <a:ext cx="5824991" cy="1599305"/>
          </a:xfrm>
          <a:prstGeom prst="rect">
            <a:avLst/>
          </a:prstGeom>
        </p:spPr>
      </p:pic>
      <p:sp>
        <p:nvSpPr>
          <p:cNvPr id="10" name="5 CuadroTexto"/>
          <p:cNvSpPr txBox="1"/>
          <p:nvPr/>
        </p:nvSpPr>
        <p:spPr>
          <a:xfrm>
            <a:off x="1187624" y="4509120"/>
            <a:ext cx="507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Cerrar base de datos</a:t>
            </a:r>
            <a:endParaRPr lang="es-ES" dirty="0"/>
          </a:p>
        </p:txBody>
      </p:sp>
      <p:pic>
        <p:nvPicPr>
          <p:cNvPr id="11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01" y="5157192"/>
            <a:ext cx="35383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6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2" name="4 CuadroTexto"/>
          <p:cNvSpPr txBox="1"/>
          <p:nvPr/>
        </p:nvSpPr>
        <p:spPr>
          <a:xfrm>
            <a:off x="1187624" y="1628800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nombre de la tabla a consultar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Un </a:t>
            </a:r>
            <a:r>
              <a:rPr lang="es-ES" dirty="0" err="1" smtClean="0"/>
              <a:t>array</a:t>
            </a:r>
            <a:r>
              <a:rPr lang="es-ES" dirty="0" smtClean="0"/>
              <a:t> con las columnas que queremos recuperar. </a:t>
            </a:r>
            <a:r>
              <a:rPr lang="es-ES" dirty="0" err="1" smtClean="0"/>
              <a:t>Null</a:t>
            </a:r>
            <a:r>
              <a:rPr lang="es-ES" dirty="0" smtClean="0"/>
              <a:t> para recuperar todas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«WHERE» con formato «campo = ?»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Array</a:t>
            </a:r>
            <a:r>
              <a:rPr lang="es-ES" dirty="0" smtClean="0"/>
              <a:t> de valores para la clausula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«GROUP BY»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«</a:t>
            </a:r>
            <a:r>
              <a:rPr lang="es-ES" dirty="0" err="1" smtClean="0"/>
              <a:t>Having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de ordenamiento del resultado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DESC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ASC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Clausula del limite de resultados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526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1277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4" y="2797596"/>
            <a:ext cx="8683656" cy="271364"/>
          </a:xfrm>
          <a:prstGeom prst="rect">
            <a:avLst/>
          </a:prstGeom>
        </p:spPr>
      </p:pic>
      <p:pic>
        <p:nvPicPr>
          <p:cNvPr id="10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4" y="3374084"/>
            <a:ext cx="8561308" cy="991020"/>
          </a:xfrm>
          <a:prstGeom prst="rect">
            <a:avLst/>
          </a:prstGeom>
        </p:spPr>
      </p:pic>
      <p:pic>
        <p:nvPicPr>
          <p:cNvPr id="11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54" y="4653136"/>
            <a:ext cx="912665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Insertar registros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Insert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Nombre de la tabla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Campo que queremos poner a </a:t>
            </a:r>
            <a:r>
              <a:rPr lang="es-ES" dirty="0" err="1" smtClean="0"/>
              <a:t>null</a:t>
            </a:r>
            <a:r>
              <a:rPr lang="es-ES" dirty="0" smtClean="0"/>
              <a:t> (opcional, si usamos un </a:t>
            </a:r>
            <a:r>
              <a:rPr lang="es-ES" dirty="0" err="1" smtClean="0"/>
              <a:t>contentValues</a:t>
            </a:r>
            <a:r>
              <a:rPr lang="es-ES" dirty="0" smtClean="0"/>
              <a:t> vacío)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Valores de los campos</a:t>
            </a:r>
          </a:p>
        </p:txBody>
      </p:sp>
      <p:pic>
        <p:nvPicPr>
          <p:cNvPr id="8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27" y="4224418"/>
            <a:ext cx="6827769" cy="16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1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15616" y="1628800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Actualizar registros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Update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Nombre de la tabla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Nuevos valores de los campos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Valores de la 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4418"/>
            <a:ext cx="7484678" cy="15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3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8" name="2 CuadroTexto"/>
          <p:cNvSpPr txBox="1"/>
          <p:nvPr/>
        </p:nvSpPr>
        <p:spPr>
          <a:xfrm>
            <a:off x="1187624" y="1700808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Proporciona </a:t>
            </a:r>
            <a:r>
              <a:rPr lang="es-ES" dirty="0"/>
              <a:t>un </a:t>
            </a:r>
            <a:r>
              <a:rPr lang="es-ES" dirty="0" smtClean="0"/>
              <a:t>mecanismo que </a:t>
            </a:r>
            <a:r>
              <a:rPr lang="es-ES" dirty="0"/>
              <a:t>permite guardar y recuperar los pares de clave y valor </a:t>
            </a:r>
            <a:r>
              <a:rPr lang="es-ES" dirty="0" smtClean="0"/>
              <a:t>de forma persistente </a:t>
            </a:r>
            <a:r>
              <a:rPr lang="es-ES" dirty="0"/>
              <a:t>de los tipos de datos </a:t>
            </a:r>
            <a:r>
              <a:rPr lang="es-ES" dirty="0" smtClean="0"/>
              <a:t>primitivos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getSharedPreferences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 las </a:t>
            </a:r>
            <a:r>
              <a:rPr lang="es-ES" dirty="0"/>
              <a:t>preferencias </a:t>
            </a:r>
            <a:r>
              <a:rPr lang="es-ES" dirty="0" smtClean="0"/>
              <a:t>en </a:t>
            </a:r>
            <a:r>
              <a:rPr lang="es-ES" dirty="0"/>
              <a:t>varios archivos identificados por su nombre, que se especifica con el primer </a:t>
            </a:r>
            <a:r>
              <a:rPr lang="es-ES" dirty="0" smtClean="0"/>
              <a:t>parámetro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getPreferences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Almacena las preferencias en un </a:t>
            </a:r>
            <a:r>
              <a:rPr lang="es-ES" dirty="0"/>
              <a:t>archivo </a:t>
            </a:r>
            <a:r>
              <a:rPr lang="es-ES" dirty="0" smtClean="0"/>
              <a:t>asociado a una «</a:t>
            </a:r>
            <a:r>
              <a:rPr lang="es-ES" dirty="0" err="1" smtClean="0"/>
              <a:t>Activity</a:t>
            </a:r>
            <a:r>
              <a:rPr lang="es-ES" dirty="0" smtClean="0"/>
              <a:t>».</a:t>
            </a:r>
            <a:r>
              <a:rPr lang="es-ES" dirty="0"/>
              <a:t> 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Solo será accesible por dicha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6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331640" y="1484784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Eliminar registros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delete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Nombre de la tabla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Valores de la condición «</a:t>
            </a:r>
            <a:r>
              <a:rPr lang="es-ES" dirty="0" err="1" smtClean="0"/>
              <a:t>where</a:t>
            </a:r>
            <a:r>
              <a:rPr lang="es-ES" dirty="0" smtClean="0"/>
              <a:t>»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8394"/>
            <a:ext cx="797437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7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de Datos (</a:t>
            </a:r>
            <a:r>
              <a:rPr lang="es-ES" dirty="0" err="1" smtClean="0"/>
              <a:t>SQLite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execSQL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Ejecuta cualquier consulta excepto SELECT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se permite </a:t>
            </a:r>
            <a:r>
              <a:rPr lang="es-ES" dirty="0" err="1" smtClean="0"/>
              <a:t>multiples</a:t>
            </a:r>
            <a:r>
              <a:rPr lang="es-ES" dirty="0" smtClean="0"/>
              <a:t> consultas separadas por «;»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devuelve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rawQuery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Ejecuta una consulta SQL y devuelve un cursor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tiene limitaciones a las consultas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condición «WHERE» usa el formato «campo = ?»</a:t>
            </a:r>
          </a:p>
        </p:txBody>
      </p:sp>
    </p:spTree>
    <p:extLst>
      <p:ext uri="{BB962C8B-B14F-4D97-AF65-F5344CB8AC3E}">
        <p14:creationId xmlns:p14="http://schemas.microsoft.com/office/powerpoint/2010/main" val="355749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una interfaz para almacenar y recuperar datos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Permiten publicar datos a todas las aplicaciones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la única manera de compartir datos entre todas las aplicaciones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proporciona los más comunes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Contactos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Fotos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Música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Calendario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Preferencias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Ficheros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Para publicar datos podemos crear «Content </a:t>
            </a:r>
            <a:r>
              <a:rPr lang="es-ES" dirty="0" err="1" smtClean="0"/>
              <a:t>Provider</a:t>
            </a:r>
            <a:r>
              <a:rPr lang="es-ES" dirty="0" smtClean="0"/>
              <a:t>» o añadir nuestros datos a uno existente</a:t>
            </a:r>
          </a:p>
        </p:txBody>
      </p:sp>
    </p:spTree>
    <p:extLst>
      <p:ext uri="{BB962C8B-B14F-4D97-AF65-F5344CB8AC3E}">
        <p14:creationId xmlns:p14="http://schemas.microsoft.com/office/powerpoint/2010/main" val="211395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se preocupa de cómo se almacenan los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Base de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Ficheros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Internet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Todos los «Content </a:t>
            </a:r>
            <a:r>
              <a:rPr lang="es-ES" dirty="0" err="1" smtClean="0"/>
              <a:t>Providers</a:t>
            </a:r>
            <a:r>
              <a:rPr lang="es-ES" dirty="0" smtClean="0"/>
              <a:t>» deben implementar una interfaz común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datos los obtenemos mediante un «</a:t>
            </a:r>
            <a:r>
              <a:rPr lang="es-ES" dirty="0" err="1" smtClean="0"/>
              <a:t>ContentResolver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lvl="1"/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gestiona mediante el patrón «</a:t>
            </a:r>
            <a:r>
              <a:rPr lang="es-ES" dirty="0" err="1" smtClean="0"/>
              <a:t>Factoria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Hay una sola instancia por cada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27" y="4676912"/>
            <a:ext cx="689313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datos se exponen como una tabla simple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fila es un registro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columna es un dato de un tipo particular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registro incluye al menos un «_ID»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consulta devuelve un «Cursor»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98" y="3936386"/>
            <a:ext cx="6755941" cy="1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 URI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Conent</a:t>
            </a:r>
            <a:r>
              <a:rPr lang="es-ES" dirty="0" smtClean="0"/>
              <a:t> </a:t>
            </a:r>
            <a:r>
              <a:rPr lang="es-ES" dirty="0" err="1" smtClean="0"/>
              <a:t>Provider</a:t>
            </a:r>
            <a:r>
              <a:rPr lang="es-ES" dirty="0" smtClean="0"/>
              <a:t>» es identificado por su «URI»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 «Content </a:t>
            </a:r>
            <a:r>
              <a:rPr lang="es-ES" dirty="0" err="1" smtClean="0"/>
              <a:t>Provider</a:t>
            </a:r>
            <a:r>
              <a:rPr lang="es-ES" dirty="0" smtClean="0"/>
              <a:t>» que obtiene datos de distintas tablas debe proporcionar una «URI» por cada tabla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content</a:t>
            </a:r>
            <a:r>
              <a:rPr lang="es-ES" dirty="0" smtClean="0"/>
              <a:t>://….»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aconseja crear la variable CONTENT_URI para almacenar la «URI» de nuestro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229200"/>
            <a:ext cx="81263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4 CuadroTexto"/>
          <p:cNvSpPr txBox="1"/>
          <p:nvPr/>
        </p:nvSpPr>
        <p:spPr>
          <a:xfrm>
            <a:off x="1187624" y="1484784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«URI» que identifica al «Content </a:t>
            </a:r>
            <a:r>
              <a:rPr lang="es-ES" dirty="0" err="1" smtClean="0"/>
              <a:t>Provider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Los nombres de los campos a recuperar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 tipo de dato de cada campo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ContentResolver.query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Devuelve un «Cursor»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Independiente de la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ContentResolver.managedQuery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Devuelve un «Cursor»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Liga el ciclo de vida del «Cursor» a la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Activity.startManagingCursor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Asocia un «Cursor» al ciclo de vida de una «</a:t>
            </a:r>
            <a:r>
              <a:rPr lang="es-ES" dirty="0" err="1" smtClean="0"/>
              <a:t>Activity</a:t>
            </a:r>
            <a:r>
              <a:rPr lang="es-ES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740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48478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Configurar la «URI»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Añadiendo el campo «_ID» a la «URI» restringimos los registros uno solo</a:t>
            </a:r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" y="3612232"/>
            <a:ext cx="8915916" cy="19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q</a:t>
            </a:r>
            <a:r>
              <a:rPr lang="es-ES" dirty="0" err="1" smtClean="0"/>
              <a:t>uery</a:t>
            </a:r>
            <a:r>
              <a:rPr lang="es-ES" dirty="0" smtClean="0"/>
              <a:t>()/</a:t>
            </a:r>
            <a:r>
              <a:rPr lang="es-ES" dirty="0" err="1" smtClean="0"/>
              <a:t>managedQuery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La URI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nombre de los campos a recuperar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Clausula «WHERE»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Argumentos del «WHERE»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Clausula «ORDER BY»</a:t>
            </a:r>
          </a:p>
        </p:txBody>
      </p:sp>
    </p:spTree>
    <p:extLst>
      <p:ext uri="{BB962C8B-B14F-4D97-AF65-F5344CB8AC3E}">
        <p14:creationId xmlns:p14="http://schemas.microsoft.com/office/powerpoint/2010/main" val="297904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34076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lvl="1"/>
            <a:endParaRPr lang="es-ES" dirty="0" smtClean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36912"/>
            <a:ext cx="4896544" cy="1361422"/>
          </a:xfrm>
          <a:prstGeom prst="rect">
            <a:avLst/>
          </a:prstGeom>
        </p:spPr>
      </p:pic>
      <p:pic>
        <p:nvPicPr>
          <p:cNvPr id="10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77072"/>
            <a:ext cx="8689911" cy="2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93144" y="1542614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Recuperar valores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SharedPreferences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getXXX</a:t>
            </a:r>
            <a:r>
              <a:rPr lang="es-ES" dirty="0" smtClean="0"/>
              <a:t>()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45024"/>
            <a:ext cx="831222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2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79101" y="1556792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Realizar consultas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Leer datos</a:t>
            </a:r>
          </a:p>
          <a:p>
            <a:pPr lvl="1"/>
            <a:endParaRPr lang="es-ES" dirty="0" smtClean="0"/>
          </a:p>
        </p:txBody>
      </p:sp>
      <p:pic>
        <p:nvPicPr>
          <p:cNvPr id="8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68960"/>
            <a:ext cx="58156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8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registros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ContentResolver.insert</a:t>
            </a:r>
            <a:r>
              <a:rPr lang="es-ES" dirty="0" smtClean="0"/>
              <a:t>()</a:t>
            </a:r>
          </a:p>
          <a:p>
            <a:pPr lvl="1"/>
            <a:endParaRPr lang="es-ES" dirty="0" smtClean="0"/>
          </a:p>
        </p:txBody>
      </p:sp>
      <p:pic>
        <p:nvPicPr>
          <p:cNvPr id="8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8486963" cy="23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3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216150" y="170080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campos nuevos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996952"/>
            <a:ext cx="785915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4 CuadroTexto"/>
          <p:cNvSpPr txBox="1"/>
          <p:nvPr/>
        </p:nvSpPr>
        <p:spPr>
          <a:xfrm>
            <a:off x="1043608" y="1628800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campos nuevos</a:t>
            </a:r>
          </a:p>
        </p:txBody>
      </p:sp>
      <p:pic>
        <p:nvPicPr>
          <p:cNvPr id="11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7768936" cy="20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556792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Añadir binarios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24944"/>
            <a:ext cx="8413972" cy="37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6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4 CuadroTexto"/>
          <p:cNvSpPr txBox="1"/>
          <p:nvPr/>
        </p:nvSpPr>
        <p:spPr>
          <a:xfrm>
            <a:off x="1187624" y="1628800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Content </a:t>
            </a:r>
            <a:r>
              <a:rPr lang="es-ES" dirty="0" err="1" smtClean="0"/>
              <a:t>Providers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Modificar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Modificar y eliminar registros</a:t>
            </a:r>
          </a:p>
        </p:txBody>
      </p:sp>
      <p:pic>
        <p:nvPicPr>
          <p:cNvPr id="8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4984"/>
            <a:ext cx="846928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844824"/>
            <a:ext cx="5616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Funcionalidad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Son mensajes que indican acciones a ejecutar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Llaman a </a:t>
            </a:r>
            <a:r>
              <a:rPr lang="es-ES" dirty="0" err="1" smtClean="0"/>
              <a:t>Activities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Comparten datos con otras </a:t>
            </a:r>
            <a:r>
              <a:rPr lang="es-ES" dirty="0" err="1"/>
              <a:t>A</a:t>
            </a:r>
            <a:r>
              <a:rPr lang="es-ES" dirty="0" err="1" smtClean="0"/>
              <a:t>ctivities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startActivity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Inician Servicios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Envían </a:t>
            </a:r>
            <a:r>
              <a:rPr lang="es-ES" dirty="0" err="1" smtClean="0"/>
              <a:t>Broadcast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sendBroadcast</a:t>
            </a:r>
            <a:r>
              <a:rPr lang="es-ES" dirty="0" smtClean="0"/>
              <a:t>()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66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676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 nombre del componente que debe realizar la acción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ComponentName</a:t>
            </a:r>
            <a:r>
              <a:rPr lang="es-ES" dirty="0" smtClean="0"/>
              <a:t>» es opcional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Si no está declarado se usa el resto de información para seleccionar el componente que debe ejecutar la acción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235660"/>
            <a:ext cx="8496944" cy="8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Action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String</a:t>
            </a:r>
            <a:r>
              <a:rPr lang="es-ES" dirty="0" smtClean="0"/>
              <a:t> con la acción a realizar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56992"/>
            <a:ext cx="4539246" cy="33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1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opcional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Distintos tipos de acciones requieren distintos tipos de datos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Indicamos su «MIME </a:t>
            </a:r>
            <a:r>
              <a:rPr lang="es-ES" dirty="0" err="1" smtClean="0"/>
              <a:t>type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Ejemplos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ACTION_CALL: </a:t>
            </a:r>
            <a:r>
              <a:rPr lang="es-ES" dirty="0" smtClean="0">
                <a:hlinkClick r:id="rId3"/>
              </a:rPr>
              <a:t>tel:555555555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ACTION_VIEW: </a:t>
            </a:r>
            <a:r>
              <a:rPr lang="es-ES" dirty="0" smtClean="0">
                <a:hlinkClick r:id="rId4"/>
              </a:rPr>
              <a:t>http://google.com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4690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484784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Preferencias.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Para editar los archivos de preferencias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SharedPreferences.Editor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edit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putXXX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commit</a:t>
            </a:r>
            <a:r>
              <a:rPr lang="es-ES" dirty="0"/>
              <a:t>()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809336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Category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String</a:t>
            </a:r>
            <a:r>
              <a:rPr lang="es-ES" dirty="0" smtClean="0"/>
              <a:t> con información adicional sobre el componente que debe gestionar la acción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645024"/>
            <a:ext cx="2468662" cy="29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8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741682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Extras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Usa el objeto </a:t>
            </a:r>
            <a:r>
              <a:rPr lang="es-ES" dirty="0" err="1" smtClean="0"/>
              <a:t>Bundle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Almacena la información que queremos enviar.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almacenan en un diccionario (</a:t>
            </a:r>
            <a:r>
              <a:rPr lang="es-ES" dirty="0" err="1" smtClean="0"/>
              <a:t>Key:Value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putXXX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putExtras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getExtras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Existen claves predefinidas para algunos tipos de datos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Flags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Modifican el comportamiento del componente destino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4104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628800"/>
            <a:ext cx="770485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Explícitos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Designados por su </a:t>
            </a:r>
            <a:r>
              <a:rPr lang="es-ES" dirty="0" err="1" smtClean="0"/>
              <a:t>ComponentName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entregan al componente designado directamente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Implícitos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tienen «</a:t>
            </a:r>
            <a:r>
              <a:rPr lang="es-ES" dirty="0" err="1" smtClean="0"/>
              <a:t>ComponentName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usan para llamar a componentes de otras aplicaciones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Android selecciona el componente adecuado para el «</a:t>
            </a:r>
            <a:r>
              <a:rPr lang="es-ES" dirty="0" err="1" smtClean="0"/>
              <a:t>Intent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Selección basada en estructuras «</a:t>
            </a:r>
            <a:r>
              <a:rPr lang="es-ES" dirty="0" err="1" smtClean="0"/>
              <a:t>Intent-Filters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Datos comparados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ACTION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CATEGORY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9105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807071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Intent-Filter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Representan las capacidades de los componentes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Activity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Service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Broadcast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componente puede tener de 0 a 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usa uno por cada funcionalidad del componente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publican en el «Manifest.xml»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Intent-Filter</a:t>
            </a:r>
            <a:r>
              <a:rPr lang="es-ES" dirty="0" smtClean="0"/>
              <a:t>» declarado es añadido al listado del sistema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Intent</a:t>
            </a:r>
            <a:r>
              <a:rPr lang="es-ES" dirty="0" smtClean="0"/>
              <a:t>» enviado se comprueba contra el listado de «</a:t>
            </a:r>
            <a:r>
              <a:rPr lang="es-ES" dirty="0" err="1" smtClean="0"/>
              <a:t>Intent-Filter</a:t>
            </a:r>
            <a:r>
              <a:rPr lang="es-ES" dirty="0" smtClean="0"/>
              <a:t>» del sistema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3840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676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Intent</a:t>
            </a:r>
            <a:r>
              <a:rPr lang="es-ES" dirty="0" smtClean="0"/>
              <a:t>» debe pasar por 3 fases de filtrado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Comprobar su «ACTION»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Comprobar su «CATEGORY»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Comprobar su «DATA»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25144"/>
            <a:ext cx="7088703" cy="14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0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ACTION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filtro debe contener al menos una acción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Para pasar el test la acción del «</a:t>
            </a:r>
            <a:r>
              <a:rPr lang="es-ES" dirty="0" err="1" smtClean="0"/>
              <a:t>Intent</a:t>
            </a:r>
            <a:r>
              <a:rPr lang="es-ES" dirty="0" smtClean="0"/>
              <a:t>» debe estar contenida en el filtro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el «</a:t>
            </a:r>
            <a:r>
              <a:rPr lang="es-ES" dirty="0" err="1" smtClean="0"/>
              <a:t>Intent</a:t>
            </a:r>
            <a:r>
              <a:rPr lang="es-ES" dirty="0" smtClean="0"/>
              <a:t>» especifica acción y esta no se encuentra en el filtro, este es descartado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el «</a:t>
            </a:r>
            <a:r>
              <a:rPr lang="es-ES" dirty="0" err="1" smtClean="0"/>
              <a:t>Intent</a:t>
            </a:r>
            <a:r>
              <a:rPr lang="es-ES" dirty="0" smtClean="0"/>
              <a:t>» no especifica acción el filtro es candidato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Los filtros candidatos pasan al siguiente test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1740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539552" y="1628800"/>
            <a:ext cx="828092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</a:t>
            </a:r>
            <a:r>
              <a:rPr lang="es-ES" dirty="0" smtClean="0"/>
              <a:t>filtrado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CATEGORY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Todas las categorías de un «</a:t>
            </a:r>
            <a:r>
              <a:rPr lang="es-ES" dirty="0" err="1" smtClean="0"/>
              <a:t>Intent</a:t>
            </a:r>
            <a:r>
              <a:rPr lang="es-ES" dirty="0" smtClean="0"/>
              <a:t>» deben estar reflejadas en el </a:t>
            </a:r>
            <a:r>
              <a:rPr lang="es-ES" dirty="0" smtClean="0"/>
              <a:t>filtro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el «</a:t>
            </a:r>
            <a:r>
              <a:rPr lang="es-ES" dirty="0" err="1" smtClean="0"/>
              <a:t>Intent</a:t>
            </a:r>
            <a:r>
              <a:rPr lang="es-ES" dirty="0" smtClean="0"/>
              <a:t>» incluye una categoría que no esta en el filtro, este es </a:t>
            </a:r>
            <a:r>
              <a:rPr lang="es-ES" dirty="0" smtClean="0"/>
              <a:t>descartado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filtro puede incluir mas categorías que el «</a:t>
            </a:r>
            <a:r>
              <a:rPr lang="es-ES" dirty="0" err="1" smtClean="0"/>
              <a:t>Intent</a:t>
            </a:r>
            <a:r>
              <a:rPr lang="es-ES" dirty="0" smtClean="0"/>
              <a:t>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</a:t>
            </a:r>
            <a:r>
              <a:rPr lang="es-ES" dirty="0" err="1" smtClean="0"/>
              <a:t>Intent</a:t>
            </a:r>
            <a:r>
              <a:rPr lang="es-ES" dirty="0" smtClean="0"/>
              <a:t> sin categorías «siempre» pasa el </a:t>
            </a:r>
            <a:r>
              <a:rPr lang="es-ES" dirty="0" smtClean="0"/>
              <a:t>filtro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filtro sin categorías requiere un «</a:t>
            </a:r>
            <a:r>
              <a:rPr lang="es-ES" dirty="0" err="1" smtClean="0"/>
              <a:t>Intent</a:t>
            </a:r>
            <a:r>
              <a:rPr lang="es-ES" dirty="0" smtClean="0"/>
              <a:t>» sin </a:t>
            </a:r>
            <a:r>
              <a:rPr lang="es-ES" dirty="0" smtClean="0"/>
              <a:t>categorías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startActivity</a:t>
            </a:r>
            <a:r>
              <a:rPr lang="es-ES" dirty="0" smtClean="0"/>
              <a:t>() siempre añade la categoría DEFAULT a sus «</a:t>
            </a:r>
            <a:r>
              <a:rPr lang="es-ES" dirty="0" err="1" smtClean="0"/>
              <a:t>Intents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6099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628800"/>
            <a:ext cx="756084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Pueden aparecer de 0 a N elementos </a:t>
            </a: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Uri scheme://host:port/path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s</a:t>
            </a:r>
            <a:r>
              <a:rPr lang="es-ES" dirty="0" err="1" smtClean="0"/>
              <a:t>cheme</a:t>
            </a:r>
            <a:endParaRPr lang="es-ES" dirty="0" smtClean="0"/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/>
              <a:t>h</a:t>
            </a:r>
            <a:r>
              <a:rPr lang="es-ES" dirty="0" smtClean="0"/>
              <a:t>ost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p</a:t>
            </a:r>
            <a:r>
              <a:rPr lang="es-ES" dirty="0" err="1" smtClean="0"/>
              <a:t>ort</a:t>
            </a:r>
            <a:r>
              <a:rPr lang="es-ES" dirty="0" smtClean="0"/>
              <a:t> (sin host se ignora)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p</a:t>
            </a:r>
            <a:r>
              <a:rPr lang="es-ES" dirty="0" err="1" smtClean="0"/>
              <a:t>ath</a:t>
            </a:r>
            <a:endParaRPr lang="es-ES" dirty="0" smtClean="0"/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Atributos opcionales pero dependientes entre ellos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a</a:t>
            </a:r>
            <a:r>
              <a:rPr lang="es-ES" dirty="0" err="1" smtClean="0"/>
              <a:t>uthority</a:t>
            </a:r>
            <a:r>
              <a:rPr lang="es-ES" dirty="0" smtClean="0"/>
              <a:t> = host + </a:t>
            </a:r>
            <a:r>
              <a:rPr lang="es-ES" dirty="0" err="1" smtClean="0"/>
              <a:t>port</a:t>
            </a:r>
            <a:r>
              <a:rPr lang="es-ES" dirty="0" smtClean="0"/>
              <a:t> 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/>
              <a:t>t</a:t>
            </a:r>
            <a:r>
              <a:rPr lang="es-ES" dirty="0" err="1" smtClean="0"/>
              <a:t>ype</a:t>
            </a:r>
            <a:r>
              <a:rPr lang="es-ES" dirty="0" smtClean="0"/>
              <a:t> especifica el «MIME </a:t>
            </a:r>
            <a:r>
              <a:rPr lang="es-ES" dirty="0" err="1" smtClean="0"/>
              <a:t>type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959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539552" y="1700808"/>
            <a:ext cx="828092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Sólo se comparan los atributos especificados en el </a:t>
            </a:r>
            <a:r>
              <a:rPr lang="es-ES" dirty="0" smtClean="0"/>
              <a:t>filtro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«</a:t>
            </a:r>
            <a:r>
              <a:rPr lang="es-ES" dirty="0" err="1" smtClean="0"/>
              <a:t>Intent</a:t>
            </a:r>
            <a:r>
              <a:rPr lang="es-ES" dirty="0" smtClean="0"/>
              <a:t>» debe contener todos los atributos que se especifiquen en el filtro y estos deben </a:t>
            </a:r>
            <a:r>
              <a:rPr lang="es-ES" dirty="0" smtClean="0"/>
              <a:t>coincidir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atributo «</a:t>
            </a:r>
            <a:r>
              <a:rPr lang="es-ES" dirty="0" err="1" smtClean="0"/>
              <a:t>path</a:t>
            </a:r>
            <a:r>
              <a:rPr lang="es-ES" dirty="0" smtClean="0"/>
              <a:t>» y «</a:t>
            </a:r>
            <a:r>
              <a:rPr lang="es-ES" dirty="0" err="1" smtClean="0"/>
              <a:t>type</a:t>
            </a:r>
            <a:r>
              <a:rPr lang="es-ES" dirty="0" smtClean="0"/>
              <a:t>» pueden usar comodines «*»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ontent://contacts/*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ontent://contacts/23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t</a:t>
            </a:r>
            <a:r>
              <a:rPr lang="es-ES" dirty="0" err="1" smtClean="0"/>
              <a:t>ext</a:t>
            </a:r>
            <a:r>
              <a:rPr lang="es-ES" dirty="0" smtClean="0"/>
              <a:t>/*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i</a:t>
            </a:r>
            <a:r>
              <a:rPr lang="es-ES" dirty="0" err="1" smtClean="0"/>
              <a:t>mage</a:t>
            </a:r>
            <a:r>
              <a:rPr lang="es-ES" dirty="0" smtClean="0"/>
              <a:t>/*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9915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763284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no contiene «data» sólo pasa el test si el filtro no contiene «data</a:t>
            </a:r>
            <a:r>
              <a:rPr lang="es-ES" dirty="0" smtClean="0"/>
              <a:t>»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solo contiene URI pasa el test sólo si el filtro solo contiene Uri y estas </a:t>
            </a:r>
            <a:r>
              <a:rPr lang="es-ES" dirty="0" smtClean="0"/>
              <a:t>coinciden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solo contiene «</a:t>
            </a:r>
            <a:r>
              <a:rPr lang="es-ES" dirty="0" err="1" smtClean="0"/>
              <a:t>type</a:t>
            </a:r>
            <a:r>
              <a:rPr lang="es-ES" dirty="0" smtClean="0"/>
              <a:t>» pasa el test sólo si el filtro solo contiene «</a:t>
            </a:r>
            <a:r>
              <a:rPr lang="es-ES" dirty="0" err="1" smtClean="0"/>
              <a:t>type</a:t>
            </a:r>
            <a:r>
              <a:rPr lang="es-ES" dirty="0" smtClean="0"/>
              <a:t>» y estos coinciden o al menos el del filtro es menos </a:t>
            </a:r>
            <a:r>
              <a:rPr lang="es-ES" dirty="0" smtClean="0"/>
              <a:t>restrictivo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contiene Uri y </a:t>
            </a:r>
            <a:r>
              <a:rPr lang="es-ES" dirty="0" err="1" smtClean="0"/>
              <a:t>Type</a:t>
            </a:r>
            <a:r>
              <a:rPr lang="es-ES" dirty="0" smtClean="0"/>
              <a:t> pasa el test solo si coinciden su </a:t>
            </a:r>
            <a:r>
              <a:rPr lang="es-ES" dirty="0" err="1" smtClean="0"/>
              <a:t>type</a:t>
            </a:r>
            <a:r>
              <a:rPr lang="es-ES" dirty="0" smtClean="0"/>
              <a:t> y su Uri</a:t>
            </a:r>
          </a:p>
        </p:txBody>
      </p:sp>
    </p:spTree>
    <p:extLst>
      <p:ext uri="{BB962C8B-B14F-4D97-AF65-F5344CB8AC3E}">
        <p14:creationId xmlns:p14="http://schemas.microsoft.com/office/powerpoint/2010/main" val="341770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628800"/>
            <a:ext cx="5616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</a:t>
            </a:r>
            <a:r>
              <a:rPr lang="es-ES" dirty="0"/>
              <a:t>guardar archivos directamente en el almacenamiento interno del </a:t>
            </a:r>
            <a:r>
              <a:rPr lang="es-ES" dirty="0" smtClean="0"/>
              <a:t>dispositivo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 </a:t>
            </a:r>
            <a:r>
              <a:rPr lang="es-ES" dirty="0"/>
              <a:t>forma predeterminada, los archivos guardados en la memoria interna </a:t>
            </a:r>
            <a:r>
              <a:rPr lang="es-ES" dirty="0" smtClean="0"/>
              <a:t>son privados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Otras aplicaciones no pueden acceder a ellos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Cuando </a:t>
            </a:r>
            <a:r>
              <a:rPr lang="es-ES" dirty="0"/>
              <a:t>el usuario desinstala la aplicación, estos archivos se </a:t>
            </a:r>
            <a:r>
              <a:rPr lang="es-ES" dirty="0" smtClean="0"/>
              <a:t>eliminan</a:t>
            </a:r>
          </a:p>
        </p:txBody>
      </p:sp>
    </p:spTree>
    <p:extLst>
      <p:ext uri="{BB962C8B-B14F-4D97-AF65-F5344CB8AC3E}">
        <p14:creationId xmlns:p14="http://schemas.microsoft.com/office/powerpoint/2010/main" val="187980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844824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Buscando </a:t>
            </a:r>
            <a:r>
              <a:rPr lang="es-ES" dirty="0" err="1" smtClean="0"/>
              <a:t>Intents</a:t>
            </a:r>
            <a:endParaRPr lang="es-ES" dirty="0"/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89040"/>
            <a:ext cx="7416824" cy="15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1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Buscando </a:t>
            </a:r>
            <a:r>
              <a:rPr lang="es-ES" dirty="0" err="1" smtClean="0"/>
              <a:t>Intents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29000"/>
            <a:ext cx="7248832" cy="28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datos a otras Aplicaciones.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Texto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1008"/>
            <a:ext cx="845361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datos a otras Aplicaciones.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Imagenes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18213"/>
            <a:ext cx="8453612" cy="12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Compartir Datos. </a:t>
            </a:r>
            <a:r>
              <a:rPr lang="es-ES" dirty="0" err="1" smtClean="0"/>
              <a:t>Intents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datos a otras Aplicaciones.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Contenido Múltiple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68960"/>
            <a:ext cx="851134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11" name="2 CuadroTexto"/>
          <p:cNvSpPr txBox="1"/>
          <p:nvPr/>
        </p:nvSpPr>
        <p:spPr>
          <a:xfrm>
            <a:off x="1259632" y="1916832"/>
            <a:ext cx="6764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UI </a:t>
            </a:r>
            <a:r>
              <a:rPr lang="es-ES" dirty="0" err="1" smtClean="0"/>
              <a:t>thread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Encargado de procesar los eventos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Encargado de actualizar las vistas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ANR Android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Responding</a:t>
            </a:r>
            <a:r>
              <a:rPr lang="es-ES" dirty="0" smtClean="0"/>
              <a:t> (~5s)</a:t>
            </a:r>
          </a:p>
          <a:p>
            <a:endParaRPr lang="es-ES" dirty="0"/>
          </a:p>
          <a:p>
            <a:r>
              <a:rPr lang="es-ES" sz="3600" dirty="0" smtClean="0">
                <a:solidFill>
                  <a:srgbClr val="FF0000"/>
                </a:solidFill>
              </a:rPr>
              <a:t>!! Evitar bloquear el UI </a:t>
            </a:r>
            <a:r>
              <a:rPr lang="es-ES" sz="3600" dirty="0" err="1" smtClean="0">
                <a:solidFill>
                  <a:srgbClr val="FF0000"/>
                </a:solidFill>
              </a:rPr>
              <a:t>Thread</a:t>
            </a:r>
            <a:r>
              <a:rPr lang="es-ES" sz="3600" dirty="0" smtClean="0">
                <a:solidFill>
                  <a:srgbClr val="FF0000"/>
                </a:solidFill>
              </a:rPr>
              <a:t> !! 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5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8" name="2 CuadroTexto"/>
          <p:cNvSpPr txBox="1"/>
          <p:nvPr/>
        </p:nvSpPr>
        <p:spPr>
          <a:xfrm>
            <a:off x="1115616" y="1844824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Modelo Single-</a:t>
            </a:r>
            <a:r>
              <a:rPr lang="es-ES" dirty="0" err="1" smtClean="0"/>
              <a:t>Threaded</a:t>
            </a:r>
            <a:endParaRPr lang="es-ES" dirty="0"/>
          </a:p>
        </p:txBody>
      </p:sp>
      <p:pic>
        <p:nvPicPr>
          <p:cNvPr id="12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4" y="3289392"/>
            <a:ext cx="6186032" cy="24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4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11" name="2 CuadroTexto"/>
          <p:cNvSpPr txBox="1"/>
          <p:nvPr/>
        </p:nvSpPr>
        <p:spPr>
          <a:xfrm>
            <a:off x="827584" y="1700808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View.Post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13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2936"/>
            <a:ext cx="695953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8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187624" y="1700808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Activity.runOnUiThread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8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24944"/>
            <a:ext cx="7128243" cy="35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0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187624" y="1772816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View.postDelayed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07" y="2799005"/>
            <a:ext cx="5488222" cy="36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8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971600" y="1556792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Escritura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openFileOutput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FileOutputStream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w</a:t>
            </a:r>
            <a:r>
              <a:rPr lang="es-ES" dirty="0" err="1" smtClean="0"/>
              <a:t>rite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1048"/>
            <a:ext cx="8452221" cy="14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547664" y="1484784"/>
            <a:ext cx="67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Handler</a:t>
            </a:r>
            <a:endParaRPr lang="es-ES" dirty="0"/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6799357" cy="45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691680" y="1502688"/>
            <a:ext cx="676400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AsyncTask</a:t>
            </a:r>
            <a:r>
              <a:rPr lang="es-ES" dirty="0" smtClean="0"/>
              <a:t>&lt;A,B,C&gt;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e</a:t>
            </a:r>
            <a:r>
              <a:rPr lang="es-ES" dirty="0" err="1" smtClean="0"/>
              <a:t>xecute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onPreExecuted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UI </a:t>
            </a:r>
            <a:r>
              <a:rPr lang="es-ES" dirty="0" err="1" smtClean="0"/>
              <a:t>Thread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doInBackground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Thread</a:t>
            </a:r>
            <a:r>
              <a:rPr lang="es-ES" dirty="0" smtClean="0"/>
              <a:t> propio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publishProgress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onProgressUpdate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UI </a:t>
            </a:r>
            <a:r>
              <a:rPr lang="es-ES" dirty="0" err="1" smtClean="0"/>
              <a:t>Thread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onPostExecuted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UI </a:t>
            </a:r>
            <a:r>
              <a:rPr lang="es-ES" dirty="0" err="1" smtClean="0"/>
              <a:t>Thread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10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sp>
        <p:nvSpPr>
          <p:cNvPr id="7" name="2 CuadroTexto"/>
          <p:cNvSpPr txBox="1"/>
          <p:nvPr/>
        </p:nvSpPr>
        <p:spPr>
          <a:xfrm>
            <a:off x="1331640" y="1772816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AsyncTask</a:t>
            </a:r>
            <a:r>
              <a:rPr lang="es-ES" dirty="0" smtClean="0"/>
              <a:t>&lt;A,B,C&gt;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9000"/>
            <a:ext cx="8424935" cy="5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Consideraciones Previas.</a:t>
            </a:r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947"/>
            <a:ext cx="6984776" cy="67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0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10" name="2 CuadroTexto"/>
          <p:cNvSpPr txBox="1"/>
          <p:nvPr/>
        </p:nvSpPr>
        <p:spPr>
          <a:xfrm>
            <a:off x="683568" y="1052736"/>
            <a:ext cx="67640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realizar procesos “Pesados” en segundo plano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tiene interfaz gráfica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Puede ser iniciado por cualquier componente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Broadcast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Otro Servicio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Continua en funcionamiento aunque finalice el componente que lo inició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mecanismos IPC para comunicarse con otros componentes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52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755576" y="1412776"/>
            <a:ext cx="6764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Queda en </a:t>
            </a:r>
            <a:r>
              <a:rPr lang="es-ES" dirty="0" err="1" smtClean="0"/>
              <a:t>background</a:t>
            </a:r>
            <a:r>
              <a:rPr lang="es-ES" dirty="0" smtClean="0"/>
              <a:t> de forma indefinida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Solo se cierra al finalizar su trabajo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Debe cerrarse así mismo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“</a:t>
            </a:r>
            <a:r>
              <a:rPr lang="es-ES" dirty="0" err="1" smtClean="0"/>
              <a:t>Bound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bindService</a:t>
            </a:r>
            <a:r>
              <a:rPr lang="es-ES" dirty="0" smtClean="0"/>
              <a:t>() Usa mecanismos IPC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Solo funciona mientras tiene una aplicación “unida”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Puse ser unido a mas de una aplicación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81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755576" y="1268760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Heredamos de la clase “</a:t>
            </a:r>
            <a:r>
              <a:rPr lang="es-ES" dirty="0" err="1" smtClean="0"/>
              <a:t>Service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llama cuando una aplicación quiere iniciar el servicio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responsabilidad del programador detenerlo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stopSelf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Onbind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cuando una aplicación quiere unirse a un servicio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bindService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comunicación se realiza mediante </a:t>
            </a:r>
            <a:r>
              <a:rPr lang="es-ES" dirty="0" err="1" smtClean="0"/>
              <a:t>IBinder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69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899592" y="1196752"/>
            <a:ext cx="763284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la primera vez que creamos un servicio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Si el servicio ya está en marcha es llamado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onDestroy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al destruir el servicio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fuerza la parada de un servicio sólo si necesita memoria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servicios “</a:t>
            </a:r>
            <a:r>
              <a:rPr lang="es-ES" dirty="0" err="1" smtClean="0"/>
              <a:t>started</a:t>
            </a:r>
            <a:r>
              <a:rPr lang="es-ES" dirty="0" smtClean="0"/>
              <a:t>” tienen preferencia para ser detenidos sobre los “</a:t>
            </a:r>
            <a:r>
              <a:rPr lang="es-ES" dirty="0" err="1"/>
              <a:t>b</a:t>
            </a:r>
            <a:r>
              <a:rPr lang="es-ES" dirty="0" err="1" smtClean="0"/>
              <a:t>ound</a:t>
            </a:r>
            <a:r>
              <a:rPr lang="es-ES" dirty="0" smtClean="0"/>
              <a:t>” si alguna de las aplicaciones que tiene unidas esta en primer plano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Debemos implementar mecanismos “elegantes” para relanzar servicios “</a:t>
            </a:r>
            <a:r>
              <a:rPr lang="es-ES" dirty="0" err="1" smtClean="0"/>
              <a:t>started</a:t>
            </a:r>
            <a:r>
              <a:rPr lang="es-ES" dirty="0" smtClean="0"/>
              <a:t>” finalizados por el sistema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234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611560" y="1412776"/>
            <a:ext cx="67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28188"/>
            <a:ext cx="5256584" cy="63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5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467544" y="1196752"/>
            <a:ext cx="6764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Declarar el servicio en el “</a:t>
            </a:r>
            <a:r>
              <a:rPr lang="es-ES" dirty="0" err="1" smtClean="0"/>
              <a:t>Manifest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Android:exported</a:t>
            </a:r>
            <a:r>
              <a:rPr lang="es-ES" dirty="0" smtClean="0"/>
              <a:t>=“</a:t>
            </a:r>
            <a:r>
              <a:rPr lang="es-ES" dirty="0" err="1" smtClean="0"/>
              <a:t>true|false</a:t>
            </a:r>
            <a:r>
              <a:rPr lang="es-ES" dirty="0" smtClean="0"/>
              <a:t>”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Servicio </a:t>
            </a:r>
            <a:r>
              <a:rPr lang="es-ES" dirty="0" err="1" smtClean="0"/>
              <a:t>publico|privado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12976"/>
            <a:ext cx="5511549" cy="1570721"/>
          </a:xfrm>
          <a:prstGeom prst="rect">
            <a:avLst/>
          </a:prstGeom>
        </p:spPr>
      </p:pic>
      <p:pic>
        <p:nvPicPr>
          <p:cNvPr id="8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229200"/>
            <a:ext cx="8640960" cy="3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3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547664" y="1484784"/>
            <a:ext cx="56166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MODE_PRIVATE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Archivo </a:t>
            </a:r>
            <a:r>
              <a:rPr lang="es-ES" dirty="0" smtClean="0"/>
              <a:t>en modo </a:t>
            </a:r>
            <a:r>
              <a:rPr lang="es-ES" dirty="0"/>
              <a:t>de </a:t>
            </a:r>
            <a:r>
              <a:rPr lang="es-ES" dirty="0" err="1" smtClean="0"/>
              <a:t>create</a:t>
            </a:r>
            <a:r>
              <a:rPr lang="es-ES" dirty="0" smtClean="0"/>
              <a:t>/</a:t>
            </a:r>
            <a:r>
              <a:rPr lang="es-ES" dirty="0" err="1" smtClean="0"/>
              <a:t>replace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el </a:t>
            </a:r>
            <a:r>
              <a:rPr lang="es-ES" dirty="0"/>
              <a:t>modo por </a:t>
            </a:r>
            <a:r>
              <a:rPr lang="es-ES" dirty="0" smtClean="0"/>
              <a:t>defecto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archivo creado sólo </a:t>
            </a:r>
            <a:r>
              <a:rPr lang="es-ES" dirty="0" smtClean="0"/>
              <a:t>puede ser accedido por la aplicación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MODE_APPEND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Tiene el ámbito del MODE_PRIVATE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Añade el contenido al final del fichero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MODE_WORLD_READABLE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Archivo en modo </a:t>
            </a:r>
            <a:r>
              <a:rPr lang="es-ES" dirty="0" err="1" smtClean="0"/>
              <a:t>create</a:t>
            </a:r>
            <a:r>
              <a:rPr lang="es-ES" dirty="0" smtClean="0"/>
              <a:t>/</a:t>
            </a:r>
            <a:r>
              <a:rPr lang="es-ES" dirty="0" err="1" smtClean="0"/>
              <a:t>replace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Puede acceder cualquier </a:t>
            </a:r>
            <a:r>
              <a:rPr lang="es-ES" dirty="0" err="1" smtClean="0"/>
              <a:t>apliación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6355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683568" y="1196752"/>
            <a:ext cx="6764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lanza con </a:t>
            </a:r>
            <a:r>
              <a:rPr lang="es-ES" dirty="0" err="1" smtClean="0"/>
              <a:t>startService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Ejecuta </a:t>
            </a:r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Debemos detenerlo manualmente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stopSelf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procesos pesados del servicio debemos instanciarlos en un hilo nuevo</a:t>
            </a:r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4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971600" y="1268760"/>
            <a:ext cx="6764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Heredamos de “</a:t>
            </a:r>
            <a:r>
              <a:rPr lang="es-ES" dirty="0" err="1" smtClean="0"/>
              <a:t>IntentService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basa en el paso de “</a:t>
            </a:r>
            <a:r>
              <a:rPr lang="es-ES" dirty="0" err="1" smtClean="0"/>
              <a:t>Intents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Crea su propio hilo de ejecución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Gestiona los temas de </a:t>
            </a:r>
            <a:r>
              <a:rPr lang="es-ES" dirty="0" err="1" smtClean="0"/>
              <a:t>threading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Gestiona la finalización del servicio una vez que ha procesado todos los “</a:t>
            </a:r>
            <a:r>
              <a:rPr lang="es-ES" dirty="0" err="1" smtClean="0"/>
              <a:t>Intents</a:t>
            </a:r>
            <a:r>
              <a:rPr lang="es-ES" dirty="0" smtClean="0"/>
              <a:t>” recibidos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onHandleIntent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Proceso en un hilo independiente que gestiona cada “</a:t>
            </a:r>
            <a:r>
              <a:rPr lang="es-ES" dirty="0" err="1" smtClean="0"/>
              <a:t>Intent</a:t>
            </a:r>
            <a:r>
              <a:rPr lang="es-ES" dirty="0" smtClean="0"/>
              <a:t>” recibido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Solo necesitamos implementar el método </a:t>
            </a:r>
            <a:r>
              <a:rPr lang="es-ES" dirty="0" err="1" smtClean="0"/>
              <a:t>onHandleIntent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87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786879" cy="64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1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539552" y="1340768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Heredar de “</a:t>
            </a:r>
            <a:r>
              <a:rPr lang="es-ES" dirty="0" err="1" smtClean="0"/>
              <a:t>Service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START_STICKY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Vuelve a levantar el servicio mandando un “</a:t>
            </a:r>
            <a:r>
              <a:rPr lang="es-ES" dirty="0" err="1" smtClean="0"/>
              <a:t>Intent</a:t>
            </a:r>
            <a:r>
              <a:rPr lang="es-ES" dirty="0" smtClean="0"/>
              <a:t>” nulo a </a:t>
            </a:r>
            <a:r>
              <a:rPr lang="es-ES" dirty="0" err="1" smtClean="0"/>
              <a:t>stratCommand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START_NO_STICKY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No vuelve a levantar el servicio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START_REDELIVERED_INTENT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Vuelve a levantar el servicio mandando el ultimo “</a:t>
            </a:r>
            <a:r>
              <a:rPr lang="es-ES" dirty="0" err="1" smtClean="0"/>
              <a:t>Intent</a:t>
            </a:r>
            <a:r>
              <a:rPr lang="es-ES" dirty="0" smtClean="0"/>
              <a:t>” recibido a </a:t>
            </a:r>
            <a:r>
              <a:rPr lang="es-ES" dirty="0" err="1" smtClean="0"/>
              <a:t>startCommand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onDestroy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01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611560" y="1268760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245169" cy="46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7234029" cy="56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340768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Lanzar el servicio</a:t>
            </a: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56992"/>
            <a:ext cx="6246906" cy="53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340768"/>
            <a:ext cx="6764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un servicio que actúa como servidor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a otros componentes unirse a él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Dispone de un sistema de comunicación con otros componentes IPC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se ejecuta de forma indefinida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Suelen alimentar a otras aplicaciones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DownloadManager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UploadManager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58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484784"/>
            <a:ext cx="6764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Creamos la instancia de </a:t>
            </a:r>
            <a:r>
              <a:rPr lang="es-ES" dirty="0" err="1" smtClean="0"/>
              <a:t>Binder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Contiene los métodos que puede ejecutar el cliente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Devuelve una instancia del servicio al que se une el componente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682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pic>
        <p:nvPicPr>
          <p:cNvPr id="6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120680" cy="59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Almacenar y Compartir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Almacenamiento.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7" name="2 CuadroTexto"/>
          <p:cNvSpPr txBox="1"/>
          <p:nvPr/>
        </p:nvSpPr>
        <p:spPr>
          <a:xfrm>
            <a:off x="1187624" y="1556792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Almacenamiento Interno.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Lectura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openFileIntput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FileInputStream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read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</a:p>
        </p:txBody>
      </p:sp>
      <p:pic>
        <p:nvPicPr>
          <p:cNvPr id="8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13141"/>
            <a:ext cx="638561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6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836712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Creamos la conexión entre el componente y el servicio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136904" cy="40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764704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Vincular y desvincular el servicio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8208912" cy="43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52736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Obtener información del servicio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4565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24744"/>
            <a:ext cx="7704856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el sistema para propagar los mensajes del sistema operativo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Registrarlos en el </a:t>
            </a:r>
            <a:r>
              <a:rPr lang="es-ES" dirty="0" err="1" smtClean="0"/>
              <a:t>Manifest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Recibimos los mensajes aunque tengamos la aplicación cerrada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Registrarlo en código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Registrar en el </a:t>
            </a:r>
            <a:r>
              <a:rPr lang="es-ES" dirty="0" err="1" smtClean="0"/>
              <a:t>onResume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Desregistrar</a:t>
            </a:r>
            <a:r>
              <a:rPr lang="es-ES" dirty="0" smtClean="0"/>
              <a:t> en el </a:t>
            </a:r>
            <a:r>
              <a:rPr lang="es-ES" dirty="0" err="1" smtClean="0"/>
              <a:t>onPause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podemos mostrar </a:t>
            </a:r>
            <a:r>
              <a:rPr lang="es-ES" dirty="0" err="1" smtClean="0"/>
              <a:t>dialogos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podemos unirnos a servicios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iniciar un servicio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levantar una aplicación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se recomienda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Solo llamadas entrantes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lanzar una notificación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lo más recomendado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49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08720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en el “</a:t>
            </a:r>
            <a:r>
              <a:rPr lang="es-ES" dirty="0" err="1" smtClean="0"/>
              <a:t>Manifest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694812" cy="1086283"/>
          </a:xfrm>
          <a:prstGeom prst="rect">
            <a:avLst/>
          </a:prstGeom>
        </p:spPr>
      </p:pic>
      <p:pic>
        <p:nvPicPr>
          <p:cNvPr id="8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21088"/>
            <a:ext cx="8597333" cy="22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08720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desde código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39330"/>
            <a:ext cx="8568952" cy="1681758"/>
          </a:xfrm>
          <a:prstGeom prst="rect">
            <a:avLst/>
          </a:prstGeom>
        </p:spPr>
      </p:pic>
      <p:pic>
        <p:nvPicPr>
          <p:cNvPr id="8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509120"/>
            <a:ext cx="874169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4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052736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Lanzar el mensaje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825974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119675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r>
              <a:rPr lang="es-ES" dirty="0" smtClean="0"/>
              <a:t> del sistema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7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" y="2564904"/>
            <a:ext cx="9078711" cy="2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08720"/>
            <a:ext cx="6764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AlarmManager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Context.getsystemService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Proporciona acceso al sistema de alarmas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programar eventos que será ejecutados en un futuro de forma automática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alarmas continúan ejecutándose aunque el dispositivo esté “dormido”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Opcionalmente, pueden despertar al dispositivo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alarmas se eliminan al reiniciar el teléfono</a:t>
            </a:r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167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1"/>
          <p:cNvSpPr>
            <a:spLocks noGrp="1" noChangeArrowheads="1"/>
          </p:cNvSpPr>
          <p:nvPr>
            <p:ph type="title"/>
          </p:nvPr>
        </p:nvSpPr>
        <p:spPr>
          <a:xfrm>
            <a:off x="3923928" y="188640"/>
            <a:ext cx="5039741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Services</a:t>
            </a:r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 y Receivers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5125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7504" y="44624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4</a:t>
            </a:r>
            <a:endParaRPr lang="es-ES" sz="1000" dirty="0"/>
          </a:p>
        </p:txBody>
      </p:sp>
      <p:sp>
        <p:nvSpPr>
          <p:cNvPr id="6" name="2 CuadroTexto"/>
          <p:cNvSpPr txBox="1"/>
          <p:nvPr/>
        </p:nvSpPr>
        <p:spPr>
          <a:xfrm>
            <a:off x="1187624" y="948690"/>
            <a:ext cx="763284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Cancel()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Elimina todas las alarmas asociadas a un “</a:t>
            </a:r>
            <a:r>
              <a:rPr lang="es-ES" dirty="0" err="1" smtClean="0"/>
              <a:t>Intent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s</a:t>
            </a:r>
            <a:r>
              <a:rPr lang="es-ES" dirty="0" smtClean="0"/>
              <a:t>et()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Permite programar una alarma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Si la hora ya ha pasado se activa de forma inmediata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Lanza un “</a:t>
            </a:r>
            <a:r>
              <a:rPr lang="es-ES" dirty="0" err="1" smtClean="0"/>
              <a:t>Broadcast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Debemos reconfigurar la alarma si se reinicia el teléfono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“</a:t>
            </a:r>
            <a:r>
              <a:rPr lang="es-ES" i="1" dirty="0" err="1" smtClean="0"/>
              <a:t>android.intent.action.BOOT_COMPLETED</a:t>
            </a:r>
            <a:r>
              <a:rPr lang="es-ES" i="1" dirty="0" smtClean="0"/>
              <a:t>”</a:t>
            </a:r>
            <a:r>
              <a:rPr lang="es-ES" dirty="0" smtClean="0"/>
              <a:t>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una sola vez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setRepeating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Igual que set, pero se repite de forma periódica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21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3846</Words>
  <Application>Microsoft Macintosh PowerPoint</Application>
  <PresentationFormat>Presentación en pantalla (4:3)</PresentationFormat>
  <Paragraphs>1131</Paragraphs>
  <Slides>106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106</vt:i4>
      </vt:variant>
    </vt:vector>
  </HeadingPairs>
  <TitlesOfParts>
    <vt:vector size="107" baseType="lpstr">
      <vt:lpstr>Diseño predeterminado</vt:lpstr>
      <vt:lpstr>Presentación de PowerPoint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Almacenar y Compartir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  <vt:lpstr>Services y Receivers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centic</cp:lastModifiedBy>
  <cp:revision>206</cp:revision>
  <dcterms:created xsi:type="dcterms:W3CDTF">2006-09-07T08:52:47Z</dcterms:created>
  <dcterms:modified xsi:type="dcterms:W3CDTF">2013-06-24T11:47:33Z</dcterms:modified>
</cp:coreProperties>
</file>