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</p:sldIdLst>
  <p:sldSz cy="6858000" cx="9144000"/>
  <p:notesSz cx="6858000" cy="9144000"/>
  <p:embeddedFontLst>
    <p:embeddedFont>
      <p:font typeface="Helvetica Neue"/>
      <p:regular r:id="rId111"/>
      <p:bold r:id="rId112"/>
      <p:italic r:id="rId113"/>
      <p:boldItalic r:id="rId1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110" Type="http://schemas.openxmlformats.org/officeDocument/2006/relationships/slide" Target="slides/slide106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14" Type="http://schemas.openxmlformats.org/officeDocument/2006/relationships/font" Target="fonts/HelveticaNeue-boldItalic.fntdata"/><Relationship Id="rId18" Type="http://schemas.openxmlformats.org/officeDocument/2006/relationships/slide" Target="slides/slide14.xml"/><Relationship Id="rId113" Type="http://schemas.openxmlformats.org/officeDocument/2006/relationships/font" Target="fonts/HelveticaNeue-italic.fntdata"/><Relationship Id="rId112" Type="http://schemas.openxmlformats.org/officeDocument/2006/relationships/font" Target="fonts/HelveticaNeue-bold.fntdata"/><Relationship Id="rId111" Type="http://schemas.openxmlformats.org/officeDocument/2006/relationships/font" Target="fonts/HelveticaNeue-regular.fntdata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Shape 1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07" name="Shape 11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Shape 1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6" name="Shape 11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Shape 1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5" name="Shape 11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Shape 1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5" name="Shape 11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Shape 1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5" name="Shape 1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Shape 1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5" name="Shape 1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Shape 1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5" name="Shape 11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9" name="Shape 22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9" name="Shape 2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0" name="Shape 27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" name="Shape 29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4" name="Shape 3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8" name="Shape 3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8" name="Shape 3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1" name="Shape 3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2" name="Shape 3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3" name="Shape 39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4" name="Shape 4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4" name="Shape 41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4" name="Shape 4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5" name="Shape 4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6" name="Shape 4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7" name="Shape 4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7" name="Shape 46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8" name="Shape 4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0" name="Shape 5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1" name="Shape 51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" name="Shape 5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3" name="Shape 5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4" name="Shape 54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4" name="Shape 5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5" name="Shape 56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5" name="Shape 5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6" name="Shape 5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7" name="Shape 59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7" name="Shape 6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8" name="Shape 6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8" name="Shape 6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8" name="Shape 6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8" name="Shape 64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" name="Shape 6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9" name="Shape 6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Shape 6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8" name="Shape 6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8" name="Shape 6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8" name="Shape 6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Shape 7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8" name="Shape 7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Shape 7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9" name="Shape 71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30" name="Shape 7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Shape 7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1" name="Shape 7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Shape 7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2" name="Shape 7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hape 7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3" name="Shape 7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3" name="Shape 77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4" name="Shape 7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5" name="Shape 7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Shape 8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6" name="Shape 80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7" name="Shape 81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Shape 8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8" name="Shape 8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Shape 8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8" name="Shape 8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9" name="Shape 84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Shape 8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9" name="Shape 85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Shape 8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8" name="Shape 86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7" name="Shape 87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Shape 8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6" name="Shape 88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Shape 8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5" name="Shape 89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Shape 9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5" name="Shape 90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6" name="Shape 91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25" name="Shape 92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Shape 9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4" name="Shape 9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Shape 9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3" name="Shape 9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Shape 9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2" name="Shape 9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Shape 9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2" name="Shape 96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Shape 9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1" name="Shape 97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Shape 9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81" name="Shape 9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Shape 9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0" name="Shape 9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Shape 9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9" name="Shape 9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Shape 10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8" name="Shape 100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Shape 10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8" name="Shape 10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hape 10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8" name="Shape 102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Shape 10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8" name="Shape 103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Shape 10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47" name="Shape 104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Shape 10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8" name="Shape 10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Shape 10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9" name="Shape 10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Shape 10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9" name="Shape 107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9" name="Shape 108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ape 10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8" name="Shape 10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ítulo y texto vertical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Título vertical y texto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Sólo el título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Diapositiva de títul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Encabezado de secció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Dos objeto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1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14300" lvl="3" marL="1600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14300" lvl="4" marL="2057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14300" lvl="6" marL="2971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14300" lvl="7" marL="3429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14300" lvl="8" marL="3886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ació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43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0" lvl="3" marL="1600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0" lvl="4" marL="2057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0" lvl="5" marL="2514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0" lvl="6" marL="2971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0" lvl="7" marL="3429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0" lvl="8" marL="3886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En blanc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ido con títul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Imagen con título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2971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3429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3886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jpg"/><Relationship Id="rId4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jpg"/><Relationship Id="rId4" Type="http://schemas.openxmlformats.org/officeDocument/2006/relationships/image" Target="../media/image06.png"/><Relationship Id="rId5" Type="http://schemas.openxmlformats.org/officeDocument/2006/relationships/image" Target="../media/image08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01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01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01.jpg"/><Relationship Id="rId4" Type="http://schemas.openxmlformats.org/officeDocument/2006/relationships/image" Target="../media/image69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01.jpg"/><Relationship Id="rId4" Type="http://schemas.openxmlformats.org/officeDocument/2006/relationships/image" Target="../media/image70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01.jpg"/><Relationship Id="rId4" Type="http://schemas.openxmlformats.org/officeDocument/2006/relationships/image" Target="../media/image72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01.jpg"/><Relationship Id="rId4" Type="http://schemas.openxmlformats.org/officeDocument/2006/relationships/image" Target="../media/image71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0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jpg"/><Relationship Id="rId4" Type="http://schemas.openxmlformats.org/officeDocument/2006/relationships/hyperlink" Target="http://developer.android.com/reference/android/content/Context.html%23fileList()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1.jpg"/><Relationship Id="rId4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1.jpg"/><Relationship Id="rId4" Type="http://schemas.openxmlformats.org/officeDocument/2006/relationships/image" Target="../media/image0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1.jp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1.jp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1.jp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1.jp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1.jp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1.jpg"/><Relationship Id="rId4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1.jp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1.jp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1.jpg"/><Relationship Id="rId4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1.jp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1.jpg"/><Relationship Id="rId4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1.jpg"/><Relationship Id="rId4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1.jpg"/><Relationship Id="rId4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1.jpg"/><Relationship Id="rId4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1.jpg"/><Relationship Id="rId4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0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01.jpg"/><Relationship Id="rId4" Type="http://schemas.openxmlformats.org/officeDocument/2006/relationships/image" Target="../media/image27.png"/><Relationship Id="rId5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jpg"/><Relationship Id="rId4" Type="http://schemas.openxmlformats.org/officeDocument/2006/relationships/image" Target="../media/image0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01.jpg"/><Relationship Id="rId4" Type="http://schemas.openxmlformats.org/officeDocument/2006/relationships/image" Target="../media/image3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01.jpg"/><Relationship Id="rId4" Type="http://schemas.openxmlformats.org/officeDocument/2006/relationships/image" Target="../media/image3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01.jpg"/><Relationship Id="rId4" Type="http://schemas.openxmlformats.org/officeDocument/2006/relationships/image" Target="../media/image3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01.jpg"/><Relationship Id="rId4" Type="http://schemas.openxmlformats.org/officeDocument/2006/relationships/image" Target="../media/image3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01.jpg"/><Relationship Id="rId4" Type="http://schemas.openxmlformats.org/officeDocument/2006/relationships/image" Target="../media/image3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01.jpg"/><Relationship Id="rId4" Type="http://schemas.openxmlformats.org/officeDocument/2006/relationships/image" Target="../media/image3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0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01.jpg"/><Relationship Id="rId4" Type="http://schemas.openxmlformats.org/officeDocument/2006/relationships/image" Target="../media/image3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01.jpg"/><Relationship Id="rId4" Type="http://schemas.openxmlformats.org/officeDocument/2006/relationships/image" Target="../media/image3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01.jpg"/><Relationship Id="rId4" Type="http://schemas.openxmlformats.org/officeDocument/2006/relationships/hyperlink" Target="tel:555555555" TargetMode="External"/><Relationship Id="rId5" Type="http://schemas.openxmlformats.org/officeDocument/2006/relationships/hyperlink" Target="http://google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jpg"/><Relationship Id="rId4" Type="http://schemas.openxmlformats.org/officeDocument/2006/relationships/image" Target="../media/image0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01.jpg"/><Relationship Id="rId4" Type="http://schemas.openxmlformats.org/officeDocument/2006/relationships/image" Target="../media/image4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0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0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0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01.jpg"/><Relationship Id="rId4" Type="http://schemas.openxmlformats.org/officeDocument/2006/relationships/image" Target="../media/image3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0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0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0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0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0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01.jpg"/><Relationship Id="rId4" Type="http://schemas.openxmlformats.org/officeDocument/2006/relationships/image" Target="../media/image39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01.jpg"/><Relationship Id="rId4" Type="http://schemas.openxmlformats.org/officeDocument/2006/relationships/image" Target="../media/image4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01.jpg"/><Relationship Id="rId4" Type="http://schemas.openxmlformats.org/officeDocument/2006/relationships/image" Target="../media/image4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01.jpg"/><Relationship Id="rId4" Type="http://schemas.openxmlformats.org/officeDocument/2006/relationships/image" Target="../media/image4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01.jpg"/><Relationship Id="rId4" Type="http://schemas.openxmlformats.org/officeDocument/2006/relationships/image" Target="../media/image4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0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01.jpg"/><Relationship Id="rId4" Type="http://schemas.openxmlformats.org/officeDocument/2006/relationships/image" Target="../media/image46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01.jpg"/><Relationship Id="rId4" Type="http://schemas.openxmlformats.org/officeDocument/2006/relationships/image" Target="../media/image45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01.jpg"/><Relationship Id="rId4" Type="http://schemas.openxmlformats.org/officeDocument/2006/relationships/image" Target="../media/image47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01.jpg"/><Relationship Id="rId4" Type="http://schemas.openxmlformats.org/officeDocument/2006/relationships/image" Target="../media/image4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jpg"/><Relationship Id="rId4" Type="http://schemas.openxmlformats.org/officeDocument/2006/relationships/image" Target="../media/image04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01.jpg"/><Relationship Id="rId4" Type="http://schemas.openxmlformats.org/officeDocument/2006/relationships/image" Target="../media/image48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0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01.jpg"/><Relationship Id="rId4" Type="http://schemas.openxmlformats.org/officeDocument/2006/relationships/image" Target="../media/image5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01.jpg"/><Relationship Id="rId4" Type="http://schemas.openxmlformats.org/officeDocument/2006/relationships/image" Target="../media/image50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0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0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0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0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01.jpg"/><Relationship Id="rId4" Type="http://schemas.openxmlformats.org/officeDocument/2006/relationships/image" Target="../media/image52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01.jpg"/><Relationship Id="rId4" Type="http://schemas.openxmlformats.org/officeDocument/2006/relationships/image" Target="../media/image53.png"/><Relationship Id="rId5" Type="http://schemas.openxmlformats.org/officeDocument/2006/relationships/image" Target="../media/image5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0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0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01.jpg"/><Relationship Id="rId4" Type="http://schemas.openxmlformats.org/officeDocument/2006/relationships/image" Target="../media/image55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0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01.jpg"/><Relationship Id="rId4" Type="http://schemas.openxmlformats.org/officeDocument/2006/relationships/image" Target="../media/image57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01.jpg"/><Relationship Id="rId4" Type="http://schemas.openxmlformats.org/officeDocument/2006/relationships/image" Target="../media/image56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01.jpg"/><Relationship Id="rId4" Type="http://schemas.openxmlformats.org/officeDocument/2006/relationships/image" Target="../media/image58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0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0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01.jpg"/><Relationship Id="rId4" Type="http://schemas.openxmlformats.org/officeDocument/2006/relationships/image" Target="../media/image6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jpg"/><Relationship Id="rId4" Type="http://schemas.openxmlformats.org/officeDocument/2006/relationships/image" Target="../media/image05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01.jpg"/><Relationship Id="rId4" Type="http://schemas.openxmlformats.org/officeDocument/2006/relationships/image" Target="../media/image59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01.jpg"/><Relationship Id="rId4" Type="http://schemas.openxmlformats.org/officeDocument/2006/relationships/image" Target="../media/image61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01.jpg"/><Relationship Id="rId4" Type="http://schemas.openxmlformats.org/officeDocument/2006/relationships/image" Target="../media/image63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01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01.jpg"/><Relationship Id="rId4" Type="http://schemas.openxmlformats.org/officeDocument/2006/relationships/image" Target="../media/image62.png"/><Relationship Id="rId5" Type="http://schemas.openxmlformats.org/officeDocument/2006/relationships/image" Target="../media/image64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01.jpg"/><Relationship Id="rId4" Type="http://schemas.openxmlformats.org/officeDocument/2006/relationships/image" Target="../media/image66.png"/><Relationship Id="rId5" Type="http://schemas.openxmlformats.org/officeDocument/2006/relationships/image" Target="../media/image65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01.jpg"/><Relationship Id="rId4" Type="http://schemas.openxmlformats.org/officeDocument/2006/relationships/image" Target="../media/image67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01.jpg"/><Relationship Id="rId4" Type="http://schemas.openxmlformats.org/officeDocument/2006/relationships/image" Target="../media/image68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01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GINA 2" id="84" name="Shape 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7788"/>
            <a:ext cx="9251950" cy="69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4427537" y="1989138"/>
            <a:ext cx="18414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5003800" y="1989138"/>
            <a:ext cx="3236913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600" u="none" cap="none" strike="noStrike">
                <a:solidFill>
                  <a:srgbClr val="C9DB03"/>
                </a:solidFill>
                <a:latin typeface="Arial"/>
                <a:ea typeface="Arial"/>
                <a:cs typeface="Arial"/>
                <a:sym typeface="Arial"/>
              </a:rPr>
              <a:t>Curso Android</a:t>
            </a:r>
            <a:r>
              <a:rPr b="0" i="0" lang="es-E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87" name="Shape 87"/>
          <p:cNvSpPr/>
          <p:nvPr/>
        </p:nvSpPr>
        <p:spPr>
          <a:xfrm>
            <a:off x="5580062" y="2420938"/>
            <a:ext cx="315072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4000">
                <a:solidFill>
                  <a:srgbClr val="C9DB03"/>
                </a:solidFill>
                <a:latin typeface="Arial"/>
                <a:ea typeface="Arial"/>
                <a:cs typeface="Arial"/>
                <a:sym typeface="Arial"/>
              </a:rPr>
              <a:t>Edición </a:t>
            </a:r>
            <a:r>
              <a:rPr b="1" lang="es-E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2013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0400" y="6021387"/>
            <a:ext cx="64770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178" name="Shape 178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Almacenamiento.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1187624" y="1556791"/>
            <a:ext cx="561662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 Interno.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res/raw/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openRawResources(R.raw.file)</a:t>
            </a: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560" y="2924943"/>
            <a:ext cx="6951169" cy="115212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1187624" y="4365103"/>
            <a:ext cx="56166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getCacheDir()</a:t>
            </a: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1560" y="5229200"/>
            <a:ext cx="6426715" cy="1008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Shape 1109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 y Receivers</a:t>
            </a:r>
          </a:p>
        </p:txBody>
      </p:sp>
      <p:sp>
        <p:nvSpPr>
          <p:cNvPr id="1110" name="Shape 1110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1" name="Shape 1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Shape 1112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1113" name="Shape 1113"/>
          <p:cNvSpPr txBox="1"/>
          <p:nvPr/>
        </p:nvSpPr>
        <p:spPr>
          <a:xfrm>
            <a:off x="1187624" y="1124744"/>
            <a:ext cx="6764003" cy="4555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Alarmas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ELAPSED_REALTIME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Cuenta el tiempo desde que registramos la alarma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despierta al teléfono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ELAPSED_REALTIME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Despierta al teléfono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RTC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 sistema de tiempo UTC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despierta al teléfono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RTC_WAKE_UP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Despierta al teléfono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Shape 1118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 y Receivers</a:t>
            </a:r>
          </a:p>
        </p:txBody>
      </p:sp>
      <p:sp>
        <p:nvSpPr>
          <p:cNvPr id="1119" name="Shape 1119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0" name="Shape 1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1" name="Shape 1121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1122" name="Shape 1122"/>
          <p:cNvSpPr txBox="1"/>
          <p:nvPr/>
        </p:nvSpPr>
        <p:spPr>
          <a:xfrm>
            <a:off x="1187624" y="1124744"/>
            <a:ext cx="6764003" cy="4985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Alarmas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Intervalos de repetición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INTERVAL_FIFTEEN_MINUTES</a:t>
            </a:r>
          </a:p>
          <a:p>
            <a:pPr indent="-285750" lvl="4" marL="2114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15 minutos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INTERVAL_HALF_HOUR</a:t>
            </a:r>
          </a:p>
          <a:p>
            <a:pPr indent="-285750" lvl="4" marL="2114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30 minutos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INTERVAL_HOUR</a:t>
            </a:r>
          </a:p>
          <a:p>
            <a:pPr indent="-285750" lvl="4" marL="2114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hora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INTERVAL_HALF_DAY</a:t>
            </a:r>
          </a:p>
          <a:p>
            <a:pPr indent="-285750" lvl="4" marL="2114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12 horas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INTERVAL_DAY</a:t>
            </a:r>
          </a:p>
          <a:p>
            <a:pPr indent="-285750" lvl="4" marL="2114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24 horas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Shape 1127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 y Receivers</a:t>
            </a:r>
          </a:p>
        </p:txBody>
      </p:sp>
      <p:sp>
        <p:nvSpPr>
          <p:cNvPr id="1128" name="Shape 1128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9" name="Shape 1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0" name="Shape 1130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1131" name="Shape 1131"/>
          <p:cNvSpPr txBox="1"/>
          <p:nvPr/>
        </p:nvSpPr>
        <p:spPr>
          <a:xfrm>
            <a:off x="1187624" y="1124744"/>
            <a:ext cx="676400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Alarmas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Registrar un broadcast para recepcionar la alarma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2" name="Shape 11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140967"/>
            <a:ext cx="9063614" cy="180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Shape 1137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 y Receivers</a:t>
            </a:r>
          </a:p>
        </p:txBody>
      </p:sp>
      <p:sp>
        <p:nvSpPr>
          <p:cNvPr id="1138" name="Shape 1138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9" name="Shape 1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0" name="Shape 1140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1141" name="Shape 1141"/>
          <p:cNvSpPr txBox="1"/>
          <p:nvPr/>
        </p:nvSpPr>
        <p:spPr>
          <a:xfrm>
            <a:off x="1187624" y="1052736"/>
            <a:ext cx="676400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Alarmas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Implementar un broadcast para recepcionar la alarma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2" name="Shape 11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511" y="2564903"/>
            <a:ext cx="8788732" cy="316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Shape 1147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 y Receivers</a:t>
            </a:r>
          </a:p>
        </p:txBody>
      </p:sp>
      <p:sp>
        <p:nvSpPr>
          <p:cNvPr id="1148" name="Shape 1148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9" name="Shape 1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0" name="Shape 1150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1151" name="Shape 1151"/>
          <p:cNvSpPr txBox="1"/>
          <p:nvPr/>
        </p:nvSpPr>
        <p:spPr>
          <a:xfrm>
            <a:off x="1187624" y="980728"/>
            <a:ext cx="676400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Alarmas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Registrar la alarma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2" name="Shape 11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070" y="2852935"/>
            <a:ext cx="8920058" cy="221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Shape 1157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 y Receivers</a:t>
            </a:r>
          </a:p>
        </p:txBody>
      </p:sp>
      <p:sp>
        <p:nvSpPr>
          <p:cNvPr id="1158" name="Shape 1158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9" name="Shape 1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Shape 1160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1161" name="Shape 1161"/>
          <p:cNvSpPr txBox="1"/>
          <p:nvPr/>
        </p:nvSpPr>
        <p:spPr>
          <a:xfrm>
            <a:off x="1187624" y="1052736"/>
            <a:ext cx="676400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Alarmas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Cancelar la alarma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2" name="Shape 11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552" y="3068959"/>
            <a:ext cx="8306960" cy="743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Shape 1167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 y Receivers</a:t>
            </a:r>
          </a:p>
        </p:txBody>
      </p:sp>
      <p:pic>
        <p:nvPicPr>
          <p:cNvPr id="1168" name="Shape 1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9" name="Shape 1169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1170" name="Shape 1170"/>
          <p:cNvSpPr txBox="1"/>
          <p:nvPr/>
        </p:nvSpPr>
        <p:spPr>
          <a:xfrm>
            <a:off x="1187625" y="1700808"/>
            <a:ext cx="748883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Ejercicios: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 el Lector de noticias del Tema 3 haciendo uso de un servicio para que actualice las noticias periódicamente.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 el ejercicio 1 para permitir que la actividad que muestra una noticia se pueda usar desde otras aplicaciones.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 el ejercicio 1 para hacer uso de las noticias almacenadas en la base de datos.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191" name="Shape 191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Almacenamiento.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1187624" y="1484783"/>
            <a:ext cx="6984776" cy="480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 Interno.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getFilesDir()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Obtiene la ruta completa del directorio de sistema de archivos donde se guardan los archivos internos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GetDir()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 (o se abre una ya existente) una carpeta dentro del espacio interno de almacenamiento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DeleteFile()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 un archivo guardado en la memoria interna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fileList()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Devuelve una matriz de los archivos guardados actualmente en la aplicación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201" name="Shape 201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Shape 203"/>
          <p:cNvSpPr txBox="1"/>
          <p:nvPr/>
        </p:nvSpPr>
        <p:spPr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Almacenamiento.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187624" y="1412775"/>
            <a:ext cx="6984776" cy="50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 Externo.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Todos los dispositivos compatibles con Android disponen de un espacio compartido "de almacenamiento externo" donde guardar archivos 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Puede ser un medio de almacenamiento extraíble (como una tarjeta SD) o una memoria interna (no extraíble) 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archivos guardados en el almacenamiento externo son de lectura global y pueden ser modificados y eliminados por el usuario 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archivos externos pueden desaparecer si el usuario monta la unidad de almacenamiento externo en un equipo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Todas las aplicaciones pueden leer y escribir ficheros ubicados en el de almacenamiento externo y el usuario puede eliminarlos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211" name="Shape 211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/>
          <p:nvPr/>
        </p:nvSpPr>
        <p:spPr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Almacenamiento.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1187624" y="1556791"/>
            <a:ext cx="6984776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 Externo.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Verificar su disponibilidad</a:t>
            </a:r>
          </a:p>
        </p:txBody>
      </p:sp>
      <p:pic>
        <p:nvPicPr>
          <p:cNvPr id="216" name="Shape 2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536" y="2780927"/>
            <a:ext cx="8342928" cy="3096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222" name="Shape 222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 txBox="1"/>
          <p:nvPr/>
        </p:nvSpPr>
        <p:spPr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Almacenamiento.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1187624" y="1484783"/>
            <a:ext cx="6984776" cy="4247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 Externo.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Acceder a ficheros de la aplicación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getExternalFilesDir() 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 (/)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DIRECTORY_RINGTONES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DIRECTORY_MUSIC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DIRECTORY_PICTURES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Ficheros temporales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getExternalCacheDir()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232" name="Shape 232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/>
        </p:nvSpPr>
        <p:spPr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Almacenamiento.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187624" y="1556791"/>
            <a:ext cx="6984776" cy="5632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de Datos (SQLite).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Android utiliza SQLite como base de datos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recomienda el uso de la base de datos en hilos separados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«Open Source»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muy ligera «250k en memoria»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usa en la mayoria de dispositivos embebidos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mantiene la integridad de los tipos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mantiene integridad referencial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242" name="Shape 242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Shape 2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Shape 244"/>
          <p:cNvSpPr txBox="1"/>
          <p:nvPr/>
        </p:nvSpPr>
        <p:spPr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Almacenamiento.</a:t>
            </a:r>
          </a:p>
        </p:txBody>
      </p:sp>
      <p:sp>
        <p:nvSpPr>
          <p:cNvPr id="245" name="Shape 245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1187624" y="1484783"/>
            <a:ext cx="6984776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de Datos (SQLite).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Consideraciones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almacenar ficheros, almacenar su ruta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recomienda usar un identificador autoincrementable en todas las tablas. 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ContentValues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Objeto utilizado para insertar datos en la base de datos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un diccionario de pares clave valor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clave es el nombre de la columna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valor es el valor de la columna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252" name="Shape 252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Almacenamiento.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1187624" y="1484783"/>
            <a:ext cx="6984776" cy="59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de Datos (SQLite).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Cursores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peticiones en Android devuelven Cursores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moveToFirst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Desplaza el cursor a la primera fila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moveToLast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Desplaza el cursor a la última fila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moveToPrevious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Desplaza el cursos a la fila anterior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moveToNext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Desplaza el cursor a la siguiente fila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getCount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Devuelve el numero de filas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getXXX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Devuelve el valor de una columna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262" name="Shape 262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Shape 264"/>
          <p:cNvSpPr txBox="1"/>
          <p:nvPr/>
        </p:nvSpPr>
        <p:spPr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Almacenamiento.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971600" y="1484783"/>
            <a:ext cx="6984776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de Datos (SQLite).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Cursores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getColumnIndex()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Devuelve el índice de una columna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Shape 2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536" y="3573016"/>
            <a:ext cx="8300838" cy="1296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273" name="Shape 273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Shape 2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Shape 275"/>
          <p:cNvSpPr txBox="1"/>
          <p:nvPr/>
        </p:nvSpPr>
        <p:spPr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Almacenamiento.</a:t>
            </a:r>
          </a:p>
        </p:txBody>
      </p:sp>
      <p:sp>
        <p:nvSpPr>
          <p:cNvPr id="276" name="Shape 276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1187624" y="1628800"/>
            <a:ext cx="698477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de Datos (SQLite).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Crear la Base de Datos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Shape 2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671" y="3000282"/>
            <a:ext cx="5749995" cy="2588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94" name="Shape 94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Almacenamiento.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98" name="Shape 98"/>
          <p:cNvSpPr txBox="1"/>
          <p:nvPr/>
        </p:nvSpPr>
        <p:spPr>
          <a:xfrm>
            <a:off x="1187624" y="1484783"/>
            <a:ext cx="5616623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Almacenamiento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Preferencias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Almacén privado de datos simples en pares de clave y valor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 Interno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Almacén de datos privados sobre la memoria del dispositivo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 Externo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Almacén de datos pública sobre el almacenamiento externo compartido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de datos. SQLite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Almacenar datos estructurados en una base de datos privada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Almacenar datos en un servidor web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284" name="Shape 284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Shape 2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Shape 286"/>
          <p:cNvSpPr txBox="1"/>
          <p:nvPr/>
        </p:nvSpPr>
        <p:spPr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Almacenamiento.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1187624" y="1700808"/>
            <a:ext cx="698477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de Datos (SQLite).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Crear la Base de Datos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Shape 2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5091" y="3432330"/>
            <a:ext cx="6688374" cy="1397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295" name="Shape 295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Shape 2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Shape 297"/>
          <p:cNvSpPr txBox="1"/>
          <p:nvPr/>
        </p:nvSpPr>
        <p:spPr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Almacenamiento.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1187624" y="1412775"/>
            <a:ext cx="6984776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de Datos (SQLite).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Crear la Base de Datos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SQLiteOpenHelper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Contexto para acceder a la base de datos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 de la base de datos (fichero sqlite3)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CursorFactory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 la clase cursor utilizada para obtener los recursos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Versión de la base de datos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Shape 3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560" y="4365103"/>
            <a:ext cx="6755488" cy="2232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306" name="Shape 306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Shape 3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Shape 308"/>
          <p:cNvSpPr txBox="1"/>
          <p:nvPr/>
        </p:nvSpPr>
        <p:spPr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Almacenamiento.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187624" y="1556791"/>
            <a:ext cx="6984776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de Datos (SQLite).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Crear la Base de Datos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SQLiteOpenHelper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onCreate()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la BD no existe la crea y nos devuelve una instancia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Ejecutamos el script de creación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Shape 3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8914" y="4296426"/>
            <a:ext cx="5882195" cy="1728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317" name="Shape 317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Shape 3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Shape 319"/>
          <p:cNvSpPr txBox="1"/>
          <p:nvPr/>
        </p:nvSpPr>
        <p:spPr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Almacenamiento.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115616" y="1556791"/>
            <a:ext cx="6984776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de Datos (SQLite).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Crear la Base de Datos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SQLiteOpenHelper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onUpdate()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la versión de la BD no coincide con la actual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Proporciona la versión existente y la versión solicitada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Shape 3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504" y="4077071"/>
            <a:ext cx="8837742" cy="1656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pic>
        <p:nvPicPr>
          <p:cNvPr id="328" name="Shape 3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Shape 329"/>
          <p:cNvSpPr txBox="1"/>
          <p:nvPr/>
        </p:nvSpPr>
        <p:spPr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Almacenamiento.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1187624" y="1484783"/>
            <a:ext cx="6984776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de Datos (SQLite).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Obtener la base de datos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Iniciar SQLiteOpenHelper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Shape 3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528" y="3356992"/>
            <a:ext cx="8468143" cy="136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338" name="Shape 338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Shape 3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Shape 340"/>
          <p:cNvSpPr txBox="1"/>
          <p:nvPr/>
        </p:nvSpPr>
        <p:spPr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Almacenamiento.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1187624" y="1412775"/>
            <a:ext cx="698477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de Datos (SQLite).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Obtener la base de datos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Abrir base de datos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Shape 3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5275" y="2640241"/>
            <a:ext cx="5824990" cy="159930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Shape 344"/>
          <p:cNvSpPr txBox="1"/>
          <p:nvPr/>
        </p:nvSpPr>
        <p:spPr>
          <a:xfrm>
            <a:off x="1187624" y="4509119"/>
            <a:ext cx="50767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Cerrar base de datos</a:t>
            </a:r>
          </a:p>
        </p:txBody>
      </p:sp>
      <p:pic>
        <p:nvPicPr>
          <p:cNvPr id="345" name="Shape 3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78700" y="5157192"/>
            <a:ext cx="3538326" cy="108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351" name="Shape 351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Shape 3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Shape 353"/>
          <p:cNvSpPr txBox="1"/>
          <p:nvPr/>
        </p:nvSpPr>
        <p:spPr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Almacenamiento.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187624" y="1628800"/>
            <a:ext cx="6984776" cy="4247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de Datos (SQLite).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 consultas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nombre de la tabla a consultar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array con las columnas que queremos recuperar. Null para recuperar todas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Clausula «WHERE» con formato «campo = ?»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de valores para la clausula «where»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Clausula «GROUP BY»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Clausula «Having»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Clausula de ordenamiento del resultado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ASC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Clausula del limite de resultados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361" name="Shape 361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Shape 3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Shape 363"/>
          <p:cNvSpPr txBox="1"/>
          <p:nvPr/>
        </p:nvSpPr>
        <p:spPr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Almacenamiento.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187624" y="1412775"/>
            <a:ext cx="6984776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de Datos (SQLite).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 consultas</a:t>
            </a:r>
          </a:p>
        </p:txBody>
      </p:sp>
      <p:pic>
        <p:nvPicPr>
          <p:cNvPr id="366" name="Shape 3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823" y="2797596"/>
            <a:ext cx="8683655" cy="271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Shape 3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8823" y="3374083"/>
            <a:ext cx="8561307" cy="991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Shape 3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8153" y="4653135"/>
            <a:ext cx="9126658" cy="1152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374" name="Shape 374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Shape 3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Shape 376"/>
          <p:cNvSpPr txBox="1"/>
          <p:nvPr/>
        </p:nvSpPr>
        <p:spPr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Almacenamiento.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1187624" y="1628800"/>
            <a:ext cx="6984776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de Datos (SQLite).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Insertar registros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Insert()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 de la tabla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Campo que queremos poner a null (opcional, si usamos un contentValues vacío)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Valores de los campos</a:t>
            </a:r>
          </a:p>
        </p:txBody>
      </p:sp>
      <p:pic>
        <p:nvPicPr>
          <p:cNvPr id="379" name="Shape 3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6126" y="4224417"/>
            <a:ext cx="6827769" cy="1666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385" name="Shape 385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Shape 3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Shape 387"/>
          <p:cNvSpPr txBox="1"/>
          <p:nvPr/>
        </p:nvSpPr>
        <p:spPr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Almacenamiento.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115616" y="1628800"/>
            <a:ext cx="6984776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de Datos (SQLite).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Actualizar registros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Update()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 de la tabla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Nuevos valores de los campos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Condición «where»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Valores de la condición «where»</a:t>
            </a:r>
          </a:p>
        </p:txBody>
      </p:sp>
      <p:pic>
        <p:nvPicPr>
          <p:cNvPr id="390" name="Shape 3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5" y="4224417"/>
            <a:ext cx="7484677" cy="151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104" name="Shape 104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Shape 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Almacenamiento.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187624" y="1700808"/>
            <a:ext cx="5616623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Preferencias.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Proporciona un mecanismo que permite guardar y recuperar los pares de clave y valor de forma persistente de los tipos de datos primitivos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getSharedPreferences()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 las preferencias en varios archivos identificados por su nombre, que se especifica con el primer parámetro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getPreferences()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 las preferencias en un archivo asociado a una «Activity». 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Solo será accesible por dicha «Activity»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396" name="Shape 396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Shape 3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Shape 398"/>
          <p:cNvSpPr txBox="1"/>
          <p:nvPr/>
        </p:nvSpPr>
        <p:spPr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Almacenamiento.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1331640" y="1484783"/>
            <a:ext cx="698477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de Datos (SQLite).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Eliminar registros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delete()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 de la tabla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Condición «where»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Valores de la condición «where»</a:t>
            </a:r>
          </a:p>
        </p:txBody>
      </p:sp>
      <p:pic>
        <p:nvPicPr>
          <p:cNvPr id="401" name="Shape 4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519" y="4008394"/>
            <a:ext cx="7974374" cy="1224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407" name="Shape 407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Shape 4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Shape 409"/>
          <p:cNvSpPr txBox="1"/>
          <p:nvPr/>
        </p:nvSpPr>
        <p:spPr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Almacenamiento.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1187624" y="1628800"/>
            <a:ext cx="6984776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de Datos (SQLite).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execSQL()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Ejecuta cualquier consulta excepto SELECT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se permite multiples consultas separadas por «;» 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devuelve datos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rawQuery()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Ejecuta una consulta SQL y devuelve un cursor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tiene limitaciones a las consultas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condición «WHERE» usa el formato «campo = ?»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417" name="Shape 417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Shape 4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Shape 419"/>
          <p:cNvSpPr txBox="1"/>
          <p:nvPr/>
        </p:nvSpPr>
        <p:spPr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Compartir Datos.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1187624" y="1556791"/>
            <a:ext cx="6984776" cy="4247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 Providers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una interfaz para almacenar y recuperar datos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Permiten publicar datos a todas las aplicaciones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la única manera de compartir datos entre todas las aplicaciones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Android proporciona los más comunes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Contactos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Fotos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Música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Calendario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Preferencias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Ficheros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publicar datos podemos crear «Content Provider» o añadir nuestros datos a uno existente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427" name="Shape 427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8" name="Shape 4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Shape 429"/>
          <p:cNvSpPr txBox="1"/>
          <p:nvPr/>
        </p:nvSpPr>
        <p:spPr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Compartir Datos.</a:t>
            </a:r>
          </a:p>
        </p:txBody>
      </p:sp>
      <p:sp>
        <p:nvSpPr>
          <p:cNvPr id="430" name="Shape 430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431" name="Shape 431"/>
          <p:cNvSpPr txBox="1"/>
          <p:nvPr/>
        </p:nvSpPr>
        <p:spPr>
          <a:xfrm>
            <a:off x="1187624" y="1484783"/>
            <a:ext cx="6984776" cy="480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 Providers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se preocupa de cómo se almacenan los datos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de datos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Ficheros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Todos los «Content Providers» deben implementar una interfaz común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datos los obtenemos mediante un «ContentResolver»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gestiona mediante el patrón «Factoria»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Hay una sola instancia por cada «Content Provider»</a:t>
            </a:r>
          </a:p>
        </p:txBody>
      </p:sp>
      <p:pic>
        <p:nvPicPr>
          <p:cNvPr id="432" name="Shape 4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5826" y="4676912"/>
            <a:ext cx="6893137" cy="432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438" name="Shape 438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Shape 4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Shape 440"/>
          <p:cNvSpPr txBox="1"/>
          <p:nvPr/>
        </p:nvSpPr>
        <p:spPr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Compartir Datos.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1187624" y="1628800"/>
            <a:ext cx="698477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 Providers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datos se exponen como una tabla simple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fila es un registro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columna es un dato de un tipo particular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registro incluye al menos un «_ID»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consulta devuelve un «Cursor»</a:t>
            </a:r>
          </a:p>
        </p:txBody>
      </p:sp>
      <p:pic>
        <p:nvPicPr>
          <p:cNvPr id="443" name="Shape 4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7198" y="3936385"/>
            <a:ext cx="6755940" cy="159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449" name="Shape 449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0" name="Shape 4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Shape 451"/>
          <p:cNvSpPr txBox="1"/>
          <p:nvPr/>
        </p:nvSpPr>
        <p:spPr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Compartir Datos.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1187624" y="1556791"/>
            <a:ext cx="6984776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 Providers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URI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«Conent Provider» es identificado por su «URI»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«Content Provider» que obtiene datos de distintas tablas debe proporcionar una «URI» por cada tabla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«content://….»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aconseja crear la variable CONTENT_URI para almacenar la «URI» de nuestro «Content Provider»</a:t>
            </a:r>
          </a:p>
        </p:txBody>
      </p:sp>
      <p:pic>
        <p:nvPicPr>
          <p:cNvPr id="454" name="Shape 4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560" y="5229200"/>
            <a:ext cx="8126355" cy="504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460" name="Shape 460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1" name="Shape 4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Shape 462"/>
          <p:cNvSpPr txBox="1"/>
          <p:nvPr/>
        </p:nvSpPr>
        <p:spPr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Compartir Datos.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1187624" y="1484783"/>
            <a:ext cx="6984776" cy="4247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 Providers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 consultas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«URI» que identifica al «Content Provider»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nombres de los campos a recuperar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tipo de dato de cada campo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ContentResolver.query()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Devuelve un «Cursor»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Independiente de la «Activity»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ContentResolver.managedQuery()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Devuelve un «Cursor»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Liga el ciclo de vida del «Cursor» a la «Activity»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Activity.startManagingCursor()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Asocia un «Cursor» al ciclo de vida de una «Activity»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470" name="Shape 470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1" name="Shape 4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Shape 472"/>
          <p:cNvSpPr txBox="1"/>
          <p:nvPr/>
        </p:nvSpPr>
        <p:spPr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Compartir Datos.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1187624" y="1484783"/>
            <a:ext cx="6984776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 Providers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 consultas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Configurar la «URI»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Añadiendo el campo «_ID» a la «URI» restringimos los registros uno solo</a:t>
            </a:r>
          </a:p>
        </p:txBody>
      </p:sp>
      <p:pic>
        <p:nvPicPr>
          <p:cNvPr id="475" name="Shape 4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580" y="3612232"/>
            <a:ext cx="8915915" cy="1977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481" name="Shape 481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2" name="Shape 4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Shape 483"/>
          <p:cNvSpPr txBox="1"/>
          <p:nvPr/>
        </p:nvSpPr>
        <p:spPr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Compartir Datos.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187624" y="1556791"/>
            <a:ext cx="6984776" cy="4247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 Providers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 consultas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query()/managedQuery()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URI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nombre de los campos a recuperar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Clausula «WHERE»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Argumentos del «WHERE»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Clausula «ORDER BY»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491" name="Shape 491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2" name="Shape 4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Shape 493"/>
          <p:cNvSpPr txBox="1"/>
          <p:nvPr/>
        </p:nvSpPr>
        <p:spPr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Compartir Datos.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1187624" y="1340767"/>
            <a:ext cx="698477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 Providers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 consultas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6" name="Shape 4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7703" y="2636911"/>
            <a:ext cx="4896543" cy="1361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Shape 4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9511" y="4077071"/>
            <a:ext cx="8689910" cy="2476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114" name="Shape 114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 txBox="1"/>
          <p:nvPr/>
        </p:nvSpPr>
        <p:spPr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Almacenamiento.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1193144" y="1542613"/>
            <a:ext cx="561662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Preferencias.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Recuperar valores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SharedPreferences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getXXX()</a:t>
            </a: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536" y="3645023"/>
            <a:ext cx="8312225" cy="108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503" name="Shape 503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4" name="Shape 5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Shape 505"/>
          <p:cNvSpPr txBox="1"/>
          <p:nvPr/>
        </p:nvSpPr>
        <p:spPr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Compartir Datos.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507" name="Shape 507"/>
          <p:cNvSpPr txBox="1"/>
          <p:nvPr/>
        </p:nvSpPr>
        <p:spPr>
          <a:xfrm>
            <a:off x="1179100" y="1556791"/>
            <a:ext cx="698477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 Providers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Realizar consultas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Leer datos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8" name="Shape 5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3688" y="3068959"/>
            <a:ext cx="5815600" cy="33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514" name="Shape 514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5" name="Shape 5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Shape 516"/>
          <p:cNvSpPr txBox="1"/>
          <p:nvPr/>
        </p:nvSpPr>
        <p:spPr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Compartir Datos.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518" name="Shape 518"/>
          <p:cNvSpPr txBox="1"/>
          <p:nvPr/>
        </p:nvSpPr>
        <p:spPr>
          <a:xfrm>
            <a:off x="1187624" y="1556791"/>
            <a:ext cx="6984776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 Providers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 datos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Añadir registros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ContentResolver.insert()</a:t>
            </a: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9" name="Shape 5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543" y="3573016"/>
            <a:ext cx="8486962" cy="2370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525" name="Shape 525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6" name="Shape 5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Shape 527"/>
          <p:cNvSpPr txBox="1"/>
          <p:nvPr/>
        </p:nvSpPr>
        <p:spPr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Compartir Datos.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1216150" y="1700808"/>
            <a:ext cx="698477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 Providers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 datos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Añadir campos nuevos</a:t>
            </a:r>
          </a:p>
        </p:txBody>
      </p:sp>
      <p:pic>
        <p:nvPicPr>
          <p:cNvPr id="530" name="Shape 5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543" y="2996951"/>
            <a:ext cx="7859159" cy="316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536" name="Shape 536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7" name="Shape 5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Shape 538"/>
          <p:cNvSpPr txBox="1"/>
          <p:nvPr/>
        </p:nvSpPr>
        <p:spPr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Compartir Datos.</a:t>
            </a:r>
          </a:p>
        </p:txBody>
      </p:sp>
      <p:sp>
        <p:nvSpPr>
          <p:cNvPr id="539" name="Shape 539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540" name="Shape 540"/>
          <p:cNvSpPr txBox="1"/>
          <p:nvPr/>
        </p:nvSpPr>
        <p:spPr>
          <a:xfrm>
            <a:off x="1043608" y="1628800"/>
            <a:ext cx="698477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 Providers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 datos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Añadir campos nuevos</a:t>
            </a:r>
          </a:p>
        </p:txBody>
      </p:sp>
      <p:pic>
        <p:nvPicPr>
          <p:cNvPr id="541" name="Shape 5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560" y="3429000"/>
            <a:ext cx="7768936" cy="2000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pic>
        <p:nvPicPr>
          <p:cNvPr id="547" name="Shape 5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Shape 548"/>
          <p:cNvSpPr txBox="1"/>
          <p:nvPr/>
        </p:nvSpPr>
        <p:spPr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Compartir Datos.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550" name="Shape 550"/>
          <p:cNvSpPr txBox="1"/>
          <p:nvPr/>
        </p:nvSpPr>
        <p:spPr>
          <a:xfrm>
            <a:off x="1187624" y="1556791"/>
            <a:ext cx="698477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 Providers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 datos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Añadir binarios</a:t>
            </a:r>
          </a:p>
        </p:txBody>
      </p:sp>
      <p:pic>
        <p:nvPicPr>
          <p:cNvPr id="551" name="Shape 5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552" y="2924943"/>
            <a:ext cx="8413971" cy="3718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557" name="Shape 557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8" name="Shape 5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Shape 559"/>
          <p:cNvSpPr txBox="1"/>
          <p:nvPr/>
        </p:nvSpPr>
        <p:spPr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Compartir Datos.</a:t>
            </a:r>
          </a:p>
        </p:txBody>
      </p:sp>
      <p:sp>
        <p:nvSpPr>
          <p:cNvPr id="560" name="Shape 560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561" name="Shape 561"/>
          <p:cNvSpPr txBox="1"/>
          <p:nvPr/>
        </p:nvSpPr>
        <p:spPr>
          <a:xfrm>
            <a:off x="1187624" y="1628800"/>
            <a:ext cx="698477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 Providers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 datos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 y eliminar registros</a:t>
            </a:r>
          </a:p>
        </p:txBody>
      </p:sp>
      <p:pic>
        <p:nvPicPr>
          <p:cNvPr id="562" name="Shape 5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536" y="3284983"/>
            <a:ext cx="8469283" cy="2160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568" name="Shape 568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9" name="Shape 5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Shape 570"/>
          <p:cNvSpPr txBox="1"/>
          <p:nvPr/>
        </p:nvSpPr>
        <p:spPr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Compartir Datos. Intents</a:t>
            </a:r>
          </a:p>
        </p:txBody>
      </p:sp>
      <p:sp>
        <p:nvSpPr>
          <p:cNvPr id="571" name="Shape 571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572" name="Shape 572"/>
          <p:cNvSpPr txBox="1"/>
          <p:nvPr/>
        </p:nvSpPr>
        <p:spPr>
          <a:xfrm>
            <a:off x="1187624" y="1844824"/>
            <a:ext cx="5616623" cy="4247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Funcionalidad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 mensajes que indican acciones a ejecutar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Llaman a Activities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Comparten datos con otras Activities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startActivity()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Inician Servicios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startService()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Envían Broadcast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sendBroadcast()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578" name="Shape 578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9" name="Shape 5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Shape 580"/>
          <p:cNvSpPr txBox="1"/>
          <p:nvPr/>
        </p:nvSpPr>
        <p:spPr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Compartir Datos. Intents</a:t>
            </a:r>
          </a:p>
        </p:txBody>
      </p:sp>
      <p:sp>
        <p:nvSpPr>
          <p:cNvPr id="581" name="Shape 581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1187624" y="1700808"/>
            <a:ext cx="6763232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Estructura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 Name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nombre del componente que debe realizar la acción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«ComponentName» es opcional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no está declarado se usa el resto de información para seleccionar el componente que debe ejecutar la acción</a:t>
            </a:r>
          </a:p>
        </p:txBody>
      </p:sp>
      <p:pic>
        <p:nvPicPr>
          <p:cNvPr id="583" name="Shape 5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520" y="5235660"/>
            <a:ext cx="8496944" cy="857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589" name="Shape 589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0" name="Shape 5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Shape 591"/>
          <p:cNvSpPr txBox="1"/>
          <p:nvPr/>
        </p:nvSpPr>
        <p:spPr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Compartir Datos. Intents</a:t>
            </a:r>
          </a:p>
        </p:txBody>
      </p:sp>
      <p:sp>
        <p:nvSpPr>
          <p:cNvPr id="592" name="Shape 592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593" name="Shape 593"/>
          <p:cNvSpPr txBox="1"/>
          <p:nvPr/>
        </p:nvSpPr>
        <p:spPr>
          <a:xfrm>
            <a:off x="1187624" y="1700808"/>
            <a:ext cx="561662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Estructura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con la acción a realizar</a:t>
            </a:r>
          </a:p>
        </p:txBody>
      </p:sp>
      <p:pic>
        <p:nvPicPr>
          <p:cNvPr id="594" name="Shape 5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7743" y="3356992"/>
            <a:ext cx="4539246" cy="3365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600" name="Shape 600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Shape 6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Shape 602"/>
          <p:cNvSpPr txBox="1"/>
          <p:nvPr/>
        </p:nvSpPr>
        <p:spPr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Compartir Datos. Intents</a:t>
            </a:r>
          </a:p>
        </p:txBody>
      </p:sp>
      <p:sp>
        <p:nvSpPr>
          <p:cNvPr id="603" name="Shape 603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604" name="Shape 604"/>
          <p:cNvSpPr txBox="1"/>
          <p:nvPr/>
        </p:nvSpPr>
        <p:spPr>
          <a:xfrm>
            <a:off x="1187624" y="1700808"/>
            <a:ext cx="6763232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Estructura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opcional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Distintos tipos de acciones requieren distintos tipos de datos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Indicamos su «MIME type»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Ejemplos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ACTION_CALL: </a:t>
            </a:r>
            <a:r>
              <a:rPr b="0" i="0" lang="es-E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tel:555555555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ACTION_VIEW: </a:t>
            </a:r>
            <a:r>
              <a:rPr b="0" i="0" lang="es-E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http://google.com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125" name="Shape 125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Almacenamiento.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1187624" y="1484783"/>
            <a:ext cx="561662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Preferencias.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editar los archivos de preferencias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SharedPreferences.Editor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edit()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putXXX()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commit()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536" y="3717032"/>
            <a:ext cx="8093361" cy="1944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610" name="Shape 610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1" name="Shape 6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Shape 612"/>
          <p:cNvSpPr txBox="1"/>
          <p:nvPr/>
        </p:nvSpPr>
        <p:spPr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Compartir Datos. Intents</a:t>
            </a:r>
          </a:p>
        </p:txBody>
      </p:sp>
      <p:sp>
        <p:nvSpPr>
          <p:cNvPr id="613" name="Shape 613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614" name="Shape 614"/>
          <p:cNvSpPr txBox="1"/>
          <p:nvPr/>
        </p:nvSpPr>
        <p:spPr>
          <a:xfrm>
            <a:off x="1187624" y="1700808"/>
            <a:ext cx="7632848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Estructura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Category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con información adicional sobre el componente que debe gestionar la acción</a:t>
            </a:r>
          </a:p>
        </p:txBody>
      </p:sp>
      <p:pic>
        <p:nvPicPr>
          <p:cNvPr id="615" name="Shape 6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8064" y="3645023"/>
            <a:ext cx="2468662" cy="2942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621" name="Shape 621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2" name="Shape 6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Shape 623"/>
          <p:cNvSpPr txBox="1"/>
          <p:nvPr/>
        </p:nvSpPr>
        <p:spPr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Compartir Datos. Intents</a:t>
            </a:r>
          </a:p>
        </p:txBody>
      </p:sp>
      <p:sp>
        <p:nvSpPr>
          <p:cNvPr id="624" name="Shape 624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625" name="Shape 625"/>
          <p:cNvSpPr txBox="1"/>
          <p:nvPr/>
        </p:nvSpPr>
        <p:spPr>
          <a:xfrm>
            <a:off x="1187624" y="1700808"/>
            <a:ext cx="7416824" cy="4801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Estructura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Extras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 el objeto Bundle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 la información que queremos enviar.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almacenan en un diccionario (Key:Value)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putXXX()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getXXX()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putExtras()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getExtras()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Existen claves predefinidas para algunos tipos de datos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Flags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Modifican el comportamiento del componente destino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631" name="Shape 631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2" name="Shape 6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633" name="Shape 633"/>
          <p:cNvSpPr txBox="1"/>
          <p:nvPr/>
        </p:nvSpPr>
        <p:spPr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Compartir Datos. Intents</a:t>
            </a:r>
          </a:p>
        </p:txBody>
      </p:sp>
      <p:sp>
        <p:nvSpPr>
          <p:cNvPr id="634" name="Shape 634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635" name="Shape 635"/>
          <p:cNvSpPr txBox="1"/>
          <p:nvPr/>
        </p:nvSpPr>
        <p:spPr>
          <a:xfrm>
            <a:off x="1187624" y="1628800"/>
            <a:ext cx="7704855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Intents.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Explícitos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Designados por su ComponentName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entregan al componente designado directamente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Implícitos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tienen «ComponentName»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usan para llamar a componentes de otras aplicaciones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Android selecciona el componente adecuado para el «Intent»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Selección basada en estructuras «Intent-Filters»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 comparados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CATEGORY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641" name="Shape 641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2" name="Shape 6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Shape 643"/>
          <p:cNvSpPr txBox="1"/>
          <p:nvPr/>
        </p:nvSpPr>
        <p:spPr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Compartir Datos. Intents</a:t>
            </a:r>
          </a:p>
        </p:txBody>
      </p:sp>
      <p:sp>
        <p:nvSpPr>
          <p:cNvPr id="644" name="Shape 644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645" name="Shape 645"/>
          <p:cNvSpPr txBox="1"/>
          <p:nvPr/>
        </p:nvSpPr>
        <p:spPr>
          <a:xfrm>
            <a:off x="1187624" y="1807071"/>
            <a:ext cx="7488831" cy="50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Intents.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Intent-Filter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Representan las capacidades de los componentes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Broadcast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componente puede tener de 0 a N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usa uno por cada funcionalidad del componente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publican en el «Manifest.xml»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«Intent-Filter» declarado es añadido al listado del sistema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«Intent» enviado se comprueba contra el listado de «Intent-Filter» del sistema 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651" name="Shape 651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2" name="Shape 6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Shape 653"/>
          <p:cNvSpPr txBox="1"/>
          <p:nvPr/>
        </p:nvSpPr>
        <p:spPr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Compartir Datos. Intents</a:t>
            </a:r>
          </a:p>
        </p:txBody>
      </p:sp>
      <p:sp>
        <p:nvSpPr>
          <p:cNvPr id="654" name="Shape 654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655" name="Shape 655"/>
          <p:cNvSpPr txBox="1"/>
          <p:nvPr/>
        </p:nvSpPr>
        <p:spPr>
          <a:xfrm>
            <a:off x="1187624" y="1700808"/>
            <a:ext cx="6763232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Intents.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Proceso de filtrado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 «Intent» debe pasar por 3 fases de filtrado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Comprobar su «ACTION»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Comprobar su «CATEGORY»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Comprobar su «DATA»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6" name="Shape 6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7624" y="4725144"/>
            <a:ext cx="7088702" cy="1449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662" name="Shape 662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3" name="Shape 6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Shape 664"/>
          <p:cNvSpPr txBox="1"/>
          <p:nvPr/>
        </p:nvSpPr>
        <p:spPr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Compartir Datos. Intents</a:t>
            </a:r>
          </a:p>
        </p:txBody>
      </p:sp>
      <p:sp>
        <p:nvSpPr>
          <p:cNvPr id="665" name="Shape 665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666" name="Shape 666"/>
          <p:cNvSpPr txBox="1"/>
          <p:nvPr/>
        </p:nvSpPr>
        <p:spPr>
          <a:xfrm>
            <a:off x="1187624" y="1772816"/>
            <a:ext cx="6763232" cy="4247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Intents.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Proceso de filtrado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filtro debe contener al menos una acción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pasar el test la acción del «Intent» debe estar contenida en el filtro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el «Intent» especifica acción y esta no se encuentra en el filtro, este es descartado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el «Intent» no especifica acción el filtro es candidato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filtros candidatos pasan al siguiente test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pic>
        <p:nvPicPr>
          <p:cNvPr id="672" name="Shape 6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Shape 673"/>
          <p:cNvSpPr txBox="1"/>
          <p:nvPr/>
        </p:nvSpPr>
        <p:spPr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Compartir Datos. Intents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539552" y="1628800"/>
            <a:ext cx="8280919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Intents.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Proceso de filtrado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CATEGORY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Todas las categorías de un «Intent» deben estar reflejadas en el filtro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el «Intent» incluye una categoría que no esta en el filtro, este es descartado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filtro puede incluir mas categorías que el «Intent»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Intent sin categorías «siempre» pasa el filtro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filtro sin categorías requiere un «Intent» sin categorías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startActivity() siempre añade la categoría DEFAULT a sus «Intents»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Shape 680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681" name="Shape 681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2" name="Shape 6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Shape 683"/>
          <p:cNvSpPr txBox="1"/>
          <p:nvPr/>
        </p:nvSpPr>
        <p:spPr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Compartir Datos. Intents</a:t>
            </a:r>
          </a:p>
        </p:txBody>
      </p:sp>
      <p:sp>
        <p:nvSpPr>
          <p:cNvPr id="684" name="Shape 684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685" name="Shape 685"/>
          <p:cNvSpPr txBox="1"/>
          <p:nvPr/>
        </p:nvSpPr>
        <p:spPr>
          <a:xfrm>
            <a:off x="1187624" y="1628800"/>
            <a:ext cx="7560839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Intents.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Proceso de filtrado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Pueden aparecer de 0 a N elementos DATA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Uri scheme://host:port/path</a:t>
            </a:r>
          </a:p>
          <a:p>
            <a:pPr indent="-285750" lvl="4" marL="2114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scheme</a:t>
            </a:r>
          </a:p>
          <a:p>
            <a:pPr indent="-285750" lvl="4" marL="2114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</a:t>
            </a:r>
          </a:p>
          <a:p>
            <a:pPr indent="-285750" lvl="4" marL="2114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 (sin host se ignora)</a:t>
            </a:r>
          </a:p>
          <a:p>
            <a:pPr indent="-285750" lvl="4" marL="2114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</a:p>
          <a:p>
            <a:pPr indent="-285750" lvl="4" marL="2114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Atributos opcionales pero dependientes entre ellos</a:t>
            </a:r>
          </a:p>
          <a:p>
            <a:pPr indent="-285750" lvl="4" marL="2114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authority = host + port 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especifica el «MIME type»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691" name="Shape 691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2" name="Shape 6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Shape 693"/>
          <p:cNvSpPr txBox="1"/>
          <p:nvPr/>
        </p:nvSpPr>
        <p:spPr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Compartir Datos. Intents</a:t>
            </a:r>
          </a:p>
        </p:txBody>
      </p:sp>
      <p:sp>
        <p:nvSpPr>
          <p:cNvPr id="694" name="Shape 694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695" name="Shape 695"/>
          <p:cNvSpPr txBox="1"/>
          <p:nvPr/>
        </p:nvSpPr>
        <p:spPr>
          <a:xfrm>
            <a:off x="539552" y="1700808"/>
            <a:ext cx="8280919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Intents.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Proceso de filtrado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Sólo se comparan los atributos especificados en el filtro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«Intent» debe contener todos los atributos que se especifiquen en el filtro y estos deben coincidir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atributo «path» y «type» pueden usar comodines «*»</a:t>
            </a:r>
          </a:p>
          <a:p>
            <a:pPr indent="-285750" lvl="4" marL="2114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content://contacts/*</a:t>
            </a:r>
          </a:p>
          <a:p>
            <a:pPr indent="-285750" lvl="4" marL="2114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content://contacts/23</a:t>
            </a:r>
          </a:p>
          <a:p>
            <a:pPr indent="-285750" lvl="4" marL="2114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text/*</a:t>
            </a:r>
          </a:p>
          <a:p>
            <a:pPr indent="-285750" lvl="4" marL="2114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image/*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701" name="Shape 701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2" name="Shape 7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Shape 703"/>
          <p:cNvSpPr txBox="1"/>
          <p:nvPr/>
        </p:nvSpPr>
        <p:spPr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Compartir Datos. Intents</a:t>
            </a:r>
          </a:p>
        </p:txBody>
      </p:sp>
      <p:sp>
        <p:nvSpPr>
          <p:cNvPr id="704" name="Shape 704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1187624" y="1700808"/>
            <a:ext cx="7632848" cy="4801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Intents.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Proceso de filtrado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«Intent» que no contiene «data» sólo pasa el test si el filtro no contiene «data»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«Intent» que solo contiene URI pasa el test sólo si el filtro solo contiene Uri y estas coinciden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«Intent» que solo contiene «type» pasa el test sólo si el filtro solo contiene «type» y estos coinciden o al menos el del filtro es menos restrictivo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«Intent» que contiene Uri y Type pasa el test solo si coinciden su type y su Uri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136" name="Shape 136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/>
          <p:nvPr/>
        </p:nvSpPr>
        <p:spPr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Almacenamiento.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1187624" y="1628800"/>
            <a:ext cx="5616623" cy="3693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 Interno.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Podemos guardar archivos directamente en el almacenamiento interno del dispositivo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forma predeterminada, los archivos guardados en la memoria interna son privados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Otras aplicaciones no pueden acceder a ellos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el usuario desinstala la aplicación, estos archivos se eliminan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711" name="Shape 711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2" name="Shape 7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Shape 713"/>
          <p:cNvSpPr txBox="1"/>
          <p:nvPr/>
        </p:nvSpPr>
        <p:spPr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Compartir Datos. Intents</a:t>
            </a:r>
          </a:p>
        </p:txBody>
      </p:sp>
      <p:sp>
        <p:nvSpPr>
          <p:cNvPr id="714" name="Shape 714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1187624" y="1844824"/>
            <a:ext cx="6763232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Intents.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Buscando Intents</a:t>
            </a:r>
          </a:p>
        </p:txBody>
      </p:sp>
      <p:pic>
        <p:nvPicPr>
          <p:cNvPr id="716" name="Shape 7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1" y="3789039"/>
            <a:ext cx="7416824" cy="1583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Shape 721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722" name="Shape 722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3" name="Shape 7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Shape 724"/>
          <p:cNvSpPr txBox="1"/>
          <p:nvPr/>
        </p:nvSpPr>
        <p:spPr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Compartir Datos. Intents</a:t>
            </a:r>
          </a:p>
        </p:txBody>
      </p:sp>
      <p:sp>
        <p:nvSpPr>
          <p:cNvPr id="725" name="Shape 725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726" name="Shape 726"/>
          <p:cNvSpPr txBox="1"/>
          <p:nvPr/>
        </p:nvSpPr>
        <p:spPr>
          <a:xfrm>
            <a:off x="1187624" y="1772816"/>
            <a:ext cx="6763232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Intents.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Buscando Intents</a:t>
            </a:r>
          </a:p>
        </p:txBody>
      </p:sp>
      <p:pic>
        <p:nvPicPr>
          <p:cNvPr id="727" name="Shape 7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1" y="3429000"/>
            <a:ext cx="7248832" cy="2830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Shape 732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733" name="Shape 733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4" name="Shape 7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Shape 735"/>
          <p:cNvSpPr txBox="1"/>
          <p:nvPr/>
        </p:nvSpPr>
        <p:spPr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Compartir Datos. Intents</a:t>
            </a:r>
          </a:p>
        </p:txBody>
      </p:sp>
      <p:sp>
        <p:nvSpPr>
          <p:cNvPr id="736" name="Shape 736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737" name="Shape 737"/>
          <p:cNvSpPr txBox="1"/>
          <p:nvPr/>
        </p:nvSpPr>
        <p:spPr>
          <a:xfrm>
            <a:off x="1187624" y="1772816"/>
            <a:ext cx="6763232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Enviar datos a otras Aplicaciones.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</a:t>
            </a:r>
          </a:p>
        </p:txBody>
      </p:sp>
      <p:pic>
        <p:nvPicPr>
          <p:cNvPr id="738" name="Shape 7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536" y="3501007"/>
            <a:ext cx="8453611" cy="1296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Shape 743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744" name="Shape 744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5" name="Shape 7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Shape 746"/>
          <p:cNvSpPr txBox="1"/>
          <p:nvPr/>
        </p:nvSpPr>
        <p:spPr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Compartir Datos. Intents</a:t>
            </a:r>
          </a:p>
        </p:txBody>
      </p:sp>
      <p:sp>
        <p:nvSpPr>
          <p:cNvPr id="747" name="Shape 747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748" name="Shape 748"/>
          <p:cNvSpPr txBox="1"/>
          <p:nvPr/>
        </p:nvSpPr>
        <p:spPr>
          <a:xfrm>
            <a:off x="1187624" y="1772816"/>
            <a:ext cx="6763232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Enviar datos a otras Aplicaciones.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Imagenes</a:t>
            </a:r>
          </a:p>
        </p:txBody>
      </p:sp>
      <p:pic>
        <p:nvPicPr>
          <p:cNvPr id="749" name="Shape 7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536" y="3518212"/>
            <a:ext cx="8453611" cy="1261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755" name="Shape 755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6" name="Shape 7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Shape 757"/>
          <p:cNvSpPr txBox="1"/>
          <p:nvPr/>
        </p:nvSpPr>
        <p:spPr>
          <a:xfrm>
            <a:off x="395536" y="908720"/>
            <a:ext cx="22320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Compartir Datos. Intents</a:t>
            </a:r>
          </a:p>
        </p:txBody>
      </p:sp>
      <p:sp>
        <p:nvSpPr>
          <p:cNvPr id="758" name="Shape 758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759" name="Shape 759"/>
          <p:cNvSpPr txBox="1"/>
          <p:nvPr/>
        </p:nvSpPr>
        <p:spPr>
          <a:xfrm>
            <a:off x="1187624" y="1772816"/>
            <a:ext cx="6763232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Enviar datos a otras Aplicaciones.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Contenido Múltiple</a:t>
            </a:r>
          </a:p>
        </p:txBody>
      </p:sp>
      <p:pic>
        <p:nvPicPr>
          <p:cNvPr id="760" name="Shape 7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528" y="3068959"/>
            <a:ext cx="8511345" cy="288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Shape 765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 y Receivers</a:t>
            </a:r>
          </a:p>
        </p:txBody>
      </p:sp>
      <p:sp>
        <p:nvSpPr>
          <p:cNvPr id="766" name="Shape 766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7" name="Shape 7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Shape 768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769" name="Shape 769"/>
          <p:cNvSpPr txBox="1"/>
          <p:nvPr/>
        </p:nvSpPr>
        <p:spPr>
          <a:xfrm>
            <a:off x="683568" y="1052736"/>
            <a:ext cx="67640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Consideraciones Previas.</a:t>
            </a:r>
          </a:p>
        </p:txBody>
      </p:sp>
      <p:sp>
        <p:nvSpPr>
          <p:cNvPr id="770" name="Shape 770"/>
          <p:cNvSpPr txBox="1"/>
          <p:nvPr/>
        </p:nvSpPr>
        <p:spPr>
          <a:xfrm>
            <a:off x="1259632" y="1916832"/>
            <a:ext cx="6764003" cy="341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Hilo Principal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thread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Encargado de procesar los eventos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Encargado de actualizar las vistas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ANR Android Not Responding (~5s)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!! Evitar bloquear el UI Thread !!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Shape 775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 y Receivers</a:t>
            </a:r>
          </a:p>
        </p:txBody>
      </p:sp>
      <p:sp>
        <p:nvSpPr>
          <p:cNvPr id="776" name="Shape 776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7" name="Shape 7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Shape 778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779" name="Shape 779"/>
          <p:cNvSpPr txBox="1"/>
          <p:nvPr/>
        </p:nvSpPr>
        <p:spPr>
          <a:xfrm>
            <a:off x="683568" y="1052736"/>
            <a:ext cx="67640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Consideraciones Previas.</a:t>
            </a:r>
          </a:p>
        </p:txBody>
      </p:sp>
      <p:sp>
        <p:nvSpPr>
          <p:cNvPr id="780" name="Shape 780"/>
          <p:cNvSpPr txBox="1"/>
          <p:nvPr/>
        </p:nvSpPr>
        <p:spPr>
          <a:xfrm>
            <a:off x="1115616" y="1844824"/>
            <a:ext cx="6764003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Hilo Principal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Single-Threaded</a:t>
            </a:r>
          </a:p>
        </p:txBody>
      </p:sp>
      <p:pic>
        <p:nvPicPr>
          <p:cNvPr id="781" name="Shape 7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5174" y="3289392"/>
            <a:ext cx="6186032" cy="2443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Shape 786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 y Receivers</a:t>
            </a:r>
          </a:p>
        </p:txBody>
      </p:sp>
      <p:sp>
        <p:nvSpPr>
          <p:cNvPr id="787" name="Shape 787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8" name="Shape 7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Shape 789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790" name="Shape 790"/>
          <p:cNvSpPr txBox="1"/>
          <p:nvPr/>
        </p:nvSpPr>
        <p:spPr>
          <a:xfrm>
            <a:off x="683568" y="1052736"/>
            <a:ext cx="67640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Consideraciones Previas.</a:t>
            </a:r>
          </a:p>
        </p:txBody>
      </p:sp>
      <p:sp>
        <p:nvSpPr>
          <p:cNvPr id="791" name="Shape 791"/>
          <p:cNvSpPr txBox="1"/>
          <p:nvPr/>
        </p:nvSpPr>
        <p:spPr>
          <a:xfrm>
            <a:off x="827583" y="1700808"/>
            <a:ext cx="6764003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Hilo Principal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View.Post()</a:t>
            </a:r>
          </a:p>
        </p:txBody>
      </p:sp>
      <p:pic>
        <p:nvPicPr>
          <p:cNvPr id="792" name="Shape 7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7624" y="2852935"/>
            <a:ext cx="6959536" cy="360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 y Receivers</a:t>
            </a:r>
          </a:p>
        </p:txBody>
      </p:sp>
      <p:sp>
        <p:nvSpPr>
          <p:cNvPr id="798" name="Shape 798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9" name="Shape 7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Shape 800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801" name="Shape 801"/>
          <p:cNvSpPr txBox="1"/>
          <p:nvPr/>
        </p:nvSpPr>
        <p:spPr>
          <a:xfrm>
            <a:off x="683568" y="1052736"/>
            <a:ext cx="67640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Consideraciones Previas.</a:t>
            </a:r>
          </a:p>
        </p:txBody>
      </p:sp>
      <p:sp>
        <p:nvSpPr>
          <p:cNvPr id="802" name="Shape 802"/>
          <p:cNvSpPr txBox="1"/>
          <p:nvPr/>
        </p:nvSpPr>
        <p:spPr>
          <a:xfrm>
            <a:off x="1187624" y="1700808"/>
            <a:ext cx="6764003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Hilo Principal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Activity.runOnUiThread()</a:t>
            </a:r>
          </a:p>
        </p:txBody>
      </p:sp>
      <p:pic>
        <p:nvPicPr>
          <p:cNvPr id="803" name="Shape 8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583" y="2924943"/>
            <a:ext cx="7128242" cy="3592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Shape 808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 y Receivers</a:t>
            </a:r>
          </a:p>
        </p:txBody>
      </p:sp>
      <p:sp>
        <p:nvSpPr>
          <p:cNvPr id="809" name="Shape 809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0" name="Shape 8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811" name="Shape 811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812" name="Shape 812"/>
          <p:cNvSpPr txBox="1"/>
          <p:nvPr/>
        </p:nvSpPr>
        <p:spPr>
          <a:xfrm>
            <a:off x="683568" y="1052736"/>
            <a:ext cx="67640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Consideraciones Previas.</a:t>
            </a:r>
          </a:p>
        </p:txBody>
      </p:sp>
      <p:sp>
        <p:nvSpPr>
          <p:cNvPr id="813" name="Shape 813"/>
          <p:cNvSpPr txBox="1"/>
          <p:nvPr/>
        </p:nvSpPr>
        <p:spPr>
          <a:xfrm>
            <a:off x="1187624" y="1772816"/>
            <a:ext cx="6764003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Hilo Principal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View.postDelayed()</a:t>
            </a:r>
          </a:p>
        </p:txBody>
      </p:sp>
      <p:pic>
        <p:nvPicPr>
          <p:cNvPr id="814" name="Shape 8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0907" y="2799005"/>
            <a:ext cx="5488222" cy="369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146" name="Shape 146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Almacenamiento.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971600" y="1556791"/>
            <a:ext cx="561662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 Interno.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Escritura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openFileOutput()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FileOutputStream()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write()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close()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519" y="3861048"/>
            <a:ext cx="8452220" cy="1488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 y Receivers</a:t>
            </a:r>
          </a:p>
        </p:txBody>
      </p:sp>
      <p:sp>
        <p:nvSpPr>
          <p:cNvPr id="820" name="Shape 820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1" name="Shape 8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Shape 822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823" name="Shape 823"/>
          <p:cNvSpPr txBox="1"/>
          <p:nvPr/>
        </p:nvSpPr>
        <p:spPr>
          <a:xfrm>
            <a:off x="683568" y="1052736"/>
            <a:ext cx="67640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Consideraciones Previas.</a:t>
            </a:r>
          </a:p>
        </p:txBody>
      </p:sp>
      <p:sp>
        <p:nvSpPr>
          <p:cNvPr id="824" name="Shape 824"/>
          <p:cNvSpPr txBox="1"/>
          <p:nvPr/>
        </p:nvSpPr>
        <p:spPr>
          <a:xfrm>
            <a:off x="1547663" y="1484783"/>
            <a:ext cx="67640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Hilo Principal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Handler</a:t>
            </a:r>
          </a:p>
        </p:txBody>
      </p:sp>
      <p:pic>
        <p:nvPicPr>
          <p:cNvPr id="825" name="Shape 8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7663" y="2132856"/>
            <a:ext cx="6799356" cy="458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Shape 830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 y Receivers</a:t>
            </a:r>
          </a:p>
        </p:txBody>
      </p:sp>
      <p:sp>
        <p:nvSpPr>
          <p:cNvPr id="831" name="Shape 831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2" name="Shape 8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Shape 833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834" name="Shape 834"/>
          <p:cNvSpPr txBox="1"/>
          <p:nvPr/>
        </p:nvSpPr>
        <p:spPr>
          <a:xfrm>
            <a:off x="683568" y="1052736"/>
            <a:ext cx="67640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Consideraciones Previas.</a:t>
            </a:r>
          </a:p>
        </p:txBody>
      </p:sp>
      <p:sp>
        <p:nvSpPr>
          <p:cNvPr id="835" name="Shape 835"/>
          <p:cNvSpPr txBox="1"/>
          <p:nvPr/>
        </p:nvSpPr>
        <p:spPr>
          <a:xfrm>
            <a:off x="1691680" y="1502687"/>
            <a:ext cx="6764003" cy="4801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Hilo Principal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AsyncTask&lt;A,B,C&gt;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execute()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onPreExecuted()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Thread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doInBackground()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Thread propio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publishProgress()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onProgressUpdate()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Thread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onPostExecuted()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Thread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 y Receivers</a:t>
            </a:r>
          </a:p>
        </p:txBody>
      </p:sp>
      <p:sp>
        <p:nvSpPr>
          <p:cNvPr id="841" name="Shape 841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2" name="Shape 8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Shape 843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844" name="Shape 844"/>
          <p:cNvSpPr txBox="1"/>
          <p:nvPr/>
        </p:nvSpPr>
        <p:spPr>
          <a:xfrm>
            <a:off x="683568" y="1052736"/>
            <a:ext cx="67640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Consideraciones Previas.</a:t>
            </a:r>
          </a:p>
        </p:txBody>
      </p:sp>
      <p:sp>
        <p:nvSpPr>
          <p:cNvPr id="845" name="Shape 845"/>
          <p:cNvSpPr txBox="1"/>
          <p:nvPr/>
        </p:nvSpPr>
        <p:spPr>
          <a:xfrm>
            <a:off x="1331640" y="1772816"/>
            <a:ext cx="676400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Hilo Principal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AsyncTask&lt;A,B,C&gt;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6" name="Shape 8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519" y="3429000"/>
            <a:ext cx="8424935" cy="57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 y Receivers</a:t>
            </a:r>
          </a:p>
        </p:txBody>
      </p:sp>
      <p:sp>
        <p:nvSpPr>
          <p:cNvPr id="852" name="Shape 852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3" name="Shape 8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Shape 854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855" name="Shape 855"/>
          <p:cNvSpPr txBox="1"/>
          <p:nvPr/>
        </p:nvSpPr>
        <p:spPr>
          <a:xfrm>
            <a:off x="683568" y="1052736"/>
            <a:ext cx="67640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Consideraciones Previas.</a:t>
            </a:r>
          </a:p>
        </p:txBody>
      </p:sp>
      <p:pic>
        <p:nvPicPr>
          <p:cNvPr id="856" name="Shape 8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511" y="126946"/>
            <a:ext cx="6984776" cy="6731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 y Receivers</a:t>
            </a:r>
          </a:p>
        </p:txBody>
      </p:sp>
      <p:sp>
        <p:nvSpPr>
          <p:cNvPr id="862" name="Shape 862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3" name="Shape 8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Shape 864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865" name="Shape 865"/>
          <p:cNvSpPr txBox="1"/>
          <p:nvPr/>
        </p:nvSpPr>
        <p:spPr>
          <a:xfrm>
            <a:off x="683568" y="1052736"/>
            <a:ext cx="6764003" cy="480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Servicios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realizar procesos “Pesados” en segundo plano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tiene interfaz gráfica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Puede ser iniciado por cualquier componente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Broadcast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Otro Servicio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Continua en funcionamiento aunque finalice el componente que lo inició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mecanismos IPC para comunicarse con otros componentes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 y Receivers</a:t>
            </a:r>
          </a:p>
        </p:txBody>
      </p:sp>
      <p:sp>
        <p:nvSpPr>
          <p:cNvPr id="871" name="Shape 871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2" name="Shape 8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Shape 873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874" name="Shape 874"/>
          <p:cNvSpPr txBox="1"/>
          <p:nvPr/>
        </p:nvSpPr>
        <p:spPr>
          <a:xfrm>
            <a:off x="755575" y="1412775"/>
            <a:ext cx="6764003" cy="3693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Servicios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“Started”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startService()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Queda en background de forma indefinida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Solo se cierra al finalizar su trabajo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Debe cerrarse así mismo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“Bound”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bindService() Usa mecanismos IPC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Solo funciona mientras tiene una aplicación “unida”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Puse ser unido a mas de una aplicación</a:t>
            </a: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 y Receivers</a:t>
            </a:r>
          </a:p>
        </p:txBody>
      </p:sp>
      <p:sp>
        <p:nvSpPr>
          <p:cNvPr id="880" name="Shape 880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1" name="Shape 8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Shape 882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883" name="Shape 883"/>
          <p:cNvSpPr txBox="1"/>
          <p:nvPr/>
        </p:nvSpPr>
        <p:spPr>
          <a:xfrm>
            <a:off x="755575" y="1268759"/>
            <a:ext cx="7632848" cy="4247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Servicios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Heredamos de la clase “Service”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onStartCommand()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llama cuando una aplicación quiere iniciar el servicio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startService()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responsabilidad del programador detenerlo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stopService()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stopSelf()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Onbind()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ejecuta cuando una aplicación quiere unirse a un servicio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bindService()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comunicación se realiza mediante IBinder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 y Receivers</a:t>
            </a:r>
          </a:p>
        </p:txBody>
      </p:sp>
      <p:sp>
        <p:nvSpPr>
          <p:cNvPr id="889" name="Shape 889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0" name="Shape 8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Shape 891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892" name="Shape 892"/>
          <p:cNvSpPr txBox="1"/>
          <p:nvPr/>
        </p:nvSpPr>
        <p:spPr>
          <a:xfrm>
            <a:off x="899591" y="1196751"/>
            <a:ext cx="7632848" cy="4801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Servicios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onCreate()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ejecuta la primera vez que creamos un servicio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el servicio ya está en marcha es llamado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onDestroy()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ejecuta al destruir el servicio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Android fuerza la parada de un servicio sólo si necesita memoria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servicios “started” tienen preferencia para ser detenidos sobre los “bound” si alguna de las aplicaciones que tiene unidas esta en primer plano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Debemos implementar mecanismos “elegantes” para relanzar servicios “started” finalizados por el sistema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Shape 897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 y Receivers</a:t>
            </a:r>
          </a:p>
        </p:txBody>
      </p:sp>
      <p:sp>
        <p:nvSpPr>
          <p:cNvPr id="898" name="Shape 898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9" name="Shape 8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Shape 900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901" name="Shape 901"/>
          <p:cNvSpPr txBox="1"/>
          <p:nvPr/>
        </p:nvSpPr>
        <p:spPr>
          <a:xfrm>
            <a:off x="611560" y="1412775"/>
            <a:ext cx="67640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Servicios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2" name="Shape 9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87824" y="528187"/>
            <a:ext cx="5256583" cy="6302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Shape 907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 y Receivers</a:t>
            </a:r>
          </a:p>
        </p:txBody>
      </p:sp>
      <p:sp>
        <p:nvSpPr>
          <p:cNvPr id="908" name="Shape 908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9" name="Shape 9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Shape 910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911" name="Shape 911"/>
          <p:cNvSpPr txBox="1"/>
          <p:nvPr/>
        </p:nvSpPr>
        <p:spPr>
          <a:xfrm>
            <a:off x="467543" y="1196751"/>
            <a:ext cx="6764003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Servicios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Declarar el servicio en el “Manifest”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Android:exported=“true|false”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Servicio publico|privado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2" name="Shape 9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671" y="3212975"/>
            <a:ext cx="5511548" cy="157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3" name="Shape 9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5536" y="5229200"/>
            <a:ext cx="8640960" cy="324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157" name="Shape 157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Almacenamiento.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1547663" y="1484783"/>
            <a:ext cx="5616623" cy="507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 Interno.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MODE_PRIVATE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Archivo en modo de create/replace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el modo por defecto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archivo creado sólo puede ser accedido por la aplicación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MODE_APPEND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Tiene el ámbito del MODE_PRIVATE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Añade el contenido al final del fichero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MODE_WORLD_READABLE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Archivo en modo create/replace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Puede acceder cualquier apliación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Shape 918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 y Receivers</a:t>
            </a:r>
          </a:p>
        </p:txBody>
      </p:sp>
      <p:sp>
        <p:nvSpPr>
          <p:cNvPr id="919" name="Shape 919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0" name="Shape 9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921" name="Shape 921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922" name="Shape 922"/>
          <p:cNvSpPr txBox="1"/>
          <p:nvPr/>
        </p:nvSpPr>
        <p:spPr>
          <a:xfrm>
            <a:off x="683568" y="1196751"/>
            <a:ext cx="6764003" cy="4247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Servicios “Started”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lanza con startService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Ejecuta onStartCommand()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Debemos detenerlo manualmente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stopService()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stopSelf()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procesos pesados del servicio debemos instanciarlos en un hilo nuevo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 y Receivers</a:t>
            </a:r>
          </a:p>
        </p:txBody>
      </p:sp>
      <p:sp>
        <p:nvSpPr>
          <p:cNvPr id="928" name="Shape 928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9" name="Shape 9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930" name="Shape 930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931" name="Shape 931"/>
          <p:cNvSpPr txBox="1"/>
          <p:nvPr/>
        </p:nvSpPr>
        <p:spPr>
          <a:xfrm>
            <a:off x="971600" y="1268759"/>
            <a:ext cx="6764003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Servicios “Started”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Heredamos de “IntentService”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basa en el paso de “Intents”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 su propio hilo de ejecución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Gestiona los temas de threading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Gestiona la finalización del servicio una vez que ha procesado todos los “Intents” recibidos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onHandleIntent()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Proceso en un hilo independiente que gestiona cada “Intent” recibido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Solo necesitamos implementar el método onHandleIntent()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 y Receivers</a:t>
            </a:r>
          </a:p>
        </p:txBody>
      </p:sp>
      <p:sp>
        <p:nvSpPr>
          <p:cNvPr id="937" name="Shape 937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8" name="Shape 9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Shape 939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pic>
        <p:nvPicPr>
          <p:cNvPr id="940" name="Shape 9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519" y="332656"/>
            <a:ext cx="8786878" cy="6433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 y Receivers</a:t>
            </a:r>
          </a:p>
        </p:txBody>
      </p:sp>
      <p:sp>
        <p:nvSpPr>
          <p:cNvPr id="946" name="Shape 946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7" name="Shape 9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Shape 948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949" name="Shape 949"/>
          <p:cNvSpPr txBox="1"/>
          <p:nvPr/>
        </p:nvSpPr>
        <p:spPr>
          <a:xfrm>
            <a:off x="539552" y="1340767"/>
            <a:ext cx="8136903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Servicios “Started”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Heredar de “Service”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onCreate()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onStartCommand()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START_STICKY</a:t>
            </a:r>
          </a:p>
          <a:p>
            <a:pPr indent="-285750" lvl="4" marL="2114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Vuelve a levantar el servicio mandando un “Intent” nulo a stratCommand()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START_NO_STICKY</a:t>
            </a:r>
          </a:p>
          <a:p>
            <a:pPr indent="-285750" lvl="4" marL="2114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vuelve a levantar el servicio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START_REDELIVERED_INTENT</a:t>
            </a:r>
          </a:p>
          <a:p>
            <a:pPr indent="-285750" lvl="4" marL="21145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Vuelve a levantar el servicio mandando el ultimo “Intent” recibido a startCommand()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onDestroy()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Shape 954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 y Receivers</a:t>
            </a:r>
          </a:p>
        </p:txBody>
      </p:sp>
      <p:sp>
        <p:nvSpPr>
          <p:cNvPr id="955" name="Shape 955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6" name="Shape 9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Shape 957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958" name="Shape 958"/>
          <p:cNvSpPr txBox="1"/>
          <p:nvPr/>
        </p:nvSpPr>
        <p:spPr>
          <a:xfrm>
            <a:off x="611560" y="1268759"/>
            <a:ext cx="67640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Servicios “Started”</a:t>
            </a:r>
          </a:p>
        </p:txBody>
      </p:sp>
      <p:pic>
        <p:nvPicPr>
          <p:cNvPr id="959" name="Shape 9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1600" y="1916832"/>
            <a:ext cx="6245168" cy="4624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Shape 964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 y Receivers</a:t>
            </a:r>
          </a:p>
        </p:txBody>
      </p:sp>
      <p:sp>
        <p:nvSpPr>
          <p:cNvPr id="965" name="Shape 965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6" name="Shape 9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967" name="Shape 967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pic>
        <p:nvPicPr>
          <p:cNvPr id="968" name="Shape 9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3608" y="836712"/>
            <a:ext cx="7234029" cy="5675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Shape 973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 y Receivers</a:t>
            </a:r>
          </a:p>
        </p:txBody>
      </p:sp>
      <p:sp>
        <p:nvSpPr>
          <p:cNvPr id="974" name="Shape 974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5" name="Shape 9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976" name="Shape 976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977" name="Shape 977"/>
          <p:cNvSpPr txBox="1"/>
          <p:nvPr/>
        </p:nvSpPr>
        <p:spPr>
          <a:xfrm>
            <a:off x="1187624" y="1340767"/>
            <a:ext cx="6764003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Servicios “Started”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Lanzar el servicio</a:t>
            </a:r>
          </a:p>
        </p:txBody>
      </p:sp>
      <p:pic>
        <p:nvPicPr>
          <p:cNvPr id="978" name="Shape 9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9632" y="3356992"/>
            <a:ext cx="6246906" cy="53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Shape 983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 y Receivers</a:t>
            </a:r>
          </a:p>
        </p:txBody>
      </p:sp>
      <p:sp>
        <p:nvSpPr>
          <p:cNvPr id="984" name="Shape 984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5" name="Shape 9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Shape 986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987" name="Shape 987"/>
          <p:cNvSpPr txBox="1"/>
          <p:nvPr/>
        </p:nvSpPr>
        <p:spPr>
          <a:xfrm>
            <a:off x="1187624" y="1340767"/>
            <a:ext cx="6764003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Servicios “Bounded”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un servicio que actúa como servidor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a otros componentes unirse a él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Dispone de un sistema de comunicación con otros componentes IPC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se ejecuta de forma indefinida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Suelen alimentar a otras aplicaciones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DownloadManager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UploadManager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Shape 992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 y Receivers</a:t>
            </a:r>
          </a:p>
        </p:txBody>
      </p:sp>
      <p:sp>
        <p:nvSpPr>
          <p:cNvPr id="993" name="Shape 993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4" name="Shape 9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Shape 995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996" name="Shape 996"/>
          <p:cNvSpPr txBox="1"/>
          <p:nvPr/>
        </p:nvSpPr>
        <p:spPr>
          <a:xfrm>
            <a:off x="1187624" y="1484783"/>
            <a:ext cx="6764003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Servicios “Bounded”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Creamos la instancia de Binder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Contiene los métodos que puede ejecutar el cliente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Devuelve una instancia del servicio al que se une el componente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Shape 1001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 y Receivers</a:t>
            </a:r>
          </a:p>
        </p:txBody>
      </p:sp>
      <p:sp>
        <p:nvSpPr>
          <p:cNvPr id="1002" name="Shape 1002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3" name="Shape 10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4" name="Shape 1004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pic>
        <p:nvPicPr>
          <p:cNvPr id="1005" name="Shape 10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5616" y="764704"/>
            <a:ext cx="6120680" cy="5929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Almacenar y Compartir</a:t>
            </a:r>
          </a:p>
        </p:txBody>
      </p:sp>
      <p:sp>
        <p:nvSpPr>
          <p:cNvPr id="167" name="Shape 167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 txBox="1"/>
          <p:nvPr/>
        </p:nvSpPr>
        <p:spPr>
          <a:xfrm>
            <a:off x="395536" y="908720"/>
            <a:ext cx="22320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Almacenamiento.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1187624" y="1556791"/>
            <a:ext cx="561662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 Interno.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Lectura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openFileIntput()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FileInputStream()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read()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close()</a:t>
            </a: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7624" y="3813141"/>
            <a:ext cx="6385615" cy="180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Shape 1010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 y Receivers</a:t>
            </a:r>
          </a:p>
        </p:txBody>
      </p:sp>
      <p:sp>
        <p:nvSpPr>
          <p:cNvPr id="1011" name="Shape 1011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2" name="Shape 10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Shape 1013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1014" name="Shape 1014"/>
          <p:cNvSpPr txBox="1"/>
          <p:nvPr/>
        </p:nvSpPr>
        <p:spPr>
          <a:xfrm>
            <a:off x="1187624" y="836712"/>
            <a:ext cx="676400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Servicios “Bounded”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Creamos la conexión entre el componente y el servicio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5" name="Shape 10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536" y="1700808"/>
            <a:ext cx="8136903" cy="4075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Shape 1020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 y Receivers</a:t>
            </a:r>
          </a:p>
        </p:txBody>
      </p:sp>
      <p:sp>
        <p:nvSpPr>
          <p:cNvPr id="1021" name="Shape 1021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2" name="Shape 10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Shape 1023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1024" name="Shape 1024"/>
          <p:cNvSpPr txBox="1"/>
          <p:nvPr/>
        </p:nvSpPr>
        <p:spPr>
          <a:xfrm>
            <a:off x="1187624" y="764704"/>
            <a:ext cx="676400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Servicios “Bounded”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Vincular y desvincular el servicio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5" name="Shape 10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560" y="1700808"/>
            <a:ext cx="8208912" cy="4325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 1030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 y Receivers</a:t>
            </a:r>
          </a:p>
        </p:txBody>
      </p:sp>
      <p:sp>
        <p:nvSpPr>
          <p:cNvPr id="1031" name="Shape 1031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2" name="Shape 10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3" name="Shape 1033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1034" name="Shape 1034"/>
          <p:cNvSpPr txBox="1"/>
          <p:nvPr/>
        </p:nvSpPr>
        <p:spPr>
          <a:xfrm>
            <a:off x="1187624" y="1052736"/>
            <a:ext cx="676400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Servicios “Bounded”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Obtener información del servicio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5" name="Shape 10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519" y="2852935"/>
            <a:ext cx="8456540" cy="648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 y Receivers</a:t>
            </a:r>
          </a:p>
        </p:txBody>
      </p:sp>
      <p:sp>
        <p:nvSpPr>
          <p:cNvPr id="1041" name="Shape 1041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2" name="Shape 10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Shape 1043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1044" name="Shape 1044"/>
          <p:cNvSpPr txBox="1"/>
          <p:nvPr/>
        </p:nvSpPr>
        <p:spPr>
          <a:xfrm>
            <a:off x="1187624" y="1124744"/>
            <a:ext cx="7704855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Broadcast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el sistema para propagar los mensajes del sistema operativo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Registrarlos en el Manifest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Recibimos los mensajes aunque tengamos la aplicación cerrada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Registrarlo en código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Registrar en el onResume()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Desregistrar en el onPause()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podemos mostrar dialogos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podemos unirnos a servicios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Podemos iniciar un servicio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Podemos levantar una aplicación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se recomienda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Solo llamadas entrantes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Podemos lanzar una notificación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lo más recomendado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Shape 1049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 y Receivers</a:t>
            </a:r>
          </a:p>
        </p:txBody>
      </p:sp>
      <p:sp>
        <p:nvSpPr>
          <p:cNvPr id="1050" name="Shape 1050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1" name="Shape 10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2" name="Shape 1052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1053" name="Shape 1053"/>
          <p:cNvSpPr txBox="1"/>
          <p:nvPr/>
        </p:nvSpPr>
        <p:spPr>
          <a:xfrm>
            <a:off x="1187624" y="908720"/>
            <a:ext cx="676400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Broadcast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Registrar en el “Manifest”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4" name="Shape 10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3648" y="2420888"/>
            <a:ext cx="6694812" cy="1086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Shape 10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5536" y="4221087"/>
            <a:ext cx="8597333" cy="2278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Shape 1060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 y Receivers</a:t>
            </a:r>
          </a:p>
        </p:txBody>
      </p:sp>
      <p:sp>
        <p:nvSpPr>
          <p:cNvPr id="1061" name="Shape 1061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2" name="Shape 10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3" name="Shape 1063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1064" name="Shape 1064"/>
          <p:cNvSpPr txBox="1"/>
          <p:nvPr/>
        </p:nvSpPr>
        <p:spPr>
          <a:xfrm>
            <a:off x="1187624" y="908720"/>
            <a:ext cx="676400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Broadcast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Registrar desde código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5" name="Shape 10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519" y="2539330"/>
            <a:ext cx="8568951" cy="1681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6" name="Shape 10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504" y="4509119"/>
            <a:ext cx="8741694" cy="208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Shape 1071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 y Receivers</a:t>
            </a:r>
          </a:p>
        </p:txBody>
      </p:sp>
      <p:sp>
        <p:nvSpPr>
          <p:cNvPr id="1072" name="Shape 1072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3" name="Shape 10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4" name="Shape 1074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1075" name="Shape 1075"/>
          <p:cNvSpPr txBox="1"/>
          <p:nvPr/>
        </p:nvSpPr>
        <p:spPr>
          <a:xfrm>
            <a:off x="1187624" y="1052736"/>
            <a:ext cx="676400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Broadcast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Lanzar el mensaje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6" name="Shape 10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543" y="2924943"/>
            <a:ext cx="8259748" cy="108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Shape 1081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 y Receivers</a:t>
            </a:r>
          </a:p>
        </p:txBody>
      </p:sp>
      <p:sp>
        <p:nvSpPr>
          <p:cNvPr id="1082" name="Shape 1082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3" name="Shape 10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4" name="Shape 1084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1085" name="Shape 1085"/>
          <p:cNvSpPr txBox="1"/>
          <p:nvPr/>
        </p:nvSpPr>
        <p:spPr>
          <a:xfrm>
            <a:off x="1187624" y="1196751"/>
            <a:ext cx="6764003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Broadcast del sistema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6" name="Shape 10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89" y="2564903"/>
            <a:ext cx="9078711" cy="2255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Shape 1091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 y Receivers</a:t>
            </a:r>
          </a:p>
        </p:txBody>
      </p:sp>
      <p:sp>
        <p:nvSpPr>
          <p:cNvPr id="1092" name="Shape 1092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3" name="Shape 10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4" name="Shape 1094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1095" name="Shape 1095"/>
          <p:cNvSpPr txBox="1"/>
          <p:nvPr/>
        </p:nvSpPr>
        <p:spPr>
          <a:xfrm>
            <a:off x="1187624" y="908720"/>
            <a:ext cx="6764003" cy="5632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Alarmas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AlarmManager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Context.getsystemService()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Proporciona acceso al sistema de alarmas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programar eventos que será ejecutados en un futuro de forma automática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alarmas continúan ejecutándose aunque el dispositivo esté “dormido”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Opcionalmente, pueden despertar al dispositivo</a:t>
            </a: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alarmas se eliminan al reiniciar el teléfono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Shape 1100"/>
          <p:cNvSpPr txBox="1"/>
          <p:nvPr>
            <p:ph type="title"/>
          </p:nvPr>
        </p:nvSpPr>
        <p:spPr>
          <a:xfrm>
            <a:off x="3923928" y="188640"/>
            <a:ext cx="5039740" cy="269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Services y Receivers</a:t>
            </a:r>
          </a:p>
        </p:txBody>
      </p:sp>
      <p:sp>
        <p:nvSpPr>
          <p:cNvPr id="1101" name="Shape 1101"/>
          <p:cNvSpPr/>
          <p:nvPr/>
        </p:nvSpPr>
        <p:spPr>
          <a:xfrm>
            <a:off x="2700338" y="1125537"/>
            <a:ext cx="4648199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2" name="Shape 1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8424" y="5949280"/>
            <a:ext cx="649288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3" name="Shape 1103"/>
          <p:cNvSpPr txBox="1"/>
          <p:nvPr/>
        </p:nvSpPr>
        <p:spPr>
          <a:xfrm>
            <a:off x="107504" y="44623"/>
            <a:ext cx="1080120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4</a:t>
            </a:r>
          </a:p>
        </p:txBody>
      </p:sp>
      <p:sp>
        <p:nvSpPr>
          <p:cNvPr id="1104" name="Shape 1104"/>
          <p:cNvSpPr txBox="1"/>
          <p:nvPr/>
        </p:nvSpPr>
        <p:spPr>
          <a:xfrm>
            <a:off x="1187624" y="948690"/>
            <a:ext cx="7632848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Alarmas</a:t>
            </a: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Cancel()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 todas las alarmas asociadas a un “Intent”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set()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programar una alarma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la hora ya ha pasado se activa de forma inmediata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Lanza un “Broadcast”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Debemos reconfigurar la alarma si se reinicia el teléfono</a:t>
            </a:r>
          </a:p>
          <a:p>
            <a:pPr indent="-285750" lvl="3" marL="165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1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android.intent.action.BOOT_COMPLETED”</a:t>
            </a: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ejecuta una sola vez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setRepeating()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Igual que set, pero se repite de forma periódica</a:t>
            </a: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