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98" r:id="rId15"/>
    <p:sldId id="323" r:id="rId16"/>
    <p:sldId id="324" r:id="rId17"/>
    <p:sldId id="322" r:id="rId18"/>
    <p:sldId id="325" r:id="rId19"/>
    <p:sldId id="326" r:id="rId20"/>
    <p:sldId id="327" r:id="rId21"/>
    <p:sldId id="328" r:id="rId22"/>
    <p:sldId id="329" r:id="rId23"/>
    <p:sldId id="321" r:id="rId24"/>
    <p:sldId id="299" r:id="rId25"/>
    <p:sldId id="300" r:id="rId26"/>
    <p:sldId id="301" r:id="rId27"/>
    <p:sldId id="303" r:id="rId28"/>
    <p:sldId id="302" r:id="rId29"/>
    <p:sldId id="304" r:id="rId30"/>
    <p:sldId id="305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06" r:id="rId50"/>
    <p:sldId id="307" r:id="rId51"/>
    <p:sldId id="29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298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2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7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Relationship Id="rId3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4.2/docs/api/javax/xml/parsers/SAXParser.html" TargetMode="External"/><Relationship Id="rId4" Type="http://schemas.openxmlformats.org/officeDocument/2006/relationships/hyperlink" Target="http://download.oracle.com/javase/1.4.2/docs/api/javax/xml/parsers/package-summary.html" TargetMode="External"/><Relationship Id="rId5" Type="http://schemas.openxmlformats.org/officeDocument/2006/relationships/hyperlink" Target="http://developer.android.com/reference/org/xmlpull/v1/XmlPullParser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507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 smtClean="0">
                <a:solidFill>
                  <a:schemeClr val="bg1"/>
                </a:solidFill>
                <a:latin typeface="Avenir LT Std 55 Roman" pitchFamily="34" charset="0"/>
              </a:rPr>
              <a:t>2013</a:t>
            </a:r>
            <a:endParaRPr lang="es-ES" sz="4000" b="1" dirty="0">
              <a:solidFill>
                <a:schemeClr val="bg1"/>
              </a:solidFill>
              <a:latin typeface="Avenir LT Std 55 Roman" pitchFamily="34" charset="0"/>
            </a:endParaRP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Animaciones.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95536" y="191683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Clases involucradas</a:t>
            </a:r>
          </a:p>
        </p:txBody>
      </p:sp>
      <p:pic>
        <p:nvPicPr>
          <p:cNvPr id="14" name="Imagen 13" descr="Captura de pantalla 2011-03-24 a las 18.3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1397297" cy="2493019"/>
          </a:xfrm>
          <a:prstGeom prst="rect">
            <a:avLst/>
          </a:prstGeom>
        </p:spPr>
      </p:pic>
      <p:pic>
        <p:nvPicPr>
          <p:cNvPr id="15" name="Imagen 14" descr="Captura de pantalla 2011-03-24 a las 18.40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564904"/>
            <a:ext cx="1778000" cy="2362200"/>
          </a:xfrm>
          <a:prstGeom prst="rect">
            <a:avLst/>
          </a:prstGeom>
        </p:spPr>
      </p:pic>
      <p:pic>
        <p:nvPicPr>
          <p:cNvPr id="16" name="Imagen 15" descr="Captura de pantalla 2011-03-24 a las 18.40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40768"/>
            <a:ext cx="3381971" cy="3861683"/>
          </a:xfrm>
          <a:prstGeom prst="rect">
            <a:avLst/>
          </a:prstGeom>
        </p:spPr>
      </p:pic>
      <p:sp>
        <p:nvSpPr>
          <p:cNvPr id="17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06501"/>
            <a:ext cx="5451499" cy="545149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537" y="314096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Conectamos con el servicio.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9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84" y="1628800"/>
            <a:ext cx="7168025" cy="511185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23528" y="292494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Solicitamos las actualizaciones.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20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75" y="2132856"/>
            <a:ext cx="7168025" cy="466533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51520" y="170080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Debemos controlar las posibles desconexiones.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16" y="1484784"/>
            <a:ext cx="7729284" cy="53750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9512" y="479715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Y los posibles errores y si tienen solución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043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02" y="2420888"/>
            <a:ext cx="7729284" cy="431970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55576" y="148478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T</a:t>
            </a:r>
            <a:r>
              <a:rPr lang="es-ES" dirty="0" smtClean="0"/>
              <a:t>e</a:t>
            </a:r>
            <a:r>
              <a:rPr lang="es-ES_tradnl" dirty="0" err="1" smtClean="0"/>
              <a:t>nemos</a:t>
            </a:r>
            <a:r>
              <a:rPr lang="es-ES_tradnl" dirty="0" smtClean="0"/>
              <a:t> que implementar el servicio encargado de recibir las actualizaciones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1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3225"/>
            <a:ext cx="5076056" cy="677477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11560" y="1844824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El servicio recibe un </a:t>
            </a:r>
            <a:r>
              <a:rPr lang="es-ES_tradnl" dirty="0" err="1" smtClean="0"/>
              <a:t>intent</a:t>
            </a:r>
            <a:r>
              <a:rPr lang="es-ES_tradnl" dirty="0" smtClean="0"/>
              <a:t> con los datos sobre el estado de actividad del usuario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err="1" smtClean="0"/>
              <a:t>parametro</a:t>
            </a:r>
            <a:r>
              <a:rPr lang="es-ES" dirty="0" smtClean="0"/>
              <a:t> “</a:t>
            </a:r>
            <a:r>
              <a:rPr lang="es-ES" dirty="0" err="1" smtClean="0"/>
              <a:t>confidence</a:t>
            </a:r>
            <a:r>
              <a:rPr lang="es-ES" dirty="0" smtClean="0"/>
              <a:t>” es el porcentaje de probabilidad de que es la actividad correcta.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29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08759"/>
            <a:ext cx="5076056" cy="57766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3568" y="256490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Del </a:t>
            </a:r>
            <a:r>
              <a:rPr lang="es-ES_tradnl" dirty="0" err="1" smtClean="0"/>
              <a:t>Type</a:t>
            </a:r>
            <a:r>
              <a:rPr lang="es-ES_tradnl" dirty="0" smtClean="0"/>
              <a:t> podemos deducir el tipo de actividad que está realizando.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68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68960"/>
            <a:ext cx="6061542" cy="302433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55576" y="162880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Para dejar de recibir las notificaciones debemos realizar el proceso de conexión, exactamente igual q para recibirlos y solicitar la cancelación del servicio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67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Ejercicios: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5576" y="1628800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  <a:p>
            <a:pPr marL="342900" indent="-342900">
              <a:buAutoNum type="arabicParenR"/>
            </a:pPr>
            <a:r>
              <a:rPr lang="es-ES_tradnl" dirty="0" smtClean="0"/>
              <a:t>Compartir fotos </a:t>
            </a:r>
            <a:r>
              <a:rPr lang="es-ES_tradnl" dirty="0" err="1" smtClean="0"/>
              <a:t>geolocalizadas</a:t>
            </a:r>
            <a:r>
              <a:rPr lang="es-ES_tradnl" smtClean="0"/>
              <a:t> con amigos.</a:t>
            </a:r>
            <a:endParaRPr lang="es-ES_tradnl" dirty="0" smtClean="0"/>
          </a:p>
          <a:p>
            <a:pPr marL="342900" indent="-342900">
              <a:buAutoNum type="arabicParenR"/>
            </a:pPr>
            <a:endParaRPr lang="es-ES_tradnl" dirty="0"/>
          </a:p>
          <a:p>
            <a:pPr marL="342900" indent="-342900">
              <a:buAutoNum type="arabicParenR"/>
            </a:pPr>
            <a:r>
              <a:rPr lang="es-ES_tradnl" dirty="0" smtClean="0"/>
              <a:t>Modificar </a:t>
            </a:r>
            <a:r>
              <a:rPr lang="es-ES_tradnl" dirty="0" err="1" smtClean="0"/>
              <a:t>AngryTrainer</a:t>
            </a:r>
            <a:r>
              <a:rPr lang="es-ES_tradnl" dirty="0" smtClean="0"/>
              <a:t> para motivarnos a no parar durante el entrenamiento.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27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Animaciones.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9552" y="155679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ValueAnimator</a:t>
            </a:r>
            <a:endParaRPr lang="es-ES" sz="2000" dirty="0" smtClean="0"/>
          </a:p>
        </p:txBody>
      </p:sp>
      <p:pic>
        <p:nvPicPr>
          <p:cNvPr id="11" name="Imagen 10" descr="Captura de pantalla 2011-03-24 a las 18.43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1"/>
            <a:ext cx="7560840" cy="104512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39552" y="350100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ObjectAnimator</a:t>
            </a:r>
            <a:endParaRPr lang="es-ES" sz="2000" dirty="0" smtClean="0"/>
          </a:p>
        </p:txBody>
      </p:sp>
      <p:pic>
        <p:nvPicPr>
          <p:cNvPr id="17" name="Imagen 16" descr="Captura de pantalla 2011-03-24 a las 18.45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9080"/>
            <a:ext cx="7920880" cy="936104"/>
          </a:xfrm>
          <a:prstGeom prst="rect">
            <a:avLst/>
          </a:prstGeom>
        </p:spPr>
      </p:pic>
      <p:sp>
        <p:nvSpPr>
          <p:cNvPr id="18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0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Animaciones.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1560" y="162880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AnimatorSet</a:t>
            </a:r>
            <a:endParaRPr lang="es-ES" sz="2000" dirty="0" smtClean="0"/>
          </a:p>
        </p:txBody>
      </p:sp>
      <p:pic>
        <p:nvPicPr>
          <p:cNvPr id="14" name="Imagen 13" descr="Captura de pantalla 2011-03-24 a las 18.47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878917" cy="2520280"/>
          </a:xfrm>
          <a:prstGeom prst="rect">
            <a:avLst/>
          </a:prstGeom>
        </p:spPr>
      </p:pic>
      <p:sp>
        <p:nvSpPr>
          <p:cNvPr id="15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0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Animaciones.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39552" y="177281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Eventos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9184" y="2166268"/>
            <a:ext cx="57971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AnimatorListener</a:t>
            </a:r>
            <a:endParaRPr lang="es-ES_tradnl" dirty="0" smtClean="0"/>
          </a:p>
          <a:p>
            <a:endParaRPr lang="es-ES_tradnl" dirty="0"/>
          </a:p>
          <a:p>
            <a:pPr lvl="1"/>
            <a:r>
              <a:rPr lang="es-ES_tradnl" dirty="0" err="1"/>
              <a:t>onAnimationStart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</a:p>
          <a:p>
            <a:pPr marL="742950" lvl="1" indent="-285750">
              <a:buFont typeface="Wingdings" charset="2"/>
              <a:buChar char="²"/>
            </a:pPr>
            <a:endParaRPr lang="es-ES_tradnl" dirty="0"/>
          </a:p>
          <a:p>
            <a:pPr lvl="1"/>
            <a:r>
              <a:rPr lang="es-ES_tradnl" dirty="0" err="1"/>
              <a:t>onAnimationEnd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</a:p>
          <a:p>
            <a:pPr marL="742950" lvl="1" indent="-285750">
              <a:buFont typeface="Wingdings" charset="2"/>
              <a:buChar char="²"/>
            </a:pPr>
            <a:endParaRPr lang="es-ES_tradnl" dirty="0"/>
          </a:p>
          <a:p>
            <a:pPr lvl="1"/>
            <a:r>
              <a:rPr lang="es-ES_tradnl" dirty="0" err="1"/>
              <a:t>onAnimationRepeat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</a:p>
          <a:p>
            <a:pPr marL="742950" lvl="1" indent="-285750">
              <a:buFont typeface="Wingdings" charset="2"/>
              <a:buChar char="²"/>
            </a:pPr>
            <a:endParaRPr lang="es-ES_tradnl" dirty="0"/>
          </a:p>
          <a:p>
            <a:pPr lvl="1"/>
            <a:r>
              <a:rPr lang="es-ES_tradnl" dirty="0" err="1"/>
              <a:t>onAnimationCancel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</a:p>
          <a:p>
            <a:pPr marL="742950" lvl="1" indent="-285750">
              <a:buFont typeface="Wingdings" charset="2"/>
              <a:buChar char="²"/>
            </a:pPr>
            <a:endParaRPr lang="es-ES_tradnl" dirty="0" smtClean="0"/>
          </a:p>
          <a:p>
            <a:pPr lvl="1"/>
            <a:r>
              <a:rPr lang="es-ES_tradnl" dirty="0" err="1" smtClean="0"/>
              <a:t>onAnimationEnd</a:t>
            </a:r>
            <a:r>
              <a:rPr lang="es-ES_tradnl" dirty="0"/>
              <a:t>(</a:t>
            </a:r>
            <a:r>
              <a:rPr lang="es-ES_tradnl" dirty="0" smtClean="0"/>
              <a:t>)</a:t>
            </a:r>
            <a:endParaRPr lang="es-ES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0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2204864"/>
            <a:ext cx="80648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Si una función esencial de la aplicación </a:t>
            </a:r>
            <a:r>
              <a:rPr lang="es-ES_tradnl" dirty="0" smtClean="0"/>
              <a:t>es tomar fotos debemos restringir </a:t>
            </a:r>
            <a:r>
              <a:rPr lang="es-ES_tradnl" dirty="0"/>
              <a:t>su visibilidad en Google Play para </a:t>
            </a:r>
            <a:r>
              <a:rPr lang="es-ES_tradnl" dirty="0" smtClean="0"/>
              <a:t>que esté solo disponible para los </a:t>
            </a:r>
            <a:r>
              <a:rPr lang="es-ES_tradnl" dirty="0"/>
              <a:t>dispositivos que tienen una cámara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Para especificar que la aplicación requiere tener cámara</a:t>
            </a:r>
            <a:r>
              <a:rPr lang="es-ES_tradnl" dirty="0"/>
              <a:t>, </a:t>
            </a:r>
            <a:r>
              <a:rPr lang="es-ES_tradnl" dirty="0" smtClean="0"/>
              <a:t>usamos un </a:t>
            </a:r>
            <a:r>
              <a:rPr lang="es-ES_tradnl" dirty="0"/>
              <a:t>&lt;uses-</a:t>
            </a:r>
            <a:r>
              <a:rPr lang="es-ES_tradnl" dirty="0" err="1"/>
              <a:t>feature</a:t>
            </a:r>
            <a:r>
              <a:rPr lang="es-ES_tradnl" dirty="0"/>
              <a:t>&gt; en el </a:t>
            </a:r>
            <a:r>
              <a:rPr lang="es-ES_tradnl" dirty="0" err="1" smtClean="0"/>
              <a:t>manifest</a:t>
            </a:r>
            <a:endParaRPr lang="es-ES" dirty="0"/>
          </a:p>
        </p:txBody>
      </p:sp>
      <p:pic>
        <p:nvPicPr>
          <p:cNvPr id="3" name="Imagen 2" descr="Captura de pantalla 2013-06-09 a la(s) 15.21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53136"/>
            <a:ext cx="7152795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213285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Android</a:t>
            </a:r>
            <a:r>
              <a:rPr lang="es-ES_tradnl" dirty="0" smtClean="0"/>
              <a:t> puede delegar ciertas acciones a otras aplicaciones.</a:t>
            </a:r>
          </a:p>
          <a:p>
            <a:endParaRPr lang="es-ES_tradnl" dirty="0"/>
          </a:p>
          <a:p>
            <a:r>
              <a:rPr lang="es-ES_tradnl" dirty="0" smtClean="0"/>
              <a:t>Este </a:t>
            </a:r>
            <a:r>
              <a:rPr lang="es-ES_tradnl" dirty="0"/>
              <a:t>proceso consta de tres piezas: </a:t>
            </a:r>
            <a:r>
              <a:rPr lang="es-ES_tradnl" dirty="0" smtClean="0"/>
              <a:t>el “</a:t>
            </a:r>
            <a:r>
              <a:rPr lang="es-ES_tradnl" dirty="0" err="1" smtClean="0"/>
              <a:t>Intent</a:t>
            </a:r>
            <a:r>
              <a:rPr lang="es-ES_tradnl" dirty="0" smtClean="0"/>
              <a:t>”, </a:t>
            </a:r>
            <a:r>
              <a:rPr lang="es-ES_tradnl" dirty="0"/>
              <a:t>una llamada para iniciar la actividad externa y </a:t>
            </a:r>
            <a:r>
              <a:rPr lang="es-ES_tradnl" dirty="0" smtClean="0"/>
              <a:t>gestionar la respuesta de la actividad externa.</a:t>
            </a:r>
            <a:endParaRPr lang="es-ES" dirty="0"/>
          </a:p>
        </p:txBody>
      </p:sp>
      <p:pic>
        <p:nvPicPr>
          <p:cNvPr id="3" name="Imagen 2" descr="Captura de pantalla 2013-06-09 a la(s) 15.21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58302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pic>
        <p:nvPicPr>
          <p:cNvPr id="4" name="Imagen 3" descr="Captura de pantalla 2013-06-09 a la(s) 15.21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" y="3212976"/>
            <a:ext cx="9144000" cy="186312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99592" y="2132856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Claro que no todos los dispositivos tienen cámara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859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213285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La aplicación de la cámara </a:t>
            </a:r>
            <a:r>
              <a:rPr lang="es-ES_tradnl" dirty="0" smtClean="0"/>
              <a:t>codifica </a:t>
            </a:r>
            <a:r>
              <a:rPr lang="es-ES_tradnl" dirty="0"/>
              <a:t>la foto en el </a:t>
            </a:r>
            <a:r>
              <a:rPr lang="es-ES_tradnl" dirty="0" err="1" smtClean="0"/>
              <a:t>Intent</a:t>
            </a:r>
            <a:r>
              <a:rPr lang="es-ES_tradnl" dirty="0" smtClean="0"/>
              <a:t> devuelto a </a:t>
            </a:r>
            <a:r>
              <a:rPr lang="es-ES_tradnl" dirty="0" err="1"/>
              <a:t>onActivityResult</a:t>
            </a:r>
            <a:r>
              <a:rPr lang="es-ES_tradnl" dirty="0"/>
              <a:t> () como un pequeño </a:t>
            </a:r>
            <a:r>
              <a:rPr lang="es-ES_tradnl" dirty="0" smtClean="0"/>
              <a:t>BMP </a:t>
            </a:r>
            <a:r>
              <a:rPr lang="es-ES_tradnl" dirty="0"/>
              <a:t>en </a:t>
            </a:r>
            <a:r>
              <a:rPr lang="es-ES_tradnl" dirty="0" smtClean="0"/>
              <a:t>su </a:t>
            </a:r>
            <a:r>
              <a:rPr lang="es-ES_tradnl" dirty="0" err="1" smtClean="0"/>
              <a:t>bundle</a:t>
            </a:r>
            <a:r>
              <a:rPr lang="es-ES_tradnl" dirty="0" smtClean="0"/>
              <a:t>.</a:t>
            </a:r>
            <a:endParaRPr lang="es-ES" dirty="0"/>
          </a:p>
        </p:txBody>
      </p:sp>
      <p:pic>
        <p:nvPicPr>
          <p:cNvPr id="3" name="Imagen 2" descr="Captura de pantalla 2013-06-09 a la(s) 15.21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69819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206084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La aplicación de la cámara </a:t>
            </a:r>
            <a:r>
              <a:rPr lang="es-ES_tradnl" dirty="0" smtClean="0"/>
              <a:t>guarda </a:t>
            </a:r>
            <a:r>
              <a:rPr lang="es-ES_tradnl" dirty="0"/>
              <a:t>la foto </a:t>
            </a:r>
            <a:r>
              <a:rPr lang="es-ES_tradnl" dirty="0" smtClean="0"/>
              <a:t>a tamaño </a:t>
            </a:r>
            <a:r>
              <a:rPr lang="es-ES_tradnl" dirty="0"/>
              <a:t>completo si le </a:t>
            </a:r>
            <a:r>
              <a:rPr lang="es-ES_tradnl" dirty="0" smtClean="0"/>
              <a:t>especificamos dónde hacerlo.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1008"/>
            <a:ext cx="838594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pic>
        <p:nvPicPr>
          <p:cNvPr id="2" name="Imagen 1" descr="Captura de pantalla 2013-06-09 a la(s) 15.2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722549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4" name="Rectángulo 3"/>
          <p:cNvSpPr/>
          <p:nvPr/>
        </p:nvSpPr>
        <p:spPr>
          <a:xfrm>
            <a:off x="755576" y="1412776"/>
            <a:ext cx="820891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Un estilo es un conjunto de propiedades que especifican el aspecto y el formato de </a:t>
            </a:r>
            <a:r>
              <a:rPr lang="es-ES_tradnl" dirty="0" smtClean="0"/>
              <a:t>un componente, vista o ventana. </a:t>
            </a:r>
          </a:p>
          <a:p>
            <a:endParaRPr lang="es-ES_tradnl" dirty="0"/>
          </a:p>
          <a:p>
            <a:r>
              <a:rPr lang="es-ES_tradnl" dirty="0" smtClean="0"/>
              <a:t>Un </a:t>
            </a:r>
            <a:r>
              <a:rPr lang="es-ES_tradnl" dirty="0"/>
              <a:t>estilo puede especificar propiedades como la altura, relleno, color de fuente, tamaño de fuente, color de </a:t>
            </a:r>
            <a:r>
              <a:rPr lang="es-ES_tradnl" dirty="0" smtClean="0"/>
              <a:t>fondo, etc... </a:t>
            </a:r>
          </a:p>
          <a:p>
            <a:endParaRPr lang="es-ES_tradnl" dirty="0"/>
          </a:p>
          <a:p>
            <a:r>
              <a:rPr lang="es-ES_tradnl" dirty="0" smtClean="0"/>
              <a:t>Un </a:t>
            </a:r>
            <a:r>
              <a:rPr lang="es-ES_tradnl" dirty="0"/>
              <a:t>estilo se define en un recurso XML </a:t>
            </a:r>
            <a:r>
              <a:rPr lang="es-ES_tradnl" dirty="0" smtClean="0"/>
              <a:t>separado del diseño de la interfaz.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Mantienen una filosofía </a:t>
            </a:r>
            <a:r>
              <a:rPr lang="es-ES_tradnl" dirty="0"/>
              <a:t>similar a las hojas de estilo en cascada en diseño </a:t>
            </a:r>
            <a:r>
              <a:rPr lang="es-ES_tradnl" dirty="0" smtClean="0"/>
              <a:t>web, que </a:t>
            </a:r>
            <a:r>
              <a:rPr lang="es-ES_tradnl" dirty="0"/>
              <a:t>permiten separar el diseño del contenido.</a:t>
            </a:r>
            <a:endParaRPr lang="es-ES" dirty="0"/>
          </a:p>
        </p:txBody>
      </p:sp>
      <p:pic>
        <p:nvPicPr>
          <p:cNvPr id="5" name="Imagen 4" descr="Captura de pantalla 2013-06-09 a la(s) 12.58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1128"/>
            <a:ext cx="4279900" cy="1739900"/>
          </a:xfrm>
          <a:prstGeom prst="rect">
            <a:avLst/>
          </a:prstGeom>
        </p:spPr>
      </p:pic>
      <p:pic>
        <p:nvPicPr>
          <p:cNvPr id="6" name="Imagen 5" descr="Captura de pantalla 2013-06-09 a la(s) 12.22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69160"/>
            <a:ext cx="3708400" cy="901700"/>
          </a:xfrm>
          <a:prstGeom prst="rect">
            <a:avLst/>
          </a:prstGeom>
        </p:spPr>
      </p:pic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206084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añadir la foto al Media </a:t>
            </a:r>
            <a:r>
              <a:rPr lang="es-ES_tradnl" dirty="0" err="1" smtClean="0"/>
              <a:t>Provider</a:t>
            </a:r>
            <a:r>
              <a:rPr lang="es-ES_tradnl" dirty="0" smtClean="0"/>
              <a:t> para que esté disponible para otras aplicaciones.</a:t>
            </a:r>
            <a:endParaRPr lang="es-ES" dirty="0"/>
          </a:p>
        </p:txBody>
      </p:sp>
      <p:pic>
        <p:nvPicPr>
          <p:cNvPr id="3" name="Imagen 2" descr="Captura de pantalla 2013-06-09 a la(s) 15.22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8102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23528" y="54868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251520" y="836712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Fotos</a:t>
            </a:r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Si la foto es muy grande puede provocar un “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Memory</a:t>
            </a:r>
            <a:r>
              <a:rPr lang="es-ES" dirty="0" smtClean="0"/>
              <a:t>”, podemos gestionar estas situaciones mostrando una imagen escalada de la foto.</a:t>
            </a:r>
          </a:p>
        </p:txBody>
      </p:sp>
      <p:pic>
        <p:nvPicPr>
          <p:cNvPr id="2" name="Imagen 1" descr="Captura de pantalla 2013-06-09 a la(s) 15.2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79" y="2018310"/>
            <a:ext cx="607312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23528" y="54868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755576" y="1556792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VideoView</a:t>
            </a:r>
            <a:endParaRPr lang="es-ES" dirty="0" smtClean="0"/>
          </a:p>
          <a:p>
            <a:pPr eaLnBrk="1" hangingPunct="1"/>
            <a:endParaRPr lang="es-ES" dirty="0"/>
          </a:p>
          <a:p>
            <a:pPr eaLnBrk="1" hangingPunct="1"/>
            <a:r>
              <a:rPr lang="es-ES" dirty="0" smtClean="0"/>
              <a:t>De la misma forma que hemos hecho para tomar fotos, podemos tomar videos.</a:t>
            </a:r>
          </a:p>
        </p:txBody>
      </p:sp>
      <p:pic>
        <p:nvPicPr>
          <p:cNvPr id="3" name="Imagen 2" descr="Captura de pantalla 2013-06-09 a la(s) 15.45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24944"/>
            <a:ext cx="7620000" cy="1244600"/>
          </a:xfrm>
          <a:prstGeom prst="rect">
            <a:avLst/>
          </a:prstGeom>
        </p:spPr>
      </p:pic>
      <p:pic>
        <p:nvPicPr>
          <p:cNvPr id="4" name="Imagen 3" descr="Captura de pantalla 2013-06-09 a la(s) 15.46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6"/>
            <a:ext cx="6264696" cy="14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VideoView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8880"/>
            <a:ext cx="4206339" cy="1368152"/>
          </a:xfrm>
          <a:prstGeom prst="rect">
            <a:avLst/>
          </a:prstGeom>
        </p:spPr>
      </p:pic>
      <p:pic>
        <p:nvPicPr>
          <p:cNvPr id="10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8" y="4149080"/>
            <a:ext cx="673654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5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683568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MediaPlayer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2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5832648" cy="29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0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187624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MediaPlayer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750223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3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187624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MediaPlayer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564203" cy="17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8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2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4" y="2132856"/>
            <a:ext cx="5853225" cy="1652676"/>
          </a:xfrm>
          <a:prstGeom prst="rect">
            <a:avLst/>
          </a:prstGeom>
        </p:spPr>
      </p:pic>
      <p:pic>
        <p:nvPicPr>
          <p:cNvPr id="13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1" y="4365104"/>
            <a:ext cx="683561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2856"/>
            <a:ext cx="5860020" cy="1229115"/>
          </a:xfrm>
          <a:prstGeom prst="rect">
            <a:avLst/>
          </a:prstGeom>
        </p:spPr>
      </p:pic>
      <p:pic>
        <p:nvPicPr>
          <p:cNvPr id="16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905213" cy="28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2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1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568952" cy="42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755576" y="1412776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Un tema es un estilo aplicado a una actividad o toda la aplicación, en lugar de </a:t>
            </a:r>
            <a:r>
              <a:rPr lang="es-ES_tradnl" dirty="0" smtClean="0"/>
              <a:t>a un componente. </a:t>
            </a:r>
          </a:p>
          <a:p>
            <a:endParaRPr lang="es-ES_tradnl" dirty="0"/>
          </a:p>
          <a:p>
            <a:r>
              <a:rPr lang="es-ES_tradnl" dirty="0" smtClean="0"/>
              <a:t>Cuando </a:t>
            </a:r>
            <a:r>
              <a:rPr lang="es-ES_tradnl" dirty="0"/>
              <a:t>se aplica un estilo como un tema, </a:t>
            </a:r>
            <a:r>
              <a:rPr lang="es-ES_tradnl" dirty="0" smtClean="0"/>
              <a:t>todos los componentes de </a:t>
            </a:r>
            <a:r>
              <a:rPr lang="es-ES_tradnl" dirty="0"/>
              <a:t>la actividad o de la aplicación </a:t>
            </a:r>
            <a:r>
              <a:rPr lang="es-ES_tradnl" dirty="0" smtClean="0"/>
              <a:t>absorberán cada </a:t>
            </a:r>
            <a:r>
              <a:rPr lang="es-ES_tradnl" dirty="0"/>
              <a:t>propiedad </a:t>
            </a:r>
            <a:r>
              <a:rPr lang="es-ES_tradnl" dirty="0" smtClean="0"/>
              <a:t>del estilo.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5576" y="2852936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Para crear un conjunto de estilos, </a:t>
            </a:r>
            <a:r>
              <a:rPr lang="es-ES_tradnl" dirty="0" smtClean="0"/>
              <a:t>creamos un </a:t>
            </a:r>
            <a:r>
              <a:rPr lang="es-ES_tradnl" dirty="0"/>
              <a:t>archivo XML </a:t>
            </a:r>
            <a:r>
              <a:rPr lang="es-ES_tradnl" dirty="0" smtClean="0"/>
              <a:t>en </a:t>
            </a:r>
            <a:r>
              <a:rPr lang="es-ES_tradnl" dirty="0"/>
              <a:t>res / </a:t>
            </a:r>
            <a:r>
              <a:rPr lang="es-ES_tradnl" dirty="0" err="1" smtClean="0"/>
              <a:t>values</a:t>
            </a:r>
            <a:r>
              <a:rPr lang="es-ES_tradnl" dirty="0" smtClean="0"/>
              <a:t>/. </a:t>
            </a:r>
          </a:p>
          <a:p>
            <a:endParaRPr lang="es-ES_tradnl" dirty="0"/>
          </a:p>
          <a:p>
            <a:r>
              <a:rPr lang="es-ES_tradnl" dirty="0" smtClean="0"/>
              <a:t>El </a:t>
            </a:r>
            <a:r>
              <a:rPr lang="es-ES_tradnl" dirty="0"/>
              <a:t>nombre del archivo XML es arbitrario, pero </a:t>
            </a:r>
            <a:r>
              <a:rPr lang="es-ES_tradnl" dirty="0" smtClean="0"/>
              <a:t>por convención usamos </a:t>
            </a:r>
            <a:r>
              <a:rPr lang="es-ES_tradnl" dirty="0" err="1" smtClean="0"/>
              <a:t>styles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/>
              <a:t>El nodo raíz del archivo XML debe ser </a:t>
            </a:r>
            <a:r>
              <a:rPr lang="es-ES_tradnl" dirty="0" smtClean="0"/>
              <a:t>&lt;</a:t>
            </a:r>
            <a:r>
              <a:rPr lang="es-ES_tradnl" dirty="0" err="1" smtClean="0"/>
              <a:t>resources</a:t>
            </a:r>
            <a:r>
              <a:rPr lang="es-ES_tradnl" dirty="0"/>
              <a:t>&gt;.</a:t>
            </a:r>
          </a:p>
          <a:p>
            <a:endParaRPr lang="es-ES_tradnl" dirty="0"/>
          </a:p>
          <a:p>
            <a:r>
              <a:rPr lang="es-ES_tradnl" dirty="0"/>
              <a:t>Para cada estilo </a:t>
            </a:r>
            <a:r>
              <a:rPr lang="es-ES_tradnl" dirty="0" smtClean="0"/>
              <a:t>crearemos </a:t>
            </a:r>
            <a:r>
              <a:rPr lang="es-ES_tradnl" dirty="0"/>
              <a:t>un elemento &lt;</a:t>
            </a:r>
            <a:r>
              <a:rPr lang="es-ES_tradnl" dirty="0" err="1" smtClean="0"/>
              <a:t>style</a:t>
            </a:r>
            <a:r>
              <a:rPr lang="es-ES_tradnl" dirty="0" smtClean="0"/>
              <a:t>&gt;.</a:t>
            </a:r>
          </a:p>
          <a:p>
            <a:endParaRPr lang="es-ES_tradnl" dirty="0"/>
          </a:p>
          <a:p>
            <a:r>
              <a:rPr lang="es-ES_tradnl" dirty="0" smtClean="0"/>
              <a:t>Para cada propiedad crearemos un </a:t>
            </a:r>
            <a:r>
              <a:rPr lang="es-ES_tradnl" dirty="0"/>
              <a:t>elemento &lt;</a:t>
            </a:r>
            <a:r>
              <a:rPr lang="es-ES_tradnl" dirty="0" err="1"/>
              <a:t>item</a:t>
            </a:r>
            <a:r>
              <a:rPr lang="es-ES_tradnl" dirty="0" smtClean="0"/>
              <a:t>&gt;.</a:t>
            </a:r>
          </a:p>
          <a:p>
            <a:endParaRPr lang="es-ES_tradnl" dirty="0"/>
          </a:p>
          <a:p>
            <a:r>
              <a:rPr lang="es-ES_tradnl" dirty="0" smtClean="0"/>
              <a:t>El </a:t>
            </a:r>
            <a:r>
              <a:rPr lang="es-ES_tradnl" dirty="0"/>
              <a:t>valor </a:t>
            </a:r>
            <a:r>
              <a:rPr lang="es-ES_tradnl" dirty="0" smtClean="0"/>
              <a:t>de </a:t>
            </a:r>
            <a:r>
              <a:rPr lang="es-ES_tradnl" dirty="0"/>
              <a:t>&lt;</a:t>
            </a:r>
            <a:r>
              <a:rPr lang="es-ES_tradnl" dirty="0" err="1"/>
              <a:t>item</a:t>
            </a:r>
            <a:r>
              <a:rPr lang="es-ES_tradnl" dirty="0"/>
              <a:t>&gt; puede ser una cadena de palabras clave, un color hexadecimal, una referencia a otro tipo de recurso, u otro valor en función de la propiedad de estilo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8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Multimedia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899592" y="1628800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577057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0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1187624" y="1556792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Obtener el servicio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52439"/>
            <a:ext cx="8625505" cy="530474"/>
          </a:xfrm>
          <a:prstGeom prst="rect">
            <a:avLst/>
          </a:prstGeom>
        </p:spPr>
      </p:pic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1187624" y="3284984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Escuchar cambios de posición</a:t>
            </a:r>
          </a:p>
        </p:txBody>
      </p:sp>
      <p:pic>
        <p:nvPicPr>
          <p:cNvPr id="11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8640960" cy="2957189"/>
          </a:xfrm>
          <a:prstGeom prst="rect">
            <a:avLst/>
          </a:prstGeom>
        </p:spPr>
      </p:pic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2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2" name="1 CuadroTexto"/>
          <p:cNvSpPr txBox="1">
            <a:spLocks noChangeArrowheads="1"/>
          </p:cNvSpPr>
          <p:nvPr/>
        </p:nvSpPr>
        <p:spPr bwMode="auto">
          <a:xfrm>
            <a:off x="1187624" y="1412776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Registrar el servicio</a:t>
            </a:r>
          </a:p>
        </p:txBody>
      </p:sp>
      <p:sp>
        <p:nvSpPr>
          <p:cNvPr id="13" name="1 CuadroTexto"/>
          <p:cNvSpPr txBox="1">
            <a:spLocks noChangeArrowheads="1"/>
          </p:cNvSpPr>
          <p:nvPr/>
        </p:nvSpPr>
        <p:spPr bwMode="auto">
          <a:xfrm>
            <a:off x="1187624" y="3789040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Permisos</a:t>
            </a:r>
          </a:p>
        </p:txBody>
      </p:sp>
      <p:pic>
        <p:nvPicPr>
          <p:cNvPr id="14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09120"/>
            <a:ext cx="8628434" cy="936104"/>
          </a:xfrm>
          <a:prstGeom prst="rect">
            <a:avLst/>
          </a:prstGeom>
        </p:spPr>
      </p:pic>
      <p:pic>
        <p:nvPicPr>
          <p:cNvPr id="15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" y="2276872"/>
            <a:ext cx="8874431" cy="1192290"/>
          </a:xfrm>
          <a:prstGeom prst="rect">
            <a:avLst/>
          </a:prstGeom>
        </p:spPr>
      </p:pic>
      <p:sp>
        <p:nvSpPr>
          <p:cNvPr id="16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0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899592" y="1556792"/>
            <a:ext cx="66457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Flujo de datos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Iniciar la aplicación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Escuchar actualizaciones de posición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Estimar la mejor actualización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Dejar de escuchar actualizaciones</a:t>
            </a:r>
          </a:p>
        </p:txBody>
      </p:sp>
      <p:pic>
        <p:nvPicPr>
          <p:cNvPr id="11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8"/>
            <a:ext cx="7983065" cy="2200582"/>
          </a:xfrm>
          <a:prstGeom prst="rect">
            <a:avLst/>
          </a:prstGeom>
        </p:spPr>
      </p:pic>
      <p:sp>
        <p:nvSpPr>
          <p:cNvPr id="16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2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187624" y="1556792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Obtener última posición conocida</a:t>
            </a:r>
          </a:p>
        </p:txBody>
      </p:sp>
      <p:pic>
        <p:nvPicPr>
          <p:cNvPr id="12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0" y="2996952"/>
            <a:ext cx="8731241" cy="864096"/>
          </a:xfrm>
          <a:prstGeom prst="rect">
            <a:avLst/>
          </a:prstGeom>
        </p:spPr>
      </p:pic>
      <p:sp>
        <p:nvSpPr>
          <p:cNvPr id="13" name="1 CuadroTexto"/>
          <p:cNvSpPr txBox="1">
            <a:spLocks noChangeArrowheads="1"/>
          </p:cNvSpPr>
          <p:nvPr/>
        </p:nvSpPr>
        <p:spPr bwMode="auto">
          <a:xfrm>
            <a:off x="1187624" y="4437112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Estimar la mejor posición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Posición mas reciente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Mayor precisión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Fuente de mayor precisión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7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1043608" y="1556792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Detener actualizaciones</a:t>
            </a:r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7022957" cy="752460"/>
          </a:xfrm>
          <a:prstGeom prst="rect">
            <a:avLst/>
          </a:prstGeom>
        </p:spPr>
      </p:pic>
      <p:sp>
        <p:nvSpPr>
          <p:cNvPr id="14" name="1 CuadroTexto"/>
          <p:cNvSpPr txBox="1">
            <a:spLocks noChangeArrowheads="1"/>
          </p:cNvSpPr>
          <p:nvPr/>
        </p:nvSpPr>
        <p:spPr bwMode="auto">
          <a:xfrm>
            <a:off x="1187624" y="3645024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Activar GPS</a:t>
            </a:r>
          </a:p>
        </p:txBody>
      </p:sp>
      <p:pic>
        <p:nvPicPr>
          <p:cNvPr id="15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10591"/>
            <a:ext cx="8151303" cy="648072"/>
          </a:xfrm>
          <a:prstGeom prst="rect">
            <a:avLst/>
          </a:prstGeom>
        </p:spPr>
      </p:pic>
      <p:sp>
        <p:nvSpPr>
          <p:cNvPr id="16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2" name="1 CuadroTexto"/>
          <p:cNvSpPr txBox="1">
            <a:spLocks noChangeArrowheads="1"/>
          </p:cNvSpPr>
          <p:nvPr/>
        </p:nvSpPr>
        <p:spPr bwMode="auto">
          <a:xfrm>
            <a:off x="827584" y="1484784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Geocoder</a:t>
            </a:r>
            <a:endParaRPr lang="es-ES" dirty="0" smtClean="0"/>
          </a:p>
        </p:txBody>
      </p:sp>
      <p:pic>
        <p:nvPicPr>
          <p:cNvPr id="13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" y="2780928"/>
            <a:ext cx="8935698" cy="1428950"/>
          </a:xfrm>
          <a:prstGeom prst="rect">
            <a:avLst/>
          </a:prstGeom>
        </p:spPr>
      </p:pic>
      <p:pic>
        <p:nvPicPr>
          <p:cNvPr id="1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09120"/>
            <a:ext cx="7820719" cy="1944216"/>
          </a:xfrm>
          <a:prstGeom prst="rect">
            <a:avLst/>
          </a:prstGeom>
        </p:spPr>
      </p:pic>
      <p:sp>
        <p:nvSpPr>
          <p:cNvPr id="17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3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827584" y="1412776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Tipos de sensores.</a:t>
            </a:r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052736"/>
            <a:ext cx="3456384" cy="5648237"/>
          </a:xfrm>
          <a:prstGeom prst="rect">
            <a:avLst/>
          </a:prstGeom>
        </p:spPr>
      </p:pic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8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827584" y="1412776"/>
            <a:ext cx="664579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Gestor de sensores.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Recuperar un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Registrar un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lvl="1" indent="0"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Eliminar un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Escuchar un sensor</a:t>
            </a:r>
          </a:p>
        </p:txBody>
      </p:sp>
      <p:pic>
        <p:nvPicPr>
          <p:cNvPr id="12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8016459" cy="454743"/>
          </a:xfrm>
          <a:prstGeom prst="rect">
            <a:avLst/>
          </a:prstGeom>
        </p:spPr>
      </p:pic>
      <p:pic>
        <p:nvPicPr>
          <p:cNvPr id="13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7345561" cy="163008"/>
          </a:xfrm>
          <a:prstGeom prst="rect">
            <a:avLst/>
          </a:prstGeom>
        </p:spPr>
      </p:pic>
      <p:pic>
        <p:nvPicPr>
          <p:cNvPr id="14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57" y="4275098"/>
            <a:ext cx="5710041" cy="262732"/>
          </a:xfrm>
          <a:prstGeom prst="rect">
            <a:avLst/>
          </a:prstGeom>
        </p:spPr>
      </p:pic>
      <p:pic>
        <p:nvPicPr>
          <p:cNvPr id="15" name="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5174857"/>
            <a:ext cx="7230946" cy="1314718"/>
          </a:xfrm>
          <a:prstGeom prst="rect">
            <a:avLst/>
          </a:prstGeom>
        </p:spPr>
      </p:pic>
      <p:sp>
        <p:nvSpPr>
          <p:cNvPr id="16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827584" y="1484784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Gestor de sensores.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Refresco de un sensor</a:t>
            </a:r>
          </a:p>
        </p:txBody>
      </p:sp>
      <p:pic>
        <p:nvPicPr>
          <p:cNvPr id="16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68960"/>
            <a:ext cx="3312368" cy="1966165"/>
          </a:xfrm>
          <a:prstGeom prst="rect">
            <a:avLst/>
          </a:prstGeom>
        </p:spPr>
      </p:pic>
      <p:sp>
        <p:nvSpPr>
          <p:cNvPr id="17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3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4" name="Rectángulo 3"/>
          <p:cNvSpPr/>
          <p:nvPr/>
        </p:nvSpPr>
        <p:spPr>
          <a:xfrm>
            <a:off x="755576" y="1268760"/>
            <a:ext cx="828092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Cada elemento </a:t>
            </a:r>
            <a:r>
              <a:rPr lang="es-ES_tradnl" dirty="0" smtClean="0"/>
              <a:t>de &lt;</a:t>
            </a:r>
            <a:r>
              <a:rPr lang="es-ES_tradnl" dirty="0" err="1" smtClean="0"/>
              <a:t>resources</a:t>
            </a:r>
            <a:r>
              <a:rPr lang="es-ES_tradnl" dirty="0"/>
              <a:t>&gt; se convierte en un objeto de recurso de </a:t>
            </a:r>
            <a:r>
              <a:rPr lang="es-ES_tradnl" dirty="0" smtClean="0"/>
              <a:t>la aplicación </a:t>
            </a:r>
            <a:r>
              <a:rPr lang="es-ES_tradnl" dirty="0"/>
              <a:t>en tiempo de compilación, </a:t>
            </a:r>
            <a:r>
              <a:rPr lang="es-ES_tradnl" dirty="0" smtClean="0"/>
              <a:t>al </a:t>
            </a:r>
            <a:r>
              <a:rPr lang="es-ES_tradnl" dirty="0"/>
              <a:t>que se puede hacer referencia por el valor </a:t>
            </a:r>
            <a:r>
              <a:rPr lang="es-ES_tradnl" dirty="0" smtClean="0"/>
              <a:t>del atributo </a:t>
            </a:r>
            <a:r>
              <a:rPr lang="es-ES_tradnl" dirty="0"/>
              <a:t>nombre </a:t>
            </a:r>
            <a:r>
              <a:rPr lang="es-ES_tradnl" dirty="0" smtClean="0"/>
              <a:t>de su </a:t>
            </a:r>
            <a:r>
              <a:rPr lang="es-ES_tradnl" dirty="0"/>
              <a:t>elemento &lt;</a:t>
            </a:r>
            <a:r>
              <a:rPr lang="es-ES_tradnl" dirty="0" err="1"/>
              <a:t>style</a:t>
            </a:r>
            <a:r>
              <a:rPr lang="es-ES_tradnl" dirty="0" smtClean="0"/>
              <a:t>&gt;</a:t>
            </a:r>
          </a:p>
          <a:p>
            <a:endParaRPr lang="es-ES_tradnl" dirty="0"/>
          </a:p>
          <a:p>
            <a:r>
              <a:rPr lang="es-ES_tradnl" dirty="0"/>
              <a:t>El atributo </a:t>
            </a:r>
            <a:r>
              <a:rPr lang="es-ES_tradnl" dirty="0" smtClean="0"/>
              <a:t>“</a:t>
            </a:r>
            <a:r>
              <a:rPr lang="es-ES_tradnl" dirty="0" err="1" smtClean="0"/>
              <a:t>parent</a:t>
            </a:r>
            <a:r>
              <a:rPr lang="es-ES_tradnl" dirty="0" smtClean="0"/>
              <a:t>” en </a:t>
            </a:r>
            <a:r>
              <a:rPr lang="es-ES_tradnl" dirty="0"/>
              <a:t>el elemento &lt;</a:t>
            </a:r>
            <a:r>
              <a:rPr lang="es-ES_tradnl" dirty="0" err="1"/>
              <a:t>style</a:t>
            </a:r>
            <a:r>
              <a:rPr lang="es-ES_tradnl" dirty="0"/>
              <a:t>&gt; es opcional y especifica el ID de </a:t>
            </a:r>
            <a:r>
              <a:rPr lang="es-ES_tradnl" dirty="0" smtClean="0"/>
              <a:t>otro </a:t>
            </a:r>
            <a:r>
              <a:rPr lang="es-ES_tradnl" dirty="0"/>
              <a:t>estilo </a:t>
            </a:r>
            <a:r>
              <a:rPr lang="es-ES_tradnl" dirty="0" smtClean="0"/>
              <a:t>del cual debe </a:t>
            </a:r>
            <a:r>
              <a:rPr lang="es-ES_tradnl" dirty="0"/>
              <a:t>heredar propiedades. </a:t>
            </a:r>
            <a:endParaRPr lang="es-ES_tradnl" dirty="0" smtClean="0"/>
          </a:p>
        </p:txBody>
      </p:sp>
      <p:pic>
        <p:nvPicPr>
          <p:cNvPr id="5" name="Imagen 4" descr="Captura de pantalla 2013-06-09 a la(s) 13.0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7581900" cy="2413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4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429000"/>
            <a:ext cx="2736304" cy="3246646"/>
          </a:xfrm>
          <a:prstGeom prst="rect">
            <a:avLst/>
          </a:prstGeom>
        </p:spPr>
      </p:pic>
      <p:pic>
        <p:nvPicPr>
          <p:cNvPr id="5125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971600" y="1412776"/>
            <a:ext cx="6645793" cy="28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Eventos del sensor.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Tipo de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Huella de tiempo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Datos del sensor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Coordenadas relativas a la pantalla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Los ejes no cambian con la orientación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2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755576" y="1484784"/>
            <a:ext cx="664579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Eventos del sensor.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Accuracy</a:t>
            </a: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Precisión del sensor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Sensor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Tipo de sensor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Timestamp</a:t>
            </a: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Huella de tiempo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Valores emitidos por el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12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00808"/>
            <a:ext cx="3013490" cy="1953469"/>
          </a:xfrm>
          <a:prstGeom prst="rect">
            <a:avLst/>
          </a:prstGeom>
        </p:spPr>
      </p:pic>
      <p:sp>
        <p:nvSpPr>
          <p:cNvPr id="13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0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187624" y="1556792"/>
            <a:ext cx="664579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TYPE_ACCELEROMETER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m/s^2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Aceleración en 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Aceleración en el eje </a:t>
            </a:r>
            <a:r>
              <a:rPr lang="es-ES" dirty="0" smtClean="0"/>
              <a:t>Y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Aceleración en el eje </a:t>
            </a:r>
            <a:r>
              <a:rPr lang="es-ES" dirty="0" smtClean="0"/>
              <a:t>Z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7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1187624" y="1484784"/>
            <a:ext cx="664579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TYPE_MAGNETIC_FILED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uT</a:t>
            </a:r>
            <a:r>
              <a:rPr lang="es-ES" dirty="0" smtClean="0"/>
              <a:t> (Micro Tesla)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Campo magnético en 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Campo </a:t>
            </a:r>
            <a:r>
              <a:rPr lang="es-ES" dirty="0" smtClean="0"/>
              <a:t>magnético en </a:t>
            </a:r>
            <a:r>
              <a:rPr lang="es-ES" dirty="0"/>
              <a:t>el eje </a:t>
            </a:r>
            <a:r>
              <a:rPr lang="es-ES" dirty="0" smtClean="0"/>
              <a:t>Y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Campo </a:t>
            </a:r>
            <a:r>
              <a:rPr lang="es-ES" dirty="0" smtClean="0"/>
              <a:t>magnético en </a:t>
            </a:r>
            <a:r>
              <a:rPr lang="es-ES" dirty="0"/>
              <a:t>el eje </a:t>
            </a:r>
            <a:r>
              <a:rPr lang="es-ES" dirty="0" smtClean="0"/>
              <a:t>Z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2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187624" y="1556792"/>
            <a:ext cx="664579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TYPE_GYROSCOPE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Radianes/segundo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Velocidad angular en 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Velocidad angular </a:t>
            </a:r>
            <a:r>
              <a:rPr lang="es-ES" dirty="0" smtClean="0"/>
              <a:t>en </a:t>
            </a:r>
            <a:r>
              <a:rPr lang="es-ES" dirty="0"/>
              <a:t>el eje </a:t>
            </a:r>
            <a:r>
              <a:rPr lang="es-ES" dirty="0" smtClean="0"/>
              <a:t>Y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Velocidad angular </a:t>
            </a:r>
            <a:r>
              <a:rPr lang="es-ES" dirty="0" smtClean="0"/>
              <a:t>en </a:t>
            </a:r>
            <a:r>
              <a:rPr lang="es-ES" dirty="0"/>
              <a:t>el eje </a:t>
            </a:r>
            <a:r>
              <a:rPr lang="es-ES" dirty="0" smtClean="0"/>
              <a:t>Z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1 CuadroTexto"/>
          <p:cNvSpPr txBox="1">
            <a:spLocks noChangeArrowheads="1"/>
          </p:cNvSpPr>
          <p:nvPr/>
        </p:nvSpPr>
        <p:spPr bwMode="auto">
          <a:xfrm>
            <a:off x="971600" y="1340768"/>
            <a:ext cx="664579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TYPE_LIGHT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Lux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Intensidad de la luz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TYPE_PROXIMITY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Centimetros</a:t>
            </a: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/>
              <a:t>Values</a:t>
            </a:r>
            <a:r>
              <a:rPr lang="es-ES" dirty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Distancia registrada por el sensor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Algunos sensores solo admiten 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cerca (0) y lejos (1)</a:t>
            </a:r>
            <a:endParaRPr lang="es-ES" dirty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5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1187624" y="1628800"/>
            <a:ext cx="664579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TYPE_GRAVITY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m/s^2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Vector tridimensional que representa la gravedad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TYPE_LINEAR_ACCELERATION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m/s^2</a:t>
            </a: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Vector tridimensional que representa la aceleración del dispositivo</a:t>
            </a:r>
            <a:endParaRPr lang="es-ES" dirty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6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1187624" y="1484784"/>
            <a:ext cx="664579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TYPE_ORIENTATION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Grados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err="1" smtClean="0"/>
              <a:t>Azimuth</a:t>
            </a:r>
            <a:r>
              <a:rPr lang="es-ES" dirty="0" smtClean="0"/>
              <a:t>, 0 a 359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Angulo eje Y </a:t>
            </a:r>
            <a:r>
              <a:rPr lang="es-ES" dirty="0" err="1" smtClean="0"/>
              <a:t>y</a:t>
            </a:r>
            <a:r>
              <a:rPr lang="es-ES" dirty="0" smtClean="0"/>
              <a:t> Norte </a:t>
            </a:r>
            <a:r>
              <a:rPr lang="es-ES" dirty="0" err="1" smtClean="0"/>
              <a:t>magnetico</a:t>
            </a:r>
            <a:endParaRPr lang="es-ES" dirty="0" smtClean="0"/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Pitch, -180 a 180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Rotación alrededor del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Roll, -90 a 90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Rotación alrededor del eje Y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6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1187624" y="1484784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Permisos necesarios.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android.permission.INTERNET</a:t>
            </a: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android.permission.ACCESS_WIFI_STATE</a:t>
            </a:r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android.permission.ACCESS_NETWORK_STATE</a:t>
            </a:r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669934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755576" y="1412776"/>
            <a:ext cx="66457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Información de la conexión.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Servicio «</a:t>
            </a:r>
            <a:r>
              <a:rPr lang="es-ES" dirty="0" err="1" smtClean="0"/>
              <a:t>ConnectivityManager</a:t>
            </a:r>
            <a:r>
              <a:rPr lang="es-ES" dirty="0" smtClean="0"/>
              <a:t>»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getActiveNetworkInfo</a:t>
            </a:r>
            <a:r>
              <a:rPr lang="es-ES" dirty="0" smtClean="0"/>
              <a:t>()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Comprobar la conexión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996952"/>
            <a:ext cx="796393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755576" y="126876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heredar </a:t>
            </a:r>
            <a:r>
              <a:rPr lang="es-ES_tradnl" dirty="0"/>
              <a:t>propiedades de un estilo existente y luego definir sólo las propiedades que </a:t>
            </a:r>
            <a:r>
              <a:rPr lang="es-ES_tradnl" dirty="0" smtClean="0"/>
              <a:t>deseamos </a:t>
            </a:r>
            <a:r>
              <a:rPr lang="es-ES_tradnl" dirty="0"/>
              <a:t>cambiar o </a:t>
            </a:r>
            <a:r>
              <a:rPr lang="es-ES_tradnl" dirty="0" smtClean="0"/>
              <a:t>añadir. </a:t>
            </a:r>
          </a:p>
          <a:p>
            <a:endParaRPr lang="es-ES_tradnl" dirty="0"/>
          </a:p>
          <a:p>
            <a:r>
              <a:rPr lang="es-ES_tradnl" dirty="0" smtClean="0"/>
              <a:t>Podemos heredar </a:t>
            </a:r>
            <a:r>
              <a:rPr lang="es-ES_tradnl" dirty="0"/>
              <a:t>de estilos </a:t>
            </a:r>
            <a:r>
              <a:rPr lang="es-ES_tradnl" dirty="0" smtClean="0"/>
              <a:t>propios o </a:t>
            </a:r>
            <a:r>
              <a:rPr lang="es-ES_tradnl" dirty="0"/>
              <a:t>de los estilos </a:t>
            </a:r>
            <a:r>
              <a:rPr lang="es-ES_tradnl" dirty="0" smtClean="0"/>
              <a:t>proporcionados por plataforma</a:t>
            </a:r>
            <a:r>
              <a:rPr lang="es-ES_tradnl" dirty="0"/>
              <a:t>.</a:t>
            </a:r>
            <a:endParaRPr lang="es-ES" dirty="0"/>
          </a:p>
        </p:txBody>
      </p:sp>
      <p:pic>
        <p:nvPicPr>
          <p:cNvPr id="3" name="Imagen 2" descr="Captura de pantalla 2013-06-09 a la(s) 13.14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6527800" cy="850900"/>
          </a:xfrm>
          <a:prstGeom prst="rect">
            <a:avLst/>
          </a:prstGeom>
        </p:spPr>
      </p:pic>
      <p:pic>
        <p:nvPicPr>
          <p:cNvPr id="6" name="Imagen 5" descr="Captura de pantalla 2013-06-09 a la(s) 13.14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85084"/>
            <a:ext cx="5067300" cy="800100"/>
          </a:xfrm>
          <a:prstGeom prst="rect">
            <a:avLst/>
          </a:prstGeom>
        </p:spPr>
      </p:pic>
      <p:pic>
        <p:nvPicPr>
          <p:cNvPr id="7" name="Imagen 6" descr="Captura de pantalla 2013-06-09 a la(s) 13.15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233888"/>
            <a:ext cx="4699000" cy="787400"/>
          </a:xfrm>
          <a:prstGeom prst="rect">
            <a:avLst/>
          </a:prstGeom>
        </p:spPr>
      </p:pic>
      <p:sp>
        <p:nvSpPr>
          <p:cNvPr id="13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6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683568" y="1484784"/>
            <a:ext cx="66457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Información de la conexión.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Comprobar tipo de red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2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" y="2204889"/>
            <a:ext cx="6238890" cy="3249421"/>
          </a:xfrm>
          <a:prstGeom prst="rect">
            <a:avLst/>
          </a:prstGeom>
        </p:spPr>
      </p:pic>
      <p:pic>
        <p:nvPicPr>
          <p:cNvPr id="13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589240"/>
            <a:ext cx="5267027" cy="7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4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899592" y="1484784"/>
            <a:ext cx="664579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Gestionar «WIFI».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WIFI_SERVICE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Listado de redes visibles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Conexión activa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Escaneado de redes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Controla el estado de la red WIFI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3717032"/>
            <a:ext cx="792994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27584" y="1628800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GET</a:t>
            </a: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7308429" cy="30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755576" y="1556792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POST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7992888" cy="4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5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971600" y="1484784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POST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7704856" cy="39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6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27584" y="1484784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PUT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854569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99592" y="1484784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DELETE</a:t>
            </a: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865732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539552" y="1484784"/>
            <a:ext cx="664579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Obtener </a:t>
            </a:r>
            <a:r>
              <a:rPr lang="es-ES" dirty="0" err="1" smtClean="0"/>
              <a:t>HtttpURLConnection</a:t>
            </a: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URL.openconnection</a:t>
            </a:r>
            <a:r>
              <a:rPr lang="es-ES" dirty="0" smtClean="0"/>
              <a:t>()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Preparar la petición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s-ES" dirty="0" smtClean="0"/>
              <a:t>URI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s-ES" dirty="0" err="1" smtClean="0"/>
              <a:t>Headers</a:t>
            </a:r>
            <a:endParaRPr lang="es-ES" dirty="0" smtClean="0"/>
          </a:p>
          <a:p>
            <a:pPr lvl="2" eaLnBrk="1" hangingPunct="1">
              <a:buFont typeface="Arial" pitchFamily="34" charset="0"/>
              <a:buChar char="•"/>
            </a:pPr>
            <a:r>
              <a:rPr lang="es-ES" dirty="0" smtClean="0"/>
              <a:t>Cookies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Leer la respuesta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Desconectar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81128"/>
            <a:ext cx="844279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99592" y="1484784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Petición POST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52936"/>
            <a:ext cx="851810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755576" y="1556792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Gestionar redirecciones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68960"/>
            <a:ext cx="832642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4" name="Rectángulo 3"/>
          <p:cNvSpPr/>
          <p:nvPr/>
        </p:nvSpPr>
        <p:spPr>
          <a:xfrm>
            <a:off x="755576" y="1340768"/>
            <a:ext cx="828092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Tenemos la referencia </a:t>
            </a:r>
            <a:r>
              <a:rPr lang="es-ES_tradnl" dirty="0"/>
              <a:t>de todas las propiedades de estilo </a:t>
            </a:r>
            <a:r>
              <a:rPr lang="es-ES_tradnl" dirty="0" smtClean="0"/>
              <a:t>disponibles en </a:t>
            </a:r>
            <a:r>
              <a:rPr lang="es-ES_tradnl" dirty="0" err="1" smtClean="0"/>
              <a:t>R.attr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Todos los elementos gráficos </a:t>
            </a:r>
            <a:r>
              <a:rPr lang="es-ES_tradnl" dirty="0"/>
              <a:t>no </a:t>
            </a:r>
            <a:r>
              <a:rPr lang="es-ES_tradnl" dirty="0" smtClean="0"/>
              <a:t>aceptan los </a:t>
            </a:r>
            <a:r>
              <a:rPr lang="es-ES_tradnl" dirty="0"/>
              <a:t>mismos atributos de </a:t>
            </a:r>
            <a:r>
              <a:rPr lang="es-ES_tradnl" dirty="0" smtClean="0"/>
              <a:t>estilo. </a:t>
            </a:r>
          </a:p>
          <a:p>
            <a:endParaRPr lang="es-ES_tradnl" dirty="0"/>
          </a:p>
          <a:p>
            <a:r>
              <a:rPr lang="es-ES_tradnl" dirty="0"/>
              <a:t>S</a:t>
            </a:r>
            <a:r>
              <a:rPr lang="es-ES_tradnl" dirty="0" smtClean="0"/>
              <a:t>i </a:t>
            </a:r>
            <a:r>
              <a:rPr lang="es-ES_tradnl" dirty="0"/>
              <a:t>se aplica un estilo a </a:t>
            </a:r>
            <a:r>
              <a:rPr lang="es-ES_tradnl" dirty="0" smtClean="0"/>
              <a:t>un componente que </a:t>
            </a:r>
            <a:r>
              <a:rPr lang="es-ES_tradnl" dirty="0"/>
              <a:t>no admite todas las propiedades </a:t>
            </a:r>
            <a:r>
              <a:rPr lang="es-ES_tradnl" dirty="0" smtClean="0"/>
              <a:t>del </a:t>
            </a:r>
            <a:r>
              <a:rPr lang="es-ES_tradnl" dirty="0"/>
              <a:t>estilo, </a:t>
            </a:r>
            <a:r>
              <a:rPr lang="es-ES_tradnl" dirty="0" smtClean="0"/>
              <a:t>el componente usará sólo </a:t>
            </a:r>
            <a:r>
              <a:rPr lang="es-ES_tradnl" dirty="0"/>
              <a:t>aquellas propiedades que son compatibles </a:t>
            </a:r>
            <a:r>
              <a:rPr lang="es-ES_tradnl" dirty="0" smtClean="0"/>
              <a:t>e ignorará las demás.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Algunas propiedades de </a:t>
            </a:r>
            <a:r>
              <a:rPr lang="es-ES_tradnl" dirty="0" smtClean="0"/>
              <a:t>estilo</a:t>
            </a:r>
            <a:r>
              <a:rPr lang="es-ES_tradnl" dirty="0"/>
              <a:t> </a:t>
            </a:r>
            <a:r>
              <a:rPr lang="es-ES_tradnl" dirty="0" smtClean="0"/>
              <a:t>no </a:t>
            </a:r>
            <a:r>
              <a:rPr lang="es-ES_tradnl" dirty="0"/>
              <a:t>son compatibles con ningún </a:t>
            </a:r>
            <a:r>
              <a:rPr lang="es-ES_tradnl" dirty="0" smtClean="0"/>
              <a:t>componente y </a:t>
            </a:r>
            <a:r>
              <a:rPr lang="es-ES_tradnl" dirty="0"/>
              <a:t>sólo se pueden aplicar como un tema.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Estas </a:t>
            </a:r>
            <a:r>
              <a:rPr lang="es-ES_tradnl" dirty="0"/>
              <a:t>propiedades de estilo se aplican a toda la </a:t>
            </a:r>
            <a:r>
              <a:rPr lang="es-ES_tradnl" dirty="0" smtClean="0"/>
              <a:t>ventana. </a:t>
            </a:r>
          </a:p>
          <a:p>
            <a:endParaRPr lang="es-ES_tradnl" dirty="0"/>
          </a:p>
          <a:p>
            <a:r>
              <a:rPr lang="es-ES_tradnl" dirty="0" smtClean="0"/>
              <a:t>Por </a:t>
            </a:r>
            <a:r>
              <a:rPr lang="es-ES_tradnl" dirty="0"/>
              <a:t>ejemplo, las propiedades de estilo para un tema pueden ocultar el título de la aplicación, ocultar la barra de estado, o cambiar el fondo de la ventana.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Reconoceremos a estas propiedades </a:t>
            </a:r>
            <a:r>
              <a:rPr lang="es-ES_tradnl" dirty="0"/>
              <a:t>de </a:t>
            </a:r>
            <a:r>
              <a:rPr lang="es-ES_tradnl" dirty="0" smtClean="0"/>
              <a:t>estilo porque comienzan por “</a:t>
            </a:r>
            <a:r>
              <a:rPr lang="es-ES_tradnl" dirty="0" err="1" smtClean="0"/>
              <a:t>window</a:t>
            </a:r>
            <a:r>
              <a:rPr lang="es-ES_tradnl" dirty="0" smtClean="0"/>
              <a:t>”.</a:t>
            </a:r>
          </a:p>
          <a:p>
            <a:endParaRPr lang="es-ES_tradnl" dirty="0"/>
          </a:p>
          <a:p>
            <a:r>
              <a:rPr lang="es-ES_tradnl" dirty="0" smtClean="0"/>
              <a:t>Por </a:t>
            </a:r>
            <a:r>
              <a:rPr lang="es-ES_tradnl" dirty="0"/>
              <a:t>ejemplo, </a:t>
            </a:r>
            <a:r>
              <a:rPr lang="es-ES_tradnl" dirty="0" err="1"/>
              <a:t>windowNoTitle</a:t>
            </a:r>
            <a:r>
              <a:rPr lang="es-ES_tradnl" dirty="0"/>
              <a:t> y </a:t>
            </a:r>
            <a:r>
              <a:rPr lang="es-ES_tradnl" dirty="0" err="1" smtClean="0"/>
              <a:t>windowBackground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0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755576" y="1628800"/>
            <a:ext cx="66457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Gestionar autenticación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Solo usar con HTTPS!!!!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864269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8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27584" y="1556792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Cookies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8"/>
            <a:ext cx="7128792" cy="594066"/>
          </a:xfrm>
          <a:prstGeom prst="rect">
            <a:avLst/>
          </a:prstGeom>
        </p:spPr>
      </p:pic>
      <p:pic>
        <p:nvPicPr>
          <p:cNvPr id="10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844375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27584" y="1700808"/>
            <a:ext cx="664579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XML Parser.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Sax</a:t>
            </a:r>
            <a:r>
              <a:rPr lang="es-ES" dirty="0" smtClean="0"/>
              <a:t> Parser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download.oracle.com/javase/1.4.2/docs/api/javax/xml/parsers/SAXParser.html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DOM Parser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download.oracle.com/javase/1.4.2/docs/api/javax/xml/parsers/package-summary.html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PULL Parser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 el usado por Android para </a:t>
            </a:r>
            <a:r>
              <a:rPr lang="es-ES" dirty="0" err="1" smtClean="0"/>
              <a:t>parsear</a:t>
            </a:r>
            <a:r>
              <a:rPr lang="es-ES" dirty="0" smtClean="0"/>
              <a:t> el XML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5"/>
              </a:rPr>
              <a:t>http://developer.android.com/reference/org/xmlpull/v1/XmlPullParser.html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053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1 CuadroTexto"/>
          <p:cNvSpPr txBox="1">
            <a:spLocks noChangeArrowheads="1"/>
          </p:cNvSpPr>
          <p:nvPr/>
        </p:nvSpPr>
        <p:spPr bwMode="auto">
          <a:xfrm>
            <a:off x="827584" y="1556792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JSON Parser.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3"/>
              </a:rPr>
              <a:t>http://www.json.org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JsonObject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89040"/>
            <a:ext cx="6966068" cy="13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5576" y="1412776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LocationService</a:t>
            </a:r>
            <a:r>
              <a:rPr lang="es-ES_tradnl" dirty="0" smtClean="0"/>
              <a:t> mantiene </a:t>
            </a:r>
            <a:r>
              <a:rPr lang="es-ES_tradnl" dirty="0"/>
              <a:t>automáticamente la ubicación actual del usuario, por lo que </a:t>
            </a:r>
            <a:r>
              <a:rPr lang="es-ES_tradnl" dirty="0" smtClean="0"/>
              <a:t>toda la aplicación puede recuperarla </a:t>
            </a:r>
            <a:r>
              <a:rPr lang="es-ES_tradnl" dirty="0"/>
              <a:t>cuando sea necesario.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precisión de la localización se basa en los permisos de ubicación que </a:t>
            </a:r>
            <a:r>
              <a:rPr lang="es-ES_tradnl" dirty="0" smtClean="0"/>
              <a:t>hemos </a:t>
            </a:r>
            <a:r>
              <a:rPr lang="es-ES_tradnl" dirty="0"/>
              <a:t>solicitado y </a:t>
            </a:r>
            <a:r>
              <a:rPr lang="es-ES_tradnl" dirty="0" smtClean="0"/>
              <a:t>en los sensores </a:t>
            </a:r>
            <a:r>
              <a:rPr lang="es-ES_tradnl" dirty="0"/>
              <a:t>de localización que están actualmente </a:t>
            </a:r>
            <a:r>
              <a:rPr lang="es-ES_tradnl" dirty="0" smtClean="0"/>
              <a:t>activos.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Envía la </a:t>
            </a:r>
            <a:r>
              <a:rPr lang="es-ES_tradnl" dirty="0"/>
              <a:t>posición actual hasta </a:t>
            </a:r>
            <a:r>
              <a:rPr lang="es-ES_tradnl" dirty="0" smtClean="0"/>
              <a:t>la aplicación </a:t>
            </a:r>
            <a:r>
              <a:rPr lang="es-ES_tradnl" dirty="0"/>
              <a:t>a través </a:t>
            </a:r>
            <a:r>
              <a:rPr lang="es-ES_tradnl" dirty="0" smtClean="0"/>
              <a:t>del cliente </a:t>
            </a:r>
            <a:r>
              <a:rPr lang="es-ES_tradnl" dirty="0" err="1" smtClean="0"/>
              <a:t>LocationClient</a:t>
            </a:r>
            <a:r>
              <a:rPr lang="es-ES_tradnl" dirty="0" smtClean="0"/>
              <a:t>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55576" y="3861048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Las aplicaciones que utilizan servicios de localización deben solicitar permisos de ubicación.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Android</a:t>
            </a:r>
            <a:r>
              <a:rPr lang="es-ES_tradnl" dirty="0" smtClean="0"/>
              <a:t> </a:t>
            </a:r>
            <a:r>
              <a:rPr lang="es-ES_tradnl" dirty="0"/>
              <a:t>tiene dos permisos de ubicación: ACCESS_COARSE_LOCATION y ACCESS_FINE_LOCATION.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El </a:t>
            </a:r>
            <a:r>
              <a:rPr lang="es-ES_tradnl" dirty="0"/>
              <a:t>permiso que </a:t>
            </a:r>
            <a:r>
              <a:rPr lang="es-ES_tradnl" dirty="0" smtClean="0"/>
              <a:t>usemos definirá la </a:t>
            </a:r>
            <a:r>
              <a:rPr lang="es-ES_tradnl" dirty="0"/>
              <a:t>exactitud de la ubicación actual.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095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512" y="1412776"/>
            <a:ext cx="8964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LocationServices</a:t>
            </a:r>
            <a:r>
              <a:rPr lang="es-ES_tradnl" dirty="0" smtClean="0"/>
              <a:t> es </a:t>
            </a:r>
            <a:r>
              <a:rPr lang="es-ES_tradnl" dirty="0"/>
              <a:t>parte de la Google Play </a:t>
            </a:r>
            <a:r>
              <a:rPr lang="es-ES_tradnl" dirty="0" err="1" smtClean="0"/>
              <a:t>Services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Ya </a:t>
            </a:r>
            <a:r>
              <a:rPr lang="es-ES_tradnl" dirty="0"/>
              <a:t>que es difícil anticipar el estado del dispositivo del usuario, siempre </a:t>
            </a:r>
            <a:r>
              <a:rPr lang="es-ES_tradnl" dirty="0" smtClean="0"/>
              <a:t>deberemos </a:t>
            </a:r>
            <a:r>
              <a:rPr lang="es-ES_tradnl" dirty="0"/>
              <a:t>comprobar que se ha instalado el APK antes de intentar </a:t>
            </a:r>
            <a:r>
              <a:rPr lang="es-ES_tradnl" dirty="0" smtClean="0"/>
              <a:t>conectarnos </a:t>
            </a:r>
            <a:r>
              <a:rPr lang="es-ES_tradnl" dirty="0"/>
              <a:t>a </a:t>
            </a:r>
            <a:r>
              <a:rPr lang="es-ES_tradnl" dirty="0" smtClean="0"/>
              <a:t>los servicios </a:t>
            </a:r>
            <a:r>
              <a:rPr lang="es-ES_tradnl" dirty="0"/>
              <a:t>de localización.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Para </a:t>
            </a:r>
            <a:r>
              <a:rPr lang="es-ES_tradnl" dirty="0"/>
              <a:t>comprobar que se ha instalado el APK, </a:t>
            </a:r>
            <a:r>
              <a:rPr lang="es-ES_tradnl" dirty="0" smtClean="0"/>
              <a:t>usamos </a:t>
            </a:r>
            <a:r>
              <a:rPr lang="es-ES_tradnl" dirty="0" err="1" smtClean="0"/>
              <a:t>isGooglePlayServicesAvailable</a:t>
            </a:r>
            <a:r>
              <a:rPr lang="es-ES_tradnl" dirty="0" smtClean="0"/>
              <a:t>() </a:t>
            </a:r>
            <a:r>
              <a:rPr lang="es-ES_tradnl" dirty="0"/>
              <a:t>que devuelve </a:t>
            </a:r>
            <a:r>
              <a:rPr lang="es-ES_tradnl" dirty="0" smtClean="0"/>
              <a:t>un </a:t>
            </a:r>
            <a:r>
              <a:rPr lang="es-ES_tradnl" dirty="0" err="1" smtClean="0"/>
              <a:t>ConnectionResult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Si </a:t>
            </a:r>
            <a:r>
              <a:rPr lang="es-ES_tradnl" dirty="0"/>
              <a:t>se produce un </a:t>
            </a:r>
            <a:r>
              <a:rPr lang="es-ES_tradnl" dirty="0" smtClean="0"/>
              <a:t>error llamaremos a </a:t>
            </a:r>
            <a:r>
              <a:rPr lang="es-ES_tradnl" dirty="0" err="1"/>
              <a:t>GooglePlayServicesUtil.getErrorDialog</a:t>
            </a:r>
            <a:r>
              <a:rPr lang="es-ES_tradnl" dirty="0"/>
              <a:t> () para recuperar diálogo </a:t>
            </a:r>
            <a:r>
              <a:rPr lang="es-ES_tradnl" dirty="0" smtClean="0"/>
              <a:t>que </a:t>
            </a:r>
            <a:r>
              <a:rPr lang="es-ES_tradnl" dirty="0"/>
              <a:t>solicita a los usuarios </a:t>
            </a:r>
            <a:r>
              <a:rPr lang="es-ES_tradnl" dirty="0" smtClean="0"/>
              <a:t>descargar el APK de Google Play </a:t>
            </a:r>
            <a:r>
              <a:rPr lang="es-ES_tradnl" dirty="0" err="1" smtClean="0"/>
              <a:t>Services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744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" name="Imagen 2" descr="Captura de pantalla 2013-06-09 a la(s) 17.1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13" y="0"/>
            <a:ext cx="5169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544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Para obtener la ubicación actual, </a:t>
            </a:r>
            <a:r>
              <a:rPr lang="es-ES_tradnl" dirty="0" smtClean="0"/>
              <a:t>creamos </a:t>
            </a:r>
            <a:r>
              <a:rPr lang="es-ES_tradnl" dirty="0"/>
              <a:t>un cliente de ubicación, conectarse a servicios de localización, y luego llamar a su método </a:t>
            </a:r>
            <a:r>
              <a:rPr lang="es-ES_tradnl" dirty="0" err="1"/>
              <a:t>getLastLocation</a:t>
            </a:r>
            <a:r>
              <a:rPr lang="es-ES_tradnl" dirty="0"/>
              <a:t> ().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El </a:t>
            </a:r>
            <a:r>
              <a:rPr lang="es-ES_tradnl" dirty="0"/>
              <a:t>valor </a:t>
            </a:r>
            <a:r>
              <a:rPr lang="es-ES_tradnl" dirty="0" smtClean="0"/>
              <a:t>devuelto es </a:t>
            </a:r>
            <a:r>
              <a:rPr lang="es-ES_tradnl" dirty="0"/>
              <a:t>la mejor </a:t>
            </a:r>
            <a:r>
              <a:rPr lang="es-ES_tradnl" dirty="0" smtClean="0"/>
              <a:t>ubicación basada </a:t>
            </a:r>
            <a:r>
              <a:rPr lang="es-ES_tradnl" dirty="0"/>
              <a:t>en los permisos que solicita la aplicación y los sensores de localización actualmente habilitados.</a:t>
            </a:r>
          </a:p>
          <a:p>
            <a:endParaRPr lang="es-ES_tradnl" dirty="0"/>
          </a:p>
          <a:p>
            <a:r>
              <a:rPr lang="es-ES_tradnl" dirty="0" smtClean="0"/>
              <a:t>Tenemos que implementar </a:t>
            </a:r>
            <a:r>
              <a:rPr lang="es-ES_tradnl" dirty="0"/>
              <a:t>las interfaces que utiliza </a:t>
            </a:r>
            <a:r>
              <a:rPr lang="es-ES_tradnl" dirty="0" err="1" smtClean="0"/>
              <a:t>ServiceLocation</a:t>
            </a:r>
            <a:r>
              <a:rPr lang="es-ES_tradnl" dirty="0" smtClean="0"/>
              <a:t> para </a:t>
            </a:r>
            <a:r>
              <a:rPr lang="es-ES_tradnl" dirty="0"/>
              <a:t>comunicarse con su aplicación:</a:t>
            </a:r>
          </a:p>
          <a:p>
            <a:endParaRPr lang="es-ES_tradnl" dirty="0"/>
          </a:p>
          <a:p>
            <a:r>
              <a:rPr lang="es-ES_tradnl" dirty="0" err="1"/>
              <a:t>ConnectionCallbacks</a:t>
            </a:r>
            <a:endParaRPr lang="es-ES_tradnl" dirty="0"/>
          </a:p>
          <a:p>
            <a:r>
              <a:rPr lang="es-ES_tradnl" dirty="0" smtClean="0"/>
              <a:t>	Avisa cuando </a:t>
            </a:r>
            <a:r>
              <a:rPr lang="es-ES_tradnl" dirty="0"/>
              <a:t>un cliente local está conectado o desconectado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err="1"/>
              <a:t>OnConnectionFailedListener</a:t>
            </a:r>
            <a:endParaRPr lang="es-ES_tradnl" dirty="0"/>
          </a:p>
          <a:p>
            <a:r>
              <a:rPr lang="es-ES_tradnl" dirty="0" smtClean="0"/>
              <a:t>	Especifica si </a:t>
            </a:r>
            <a:r>
              <a:rPr lang="es-ES_tradnl" dirty="0"/>
              <a:t>se produce un error al intentar conectar </a:t>
            </a:r>
            <a:r>
              <a:rPr lang="es-ES_tradnl" dirty="0" smtClean="0"/>
              <a:t>con el servicio.</a:t>
            </a:r>
            <a:endParaRPr lang="es-ES" dirty="0"/>
          </a:p>
        </p:txBody>
      </p:sp>
      <p:pic>
        <p:nvPicPr>
          <p:cNvPr id="4" name="Imagen 3" descr="Captura de pantalla 2013-06-09 a la(s) 17.1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661248"/>
            <a:ext cx="6553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5"/>
            <a:ext cx="5832648" cy="52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-10256"/>
            <a:ext cx="5328592" cy="68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755576" y="1340768"/>
            <a:ext cx="820891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Hay dos formas de configurar un estilo:</a:t>
            </a:r>
          </a:p>
          <a:p>
            <a:endParaRPr lang="es-ES_tradnl" dirty="0"/>
          </a:p>
          <a:p>
            <a:pPr lvl="1"/>
            <a:r>
              <a:rPr lang="es-ES_tradnl" dirty="0"/>
              <a:t>Para </a:t>
            </a:r>
            <a:r>
              <a:rPr lang="es-ES_tradnl" dirty="0" smtClean="0"/>
              <a:t>un componente de forma individual</a:t>
            </a:r>
            <a:r>
              <a:rPr lang="es-ES_tradnl" dirty="0"/>
              <a:t>, añadiendo el atributo de estilo </a:t>
            </a:r>
            <a:r>
              <a:rPr lang="es-ES_tradnl" dirty="0" smtClean="0"/>
              <a:t>en su XML.</a:t>
            </a:r>
            <a:endParaRPr lang="es-ES_tradnl" dirty="0"/>
          </a:p>
          <a:p>
            <a:endParaRPr lang="es-ES_tradnl" dirty="0" smtClean="0"/>
          </a:p>
          <a:p>
            <a:pPr lvl="1"/>
            <a:r>
              <a:rPr lang="es-ES_tradnl" dirty="0" smtClean="0"/>
              <a:t>Para </a:t>
            </a:r>
            <a:r>
              <a:rPr lang="es-ES_tradnl" dirty="0"/>
              <a:t>una actividad o aplicación completa, </a:t>
            </a:r>
            <a:r>
              <a:rPr lang="es-ES_tradnl" dirty="0" smtClean="0"/>
              <a:t>usando el </a:t>
            </a:r>
            <a:r>
              <a:rPr lang="es-ES_tradnl" dirty="0"/>
              <a:t>atributo </a:t>
            </a:r>
            <a:r>
              <a:rPr lang="es-ES_tradnl" dirty="0" err="1" smtClean="0"/>
              <a:t>android:theme</a:t>
            </a:r>
            <a:r>
              <a:rPr lang="es-ES_tradnl" dirty="0" smtClean="0"/>
              <a:t> en </a:t>
            </a:r>
            <a:r>
              <a:rPr lang="es-ES_tradnl" dirty="0"/>
              <a:t>los </a:t>
            </a:r>
            <a:r>
              <a:rPr lang="es-ES_tradnl" dirty="0" smtClean="0"/>
              <a:t>elementos &lt;</a:t>
            </a:r>
            <a:r>
              <a:rPr lang="es-ES_tradnl" dirty="0" err="1"/>
              <a:t>activity</a:t>
            </a:r>
            <a:r>
              <a:rPr lang="es-ES_tradnl" dirty="0"/>
              <a:t>&gt; o </a:t>
            </a:r>
            <a:r>
              <a:rPr lang="es-ES_tradnl" dirty="0" smtClean="0"/>
              <a:t>&lt;</a:t>
            </a:r>
            <a:r>
              <a:rPr lang="es-ES_tradnl" dirty="0" err="1"/>
              <a:t>application</a:t>
            </a:r>
            <a:r>
              <a:rPr lang="es-ES_tradnl" dirty="0"/>
              <a:t>&gt; en el </a:t>
            </a:r>
            <a:r>
              <a:rPr lang="es-ES_tradnl" dirty="0" err="1" smtClean="0"/>
              <a:t>manifest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/>
              <a:t>Al aplicar un estilo a </a:t>
            </a:r>
            <a:r>
              <a:rPr lang="es-ES_tradnl" dirty="0" smtClean="0"/>
              <a:t>un solo View, </a:t>
            </a:r>
            <a:r>
              <a:rPr lang="es-ES_tradnl" dirty="0"/>
              <a:t>las propiedades definidas por el estilo se aplican sólo </a:t>
            </a:r>
            <a:r>
              <a:rPr lang="es-ES_tradnl" dirty="0" smtClean="0"/>
              <a:t>dicho View. </a:t>
            </a:r>
          </a:p>
          <a:p>
            <a:endParaRPr lang="es-ES_tradnl" dirty="0"/>
          </a:p>
          <a:p>
            <a:r>
              <a:rPr lang="es-ES_tradnl" dirty="0" smtClean="0"/>
              <a:t>Si </a:t>
            </a:r>
            <a:r>
              <a:rPr lang="es-ES_tradnl" dirty="0"/>
              <a:t>se aplica un estilo a un </a:t>
            </a:r>
            <a:r>
              <a:rPr lang="es-ES_tradnl" dirty="0" err="1"/>
              <a:t>ViewGroup</a:t>
            </a:r>
            <a:r>
              <a:rPr lang="es-ES_tradnl" dirty="0"/>
              <a:t>, </a:t>
            </a:r>
            <a:r>
              <a:rPr lang="es-ES_tradnl" dirty="0" smtClean="0"/>
              <a:t>los elementos anidados no </a:t>
            </a:r>
            <a:r>
              <a:rPr lang="es-ES_tradnl" dirty="0"/>
              <a:t>heredarán el estilo </a:t>
            </a:r>
            <a:r>
              <a:rPr lang="es-ES_tradnl" dirty="0" smtClean="0"/>
              <a:t>propiedades, solamente se </a:t>
            </a:r>
            <a:r>
              <a:rPr lang="es-ES_tradnl" dirty="0"/>
              <a:t>aplicará a sus propiedades.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Podemos </a:t>
            </a:r>
            <a:r>
              <a:rPr lang="es-ES_tradnl" dirty="0"/>
              <a:t>aplicar un estilo de manera que se aplique a todos los </a:t>
            </a:r>
            <a:r>
              <a:rPr lang="es-ES_tradnl" dirty="0" smtClean="0"/>
              <a:t>elementos anidados de un </a:t>
            </a:r>
            <a:r>
              <a:rPr lang="es-ES_tradnl" dirty="0" err="1" smtClean="0"/>
              <a:t>ViewGroup</a:t>
            </a:r>
            <a:r>
              <a:rPr lang="es-ES_tradnl" dirty="0" smtClean="0"/>
              <a:t> aplicando </a:t>
            </a:r>
            <a:r>
              <a:rPr lang="es-ES_tradnl" dirty="0"/>
              <a:t>el estilo como tema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2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Debemos </a:t>
            </a:r>
            <a:r>
              <a:rPr lang="es-ES_tradnl" dirty="0"/>
              <a:t>crear el cliente </a:t>
            </a:r>
            <a:r>
              <a:rPr lang="es-ES_tradnl" dirty="0" smtClean="0"/>
              <a:t>en </a:t>
            </a:r>
            <a:r>
              <a:rPr lang="es-ES_tradnl" dirty="0" err="1" smtClean="0"/>
              <a:t>onCreate</a:t>
            </a:r>
            <a:r>
              <a:rPr lang="es-ES_tradnl" dirty="0" smtClean="0"/>
              <a:t>(). </a:t>
            </a:r>
            <a:endParaRPr lang="es-ES" dirty="0"/>
          </a:p>
        </p:txBody>
      </p:sp>
      <p:pic>
        <p:nvPicPr>
          <p:cNvPr id="3" name="Imagen 2" descr="Captura de pantalla 2013-06-09 a la(s) 17.2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75116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2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Lo conectaremos </a:t>
            </a:r>
            <a:r>
              <a:rPr lang="es-ES_tradnl" dirty="0"/>
              <a:t>en </a:t>
            </a:r>
            <a:r>
              <a:rPr lang="es-ES_tradnl" dirty="0" err="1"/>
              <a:t>onStart</a:t>
            </a:r>
            <a:r>
              <a:rPr lang="es-ES_tradnl" dirty="0"/>
              <a:t> (</a:t>
            </a:r>
            <a:r>
              <a:rPr lang="es-ES_tradnl" dirty="0" smtClean="0"/>
              <a:t>).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67157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Desconectamos </a:t>
            </a:r>
            <a:r>
              <a:rPr lang="es-ES_tradnl" dirty="0"/>
              <a:t>el cliente en </a:t>
            </a:r>
            <a:r>
              <a:rPr lang="es-ES_tradnl" dirty="0" err="1"/>
              <a:t>OnStop</a:t>
            </a:r>
            <a:r>
              <a:rPr lang="es-ES_tradnl" dirty="0"/>
              <a:t> (</a:t>
            </a:r>
            <a:r>
              <a:rPr lang="es-ES_tradnl" dirty="0" smtClean="0"/>
              <a:t>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6840760" cy="33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Cuando necesitemos una ubicación hacemos uso de </a:t>
            </a:r>
            <a:r>
              <a:rPr lang="es-ES_tradnl" dirty="0" err="1" smtClean="0"/>
              <a:t>getLastLocation</a:t>
            </a:r>
            <a:r>
              <a:rPr lang="es-ES_tradnl" dirty="0" smtClean="0"/>
              <a:t>()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840760" cy="29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95536" y="1412776"/>
            <a:ext cx="864096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LocationService</a:t>
            </a:r>
            <a:r>
              <a:rPr lang="es-ES_tradnl" dirty="0" smtClean="0"/>
              <a:t> envía </a:t>
            </a:r>
            <a:r>
              <a:rPr lang="es-ES_tradnl" dirty="0"/>
              <a:t>actualizaciones </a:t>
            </a:r>
            <a:r>
              <a:rPr lang="es-ES_tradnl" dirty="0" err="1" smtClean="0"/>
              <a:t>periodicas</a:t>
            </a:r>
            <a:r>
              <a:rPr lang="es-ES_tradnl" dirty="0" smtClean="0"/>
              <a:t> de la ubicación del dispositivo.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El método </a:t>
            </a:r>
            <a:r>
              <a:rPr lang="es-ES_tradnl" dirty="0" err="1" smtClean="0"/>
              <a:t>onLocationChanged</a:t>
            </a:r>
            <a:r>
              <a:rPr lang="es-ES_tradnl" dirty="0" smtClean="0"/>
              <a:t>() que se usa para recibir las actualizaciones se </a:t>
            </a:r>
            <a:r>
              <a:rPr lang="es-ES_tradnl" dirty="0"/>
              <a:t>especifica en la interfaz </a:t>
            </a:r>
            <a:r>
              <a:rPr lang="es-ES_tradnl" dirty="0" err="1" smtClean="0"/>
              <a:t>LocationListener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El </a:t>
            </a:r>
            <a:r>
              <a:rPr lang="es-ES_tradnl" dirty="0"/>
              <a:t>argumento </a:t>
            </a:r>
            <a:r>
              <a:rPr lang="es-ES_tradnl" dirty="0" smtClean="0"/>
              <a:t>es </a:t>
            </a:r>
            <a:r>
              <a:rPr lang="es-ES_tradnl" dirty="0"/>
              <a:t>un objeto </a:t>
            </a:r>
            <a:r>
              <a:rPr lang="es-ES_tradnl" dirty="0" err="1"/>
              <a:t>Location</a:t>
            </a:r>
            <a:r>
              <a:rPr lang="es-ES_tradnl" dirty="0"/>
              <a:t> que contiene la latitud y longitud del lugar</a:t>
            </a:r>
            <a:r>
              <a:rPr lang="es-ES_tradnl" dirty="0" smtClean="0"/>
              <a:t>.</a:t>
            </a:r>
            <a:endParaRPr lang="es-ES" dirty="0"/>
          </a:p>
        </p:txBody>
      </p:sp>
      <p:pic>
        <p:nvPicPr>
          <p:cNvPr id="5" name="Imagen 4" descr="Captura de pantalla 2013-06-09 a la(s) 17.42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56992"/>
            <a:ext cx="5873525" cy="3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39552" y="1412776"/>
            <a:ext cx="87129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Nos permite </a:t>
            </a:r>
            <a:r>
              <a:rPr lang="es-ES_tradnl" dirty="0"/>
              <a:t>controlar el intervalo entre las actualizaciones y la precisión de la ubicación </a:t>
            </a:r>
            <a:r>
              <a:rPr lang="es-ES_tradnl" dirty="0" smtClean="0"/>
              <a:t>establecimiento </a:t>
            </a:r>
            <a:r>
              <a:rPr lang="es-ES_tradnl" dirty="0"/>
              <a:t>de los valores de un objeto </a:t>
            </a:r>
            <a:r>
              <a:rPr lang="es-ES_tradnl" dirty="0" err="1" smtClean="0"/>
              <a:t>LocationRequest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err="1" smtClean="0"/>
              <a:t>LocationRequest.setInterval</a:t>
            </a:r>
            <a:r>
              <a:rPr lang="es-ES_tradnl" dirty="0" smtClean="0"/>
              <a:t> </a:t>
            </a:r>
            <a:r>
              <a:rPr lang="es-ES_tradnl" dirty="0"/>
              <a:t>(). </a:t>
            </a:r>
            <a:endParaRPr lang="es-ES_tradnl" dirty="0" smtClean="0"/>
          </a:p>
          <a:p>
            <a:pPr lvl="1"/>
            <a:r>
              <a:rPr lang="es-ES_tradnl" dirty="0" smtClean="0"/>
              <a:t>Este </a:t>
            </a:r>
            <a:r>
              <a:rPr lang="es-ES_tradnl" dirty="0"/>
              <a:t>método establece la </a:t>
            </a:r>
            <a:r>
              <a:rPr lang="es-ES_tradnl" dirty="0" smtClean="0"/>
              <a:t>periodicidad en </a:t>
            </a:r>
            <a:r>
              <a:rPr lang="es-ES_tradnl" dirty="0"/>
              <a:t>milisegundos </a:t>
            </a:r>
            <a:r>
              <a:rPr lang="es-ES_tradnl" dirty="0" smtClean="0"/>
              <a:t>de las actualizaciones </a:t>
            </a:r>
            <a:r>
              <a:rPr lang="es-ES_tradnl" dirty="0"/>
              <a:t>de ubicación. </a:t>
            </a:r>
          </a:p>
          <a:p>
            <a:pPr lvl="1"/>
            <a:r>
              <a:rPr lang="es-ES_tradnl" dirty="0" smtClean="0"/>
              <a:t>Si </a:t>
            </a:r>
            <a:r>
              <a:rPr lang="es-ES_tradnl" dirty="0"/>
              <a:t>no hay otras aplicaciones </a:t>
            </a:r>
            <a:r>
              <a:rPr lang="es-ES_tradnl" dirty="0" smtClean="0"/>
              <a:t>que </a:t>
            </a:r>
            <a:r>
              <a:rPr lang="es-ES_tradnl" dirty="0" err="1" smtClean="0"/>
              <a:t>esten</a:t>
            </a:r>
            <a:r>
              <a:rPr lang="es-ES_tradnl" dirty="0" smtClean="0"/>
              <a:t> conectadas recibiremos las actualizaciones </a:t>
            </a:r>
            <a:r>
              <a:rPr lang="es-ES_tradnl" dirty="0"/>
              <a:t>a este ritmo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err="1" smtClean="0"/>
              <a:t>LocationRequest.setFastestInterval</a:t>
            </a:r>
            <a:r>
              <a:rPr lang="es-ES_tradnl" dirty="0" smtClean="0"/>
              <a:t> </a:t>
            </a:r>
            <a:r>
              <a:rPr lang="es-ES_tradnl" dirty="0"/>
              <a:t>(). </a:t>
            </a:r>
            <a:endParaRPr lang="es-ES_tradnl" dirty="0" smtClean="0"/>
          </a:p>
          <a:p>
            <a:pPr lvl="1"/>
            <a:r>
              <a:rPr lang="es-ES_tradnl" dirty="0" smtClean="0"/>
              <a:t>Este </a:t>
            </a:r>
            <a:r>
              <a:rPr lang="es-ES_tradnl" dirty="0"/>
              <a:t>método establece la tasa más rápida en </a:t>
            </a:r>
            <a:r>
              <a:rPr lang="es-ES_tradnl" dirty="0" smtClean="0"/>
              <a:t>milisegundos que nuestra aplicación es capaz de gestionar. </a:t>
            </a:r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necesario establecer esta tasa porque otras aplicaciones también afectan a la velocidad a la que se envían las actualizaciones.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LocationRequest.setPriority</a:t>
            </a:r>
            <a:r>
              <a:rPr lang="es-ES_tradnl" dirty="0" smtClean="0"/>
              <a:t>()</a:t>
            </a:r>
          </a:p>
          <a:p>
            <a:pPr lvl="1"/>
            <a:r>
              <a:rPr lang="es-ES_tradnl" dirty="0" smtClean="0"/>
              <a:t>Establece la precisión de las ubicaciones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04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" name="Imagen 2" descr="Captura de pantalla 2013-06-09 a la(s) 17.4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32856"/>
            <a:ext cx="6070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Internet + Localización.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27584" y="206084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Iniciar y detener las actualizaciones.</a:t>
            </a:r>
          </a:p>
          <a:p>
            <a:endParaRPr lang="es-ES" dirty="0"/>
          </a:p>
          <a:p>
            <a:r>
              <a:rPr lang="es-ES" dirty="0" smtClean="0"/>
              <a:t>Es una buena practica detener las actualizaciones cuando la actividad pasa a segundo plano y volver a activarlas, si procede, al volver a estar activa.</a:t>
            </a:r>
            <a:endParaRPr lang="es-ES" dirty="0"/>
          </a:p>
        </p:txBody>
      </p:sp>
      <p:pic>
        <p:nvPicPr>
          <p:cNvPr id="4" name="Imagen 3" descr="Captura de pantalla 2013-06-09 a la(s) 17.5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73016"/>
            <a:ext cx="5544616" cy="30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5576" y="1556792"/>
            <a:ext cx="813690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Geofencing</a:t>
            </a:r>
            <a:r>
              <a:rPr lang="es-ES_tradnl" dirty="0"/>
              <a:t> combina el conocimiento de la ubicación actual del usuario con </a:t>
            </a:r>
            <a:r>
              <a:rPr lang="es-ES_tradnl" dirty="0" smtClean="0"/>
              <a:t>la ubicación de </a:t>
            </a:r>
            <a:r>
              <a:rPr lang="es-ES_tradnl" dirty="0"/>
              <a:t>entidades </a:t>
            </a:r>
            <a:r>
              <a:rPr lang="es-ES_tradnl" dirty="0" smtClean="0"/>
              <a:t>cercanas. </a:t>
            </a:r>
          </a:p>
          <a:p>
            <a:endParaRPr lang="es-ES_tradnl" dirty="0"/>
          </a:p>
          <a:p>
            <a:r>
              <a:rPr lang="es-ES_tradnl" dirty="0" smtClean="0"/>
              <a:t>Para </a:t>
            </a:r>
            <a:r>
              <a:rPr lang="es-ES_tradnl" dirty="0"/>
              <a:t>marcar un lugar de interés, se especifica su latitud y longitud.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Para </a:t>
            </a:r>
            <a:r>
              <a:rPr lang="es-ES_tradnl" dirty="0"/>
              <a:t>ajustar la proximidad a la ubicación, se agrega un radio.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latitud, la longitud y el radio definen una barrera geográfica.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Puede </a:t>
            </a:r>
            <a:r>
              <a:rPr lang="es-ES_tradnl" dirty="0"/>
              <a:t>tener varias </a:t>
            </a:r>
            <a:r>
              <a:rPr lang="es-ES_tradnl" dirty="0" err="1"/>
              <a:t>geofences</a:t>
            </a:r>
            <a:r>
              <a:rPr lang="es-ES_tradnl" dirty="0"/>
              <a:t> activas a la vez.</a:t>
            </a:r>
          </a:p>
          <a:p>
            <a:endParaRPr lang="es-ES_tradnl" dirty="0"/>
          </a:p>
          <a:p>
            <a:r>
              <a:rPr lang="es-ES_tradnl" dirty="0" smtClean="0"/>
              <a:t>Una </a:t>
            </a:r>
            <a:r>
              <a:rPr lang="es-ES_tradnl" dirty="0" err="1" smtClean="0"/>
              <a:t>geofense</a:t>
            </a:r>
            <a:r>
              <a:rPr lang="es-ES_tradnl" dirty="0" smtClean="0"/>
              <a:t> se trata mas como </a:t>
            </a:r>
            <a:r>
              <a:rPr lang="es-ES_tradnl" dirty="0"/>
              <a:t>un área </a:t>
            </a:r>
            <a:r>
              <a:rPr lang="es-ES_tradnl" dirty="0" smtClean="0"/>
              <a:t>que </a:t>
            </a:r>
            <a:r>
              <a:rPr lang="es-ES_tradnl" dirty="0"/>
              <a:t>como </a:t>
            </a:r>
            <a:r>
              <a:rPr lang="es-ES_tradnl" dirty="0" smtClean="0"/>
              <a:t>puntos. </a:t>
            </a:r>
          </a:p>
          <a:p>
            <a:endParaRPr lang="es-ES_tradnl" dirty="0"/>
          </a:p>
          <a:p>
            <a:r>
              <a:rPr lang="es-ES_tradnl" dirty="0" smtClean="0"/>
              <a:t>Esto nos </a:t>
            </a:r>
            <a:r>
              <a:rPr lang="es-ES_tradnl" dirty="0"/>
              <a:t>permite detectar cuando el usuario entra o sale de una barrera geográfica. 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385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1484784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Para cada </a:t>
            </a:r>
            <a:r>
              <a:rPr lang="es-ES_tradnl" dirty="0" err="1" smtClean="0"/>
              <a:t>geofence</a:t>
            </a:r>
            <a:r>
              <a:rPr lang="es-ES_tradnl" dirty="0" smtClean="0"/>
              <a:t> podemos </a:t>
            </a:r>
            <a:r>
              <a:rPr lang="es-ES_tradnl" dirty="0"/>
              <a:t>solicitar </a:t>
            </a:r>
            <a:r>
              <a:rPr lang="es-ES_tradnl" dirty="0" smtClean="0"/>
              <a:t>sus </a:t>
            </a:r>
            <a:r>
              <a:rPr lang="es-ES_tradnl" dirty="0"/>
              <a:t>eventos de entrada o </a:t>
            </a:r>
            <a:r>
              <a:rPr lang="es-ES_tradnl" dirty="0" smtClean="0"/>
              <a:t>salida </a:t>
            </a:r>
            <a:r>
              <a:rPr lang="es-ES_tradnl" dirty="0"/>
              <a:t>o ambos.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También podemos </a:t>
            </a:r>
            <a:r>
              <a:rPr lang="es-ES_tradnl" dirty="0"/>
              <a:t>limitar la duración de una barrera geográfica especificando una duración </a:t>
            </a:r>
            <a:r>
              <a:rPr lang="es-ES_tradnl" dirty="0" smtClean="0"/>
              <a:t>en </a:t>
            </a:r>
            <a:r>
              <a:rPr lang="es-ES_tradnl" dirty="0"/>
              <a:t>milisegundos.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Una </a:t>
            </a:r>
            <a:r>
              <a:rPr lang="es-ES_tradnl" dirty="0"/>
              <a:t>vez transcurrido el </a:t>
            </a:r>
            <a:r>
              <a:rPr lang="es-ES_tradnl" dirty="0" smtClean="0"/>
              <a:t>tiempo el </a:t>
            </a:r>
            <a:r>
              <a:rPr lang="es-ES_tradnl" dirty="0" err="1" smtClean="0"/>
              <a:t>geofence</a:t>
            </a:r>
            <a:r>
              <a:rPr lang="es-ES_tradnl" dirty="0" smtClean="0"/>
              <a:t> se elimina </a:t>
            </a:r>
            <a:r>
              <a:rPr lang="es-ES_tradnl" dirty="0"/>
              <a:t>automáticamente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Al igual que para obtener la ubicación del usuario, el </a:t>
            </a:r>
            <a:r>
              <a:rPr lang="es-ES_tradnl" dirty="0" err="1" smtClean="0"/>
              <a:t>geofence</a:t>
            </a:r>
            <a:r>
              <a:rPr lang="es-ES_tradnl" dirty="0" smtClean="0"/>
              <a:t> requiere especificar el permisos de ubicación CORASE o FINE y se rige por los mismos valores de precisión.</a:t>
            </a:r>
          </a:p>
          <a:p>
            <a:endParaRPr lang="es-ES_tradnl" dirty="0"/>
          </a:p>
          <a:p>
            <a:r>
              <a:rPr lang="es-ES_tradnl" dirty="0" smtClean="0"/>
              <a:t>También depende del Google Play </a:t>
            </a:r>
            <a:r>
              <a:rPr lang="es-ES_tradnl" dirty="0" err="1" smtClean="0"/>
              <a:t>Service</a:t>
            </a:r>
            <a:r>
              <a:rPr lang="es-ES_tradnl" dirty="0" smtClean="0"/>
              <a:t> y debemos realizar su comprobación antes de ponerlo a funcionar.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537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Estilos.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Imagen 2" descr="Captura de pantalla 2013-06-09 a la(s) 14.01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657600" cy="863600"/>
          </a:xfrm>
          <a:prstGeom prst="rect">
            <a:avLst/>
          </a:prstGeom>
        </p:spPr>
      </p:pic>
      <p:pic>
        <p:nvPicPr>
          <p:cNvPr id="4" name="Imagen 3" descr="Captura de pantalla 2013-06-09 a la(s) 14.01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5054600" cy="304800"/>
          </a:xfrm>
          <a:prstGeom prst="rect">
            <a:avLst/>
          </a:prstGeom>
        </p:spPr>
      </p:pic>
      <p:pic>
        <p:nvPicPr>
          <p:cNvPr id="5" name="Imagen 4" descr="Captura de pantalla 2013-06-09 a la(s) 14.01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589240"/>
            <a:ext cx="5549900" cy="266700"/>
          </a:xfrm>
          <a:prstGeom prst="rect">
            <a:avLst/>
          </a:prstGeom>
        </p:spPr>
      </p:pic>
      <p:pic>
        <p:nvPicPr>
          <p:cNvPr id="6" name="Imagen 5" descr="Captura de pantalla 2013-06-09 a la(s) 14.01.4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7670800" cy="1346200"/>
          </a:xfrm>
          <a:prstGeom prst="rect">
            <a:avLst/>
          </a:prstGeom>
        </p:spPr>
      </p:pic>
      <p:sp>
        <p:nvSpPr>
          <p:cNvPr id="12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46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83568" y="1340768"/>
            <a:ext cx="835292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Para utilizar </a:t>
            </a:r>
            <a:r>
              <a:rPr lang="es-ES_tradnl" dirty="0" err="1" smtClean="0"/>
              <a:t>geofencing</a:t>
            </a:r>
            <a:r>
              <a:rPr lang="es-ES_tradnl" dirty="0" smtClean="0"/>
              <a:t> necesitamos definir </a:t>
            </a:r>
            <a:r>
              <a:rPr lang="es-ES_tradnl" dirty="0"/>
              <a:t>los </a:t>
            </a:r>
            <a:r>
              <a:rPr lang="es-ES_tradnl" dirty="0" err="1"/>
              <a:t>geofences</a:t>
            </a:r>
            <a:r>
              <a:rPr lang="es-ES_tradnl" dirty="0"/>
              <a:t> que </a:t>
            </a:r>
            <a:r>
              <a:rPr lang="es-ES_tradnl" dirty="0" smtClean="0"/>
              <a:t>queremos supervisar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Por lo </a:t>
            </a:r>
            <a:r>
              <a:rPr lang="es-ES_tradnl" dirty="0"/>
              <a:t>general </a:t>
            </a:r>
            <a:r>
              <a:rPr lang="es-ES_tradnl" dirty="0" smtClean="0"/>
              <a:t>almacenaremos los datos en </a:t>
            </a:r>
            <a:r>
              <a:rPr lang="es-ES_tradnl" dirty="0"/>
              <a:t>una base de datos local </a:t>
            </a:r>
            <a:r>
              <a:rPr lang="es-ES_tradnl" dirty="0" smtClean="0"/>
              <a:t>o los  descargaremos </a:t>
            </a:r>
            <a:r>
              <a:rPr lang="es-ES_tradnl" dirty="0"/>
              <a:t>de la </a:t>
            </a:r>
            <a:r>
              <a:rPr lang="es-ES_tradnl" dirty="0" smtClean="0"/>
              <a:t>red.</a:t>
            </a:r>
          </a:p>
          <a:p>
            <a:endParaRPr lang="es-ES_tradnl" dirty="0"/>
          </a:p>
          <a:p>
            <a:r>
              <a:rPr lang="es-ES_tradnl" dirty="0" smtClean="0"/>
              <a:t>Un </a:t>
            </a:r>
            <a:r>
              <a:rPr lang="es-ES_tradnl" dirty="0" err="1" smtClean="0"/>
              <a:t>geofence</a:t>
            </a:r>
            <a:r>
              <a:rPr lang="es-ES_tradnl" dirty="0" smtClean="0"/>
              <a:t> se crea </a:t>
            </a:r>
            <a:r>
              <a:rPr lang="es-ES_tradnl" dirty="0"/>
              <a:t>con </a:t>
            </a:r>
            <a:r>
              <a:rPr lang="es-ES_tradnl" dirty="0" err="1"/>
              <a:t>Geofence.Builder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Cada </a:t>
            </a:r>
            <a:r>
              <a:rPr lang="es-ES_tradnl" dirty="0"/>
              <a:t>objeto </a:t>
            </a:r>
            <a:r>
              <a:rPr lang="es-ES_tradnl" dirty="0" err="1"/>
              <a:t>Geofence</a:t>
            </a:r>
            <a:r>
              <a:rPr lang="es-ES_tradnl" dirty="0"/>
              <a:t> contiene la siguiente información:</a:t>
            </a:r>
          </a:p>
          <a:p>
            <a:endParaRPr lang="es-ES_tradnl" dirty="0"/>
          </a:p>
          <a:p>
            <a:r>
              <a:rPr lang="es-ES_tradnl" dirty="0" smtClean="0"/>
              <a:t>	Latitud</a:t>
            </a:r>
            <a:r>
              <a:rPr lang="es-ES_tradnl" dirty="0"/>
              <a:t>, longitud y radio</a:t>
            </a:r>
          </a:p>
          <a:p>
            <a:r>
              <a:rPr lang="es-ES_tradnl" dirty="0" smtClean="0"/>
              <a:t>	Definimos </a:t>
            </a:r>
            <a:r>
              <a:rPr lang="es-ES_tradnl" dirty="0"/>
              <a:t>un área circular de la barrera geográfica. 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Utilizamos </a:t>
            </a:r>
            <a:r>
              <a:rPr lang="es-ES_tradnl" dirty="0"/>
              <a:t>la latitud y longitud para marcar un lugar de </a:t>
            </a:r>
            <a:r>
              <a:rPr lang="es-ES_tradnl" dirty="0" smtClean="0"/>
              <a:t>interés </a:t>
            </a:r>
            <a:r>
              <a:rPr lang="es-ES_tradnl" dirty="0"/>
              <a:t>y </a:t>
            </a:r>
            <a:r>
              <a:rPr lang="es-ES_tradnl" dirty="0" smtClean="0"/>
              <a:t>el radio 	para marcar el área en el que se activará el </a:t>
            </a:r>
            <a:r>
              <a:rPr lang="es-ES_tradnl" dirty="0" err="1" smtClean="0"/>
              <a:t>geofence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	Cuanto </a:t>
            </a:r>
            <a:r>
              <a:rPr lang="es-ES_tradnl" dirty="0"/>
              <a:t>mayor sea el </a:t>
            </a:r>
            <a:r>
              <a:rPr lang="es-ES_tradnl" dirty="0" smtClean="0"/>
              <a:t>radio más </a:t>
            </a:r>
            <a:r>
              <a:rPr lang="es-ES_tradnl" dirty="0"/>
              <a:t>probable </a:t>
            </a:r>
            <a:r>
              <a:rPr lang="es-ES_tradnl" dirty="0" smtClean="0"/>
              <a:t>será que se active la </a:t>
            </a:r>
            <a:r>
              <a:rPr lang="es-ES_tradnl" dirty="0"/>
              <a:t>alerta de </a:t>
            </a:r>
            <a:r>
              <a:rPr lang="es-ES_tradnl" dirty="0" smtClean="0"/>
              <a:t>	transición del </a:t>
            </a:r>
            <a:r>
              <a:rPr lang="es-ES_tradnl" dirty="0" err="1" smtClean="0"/>
              <a:t>geofence</a:t>
            </a:r>
            <a:r>
              <a:rPr lang="es-ES_tradnl" dirty="0" smtClean="0"/>
              <a:t> </a:t>
            </a:r>
            <a:r>
              <a:rPr lang="es-ES_tradnl" dirty="0"/>
              <a:t>por acercarse a </a:t>
            </a:r>
            <a:r>
              <a:rPr lang="es-ES_tradnl" dirty="0" smtClean="0"/>
              <a:t>su </a:t>
            </a:r>
            <a:r>
              <a:rPr lang="es-ES_tradnl" dirty="0"/>
              <a:t>barrera geográfica. 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29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83568" y="1340768"/>
            <a:ext cx="835292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Tiempo </a:t>
            </a:r>
            <a:r>
              <a:rPr lang="es-ES_tradnl" dirty="0"/>
              <a:t>de expiración</a:t>
            </a:r>
          </a:p>
          <a:p>
            <a:r>
              <a:rPr lang="es-ES_tradnl" dirty="0" smtClean="0"/>
              <a:t>	El </a:t>
            </a:r>
            <a:r>
              <a:rPr lang="es-ES_tradnl" dirty="0"/>
              <a:t>tiempo que el </a:t>
            </a:r>
            <a:r>
              <a:rPr lang="es-ES_tradnl" dirty="0" err="1"/>
              <a:t>geofence</a:t>
            </a:r>
            <a:r>
              <a:rPr lang="es-ES_tradnl" dirty="0"/>
              <a:t> debe permanecer activo. 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Una </a:t>
            </a:r>
            <a:r>
              <a:rPr lang="es-ES_tradnl" dirty="0"/>
              <a:t>vez que se alcanza la fecha de </a:t>
            </a:r>
            <a:r>
              <a:rPr lang="es-ES_tradnl" dirty="0" smtClean="0"/>
              <a:t>caducidad se elimina </a:t>
            </a:r>
            <a:r>
              <a:rPr lang="es-ES_tradnl" dirty="0"/>
              <a:t>la barrera </a:t>
            </a:r>
            <a:r>
              <a:rPr lang="es-ES_tradnl" dirty="0" smtClean="0"/>
              <a:t>	geográfica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La mayoría de las veces definiremos una una </a:t>
            </a:r>
            <a:r>
              <a:rPr lang="es-ES_tradnl" dirty="0"/>
              <a:t>fecha de </a:t>
            </a:r>
            <a:r>
              <a:rPr lang="es-ES_tradnl" dirty="0" smtClean="0"/>
              <a:t>	caducidad</a:t>
            </a:r>
            <a:r>
              <a:rPr lang="es-ES_tradnl" dirty="0"/>
              <a:t>, pero es posible que </a:t>
            </a:r>
            <a:r>
              <a:rPr lang="es-ES_tradnl" dirty="0" smtClean="0"/>
              <a:t>necesitemos crear </a:t>
            </a:r>
            <a:r>
              <a:rPr lang="es-ES_tradnl" dirty="0" err="1" smtClean="0"/>
              <a:t>geofences</a:t>
            </a:r>
            <a:r>
              <a:rPr lang="es-ES_tradnl" dirty="0" smtClean="0"/>
              <a:t> 	permanentes como en el caso de eventos de la casa del usuario o </a:t>
            </a:r>
            <a:r>
              <a:rPr lang="es-ES_tradnl" dirty="0"/>
              <a:t>del </a:t>
            </a:r>
            <a:r>
              <a:rPr lang="es-ES_tradnl" dirty="0" smtClean="0"/>
              <a:t>	lugar </a:t>
            </a:r>
            <a:r>
              <a:rPr lang="es-ES_tradnl" dirty="0"/>
              <a:t>de trabajo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Tipo </a:t>
            </a:r>
            <a:r>
              <a:rPr lang="es-ES_tradnl" dirty="0"/>
              <a:t>de Transición</a:t>
            </a:r>
          </a:p>
          <a:p>
            <a:r>
              <a:rPr lang="es-ES_tradnl" dirty="0" smtClean="0"/>
              <a:t>	Podemos detectar cuando </a:t>
            </a:r>
            <a:r>
              <a:rPr lang="es-ES_tradnl" dirty="0"/>
              <a:t>el usuario </a:t>
            </a:r>
            <a:r>
              <a:rPr lang="es-ES_tradnl" dirty="0" smtClean="0"/>
              <a:t>está dentro </a:t>
            </a:r>
            <a:r>
              <a:rPr lang="es-ES_tradnl" dirty="0"/>
              <a:t>del radio de la barrera </a:t>
            </a:r>
            <a:r>
              <a:rPr lang="es-ES_tradnl" dirty="0" smtClean="0"/>
              <a:t>	geográfica </a:t>
            </a:r>
            <a:r>
              <a:rPr lang="es-ES_tradnl" dirty="0" smtClean="0"/>
              <a:t>(”</a:t>
            </a:r>
            <a:r>
              <a:rPr lang="es-ES_tradnl" dirty="0" err="1" smtClean="0"/>
              <a:t>entry</a:t>
            </a:r>
            <a:r>
              <a:rPr lang="es-ES_tradnl" dirty="0" smtClean="0"/>
              <a:t>"</a:t>
            </a:r>
            <a:r>
              <a:rPr lang="es-ES_tradnl" dirty="0"/>
              <a:t>) y cuando el usuario </a:t>
            </a:r>
            <a:r>
              <a:rPr lang="es-ES_tradnl" dirty="0" smtClean="0"/>
              <a:t>está fuera </a:t>
            </a:r>
            <a:r>
              <a:rPr lang="es-ES_tradnl" dirty="0"/>
              <a:t>del radio de la </a:t>
            </a:r>
            <a:r>
              <a:rPr lang="es-ES_tradnl" dirty="0" smtClean="0"/>
              <a:t>	barrera </a:t>
            </a:r>
            <a:r>
              <a:rPr lang="es-ES_tradnl" dirty="0"/>
              <a:t>geográfica ("</a:t>
            </a:r>
            <a:r>
              <a:rPr lang="es-ES_tradnl" dirty="0" err="1"/>
              <a:t>exit</a:t>
            </a:r>
            <a:r>
              <a:rPr lang="es-ES_tradnl" dirty="0"/>
              <a:t>"), o ambos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err="1"/>
              <a:t>Geofence</a:t>
            </a:r>
            <a:r>
              <a:rPr lang="es-ES_tradnl" dirty="0"/>
              <a:t> ID</a:t>
            </a:r>
          </a:p>
          <a:p>
            <a:r>
              <a:rPr lang="es-ES_tradnl" dirty="0" smtClean="0"/>
              <a:t>	Una </a:t>
            </a:r>
            <a:r>
              <a:rPr lang="es-ES_tradnl" dirty="0"/>
              <a:t>cadena que se almacena con la barrera geográfica. </a:t>
            </a:r>
            <a:endParaRPr lang="es-ES_tradnl" dirty="0" smtClean="0"/>
          </a:p>
          <a:p>
            <a:r>
              <a:rPr lang="es-ES_tradnl" dirty="0"/>
              <a:t>	</a:t>
            </a:r>
            <a:r>
              <a:rPr lang="es-ES_tradnl" dirty="0" smtClean="0"/>
              <a:t>Debe ser único</a:t>
            </a:r>
            <a:r>
              <a:rPr lang="es-ES_tradnl" dirty="0"/>
              <a:t>, de modo que </a:t>
            </a:r>
            <a:r>
              <a:rPr lang="es-ES_tradnl" dirty="0" smtClean="0"/>
              <a:t>podamos utilizarlo para </a:t>
            </a:r>
            <a:r>
              <a:rPr lang="es-ES_tradnl" dirty="0"/>
              <a:t>eliminar una </a:t>
            </a:r>
            <a:r>
              <a:rPr lang="es-ES_tradnl" dirty="0" smtClean="0"/>
              <a:t>	</a:t>
            </a:r>
            <a:r>
              <a:rPr lang="es-ES_tradnl" dirty="0" err="1" smtClean="0"/>
              <a:t>geofence</a:t>
            </a:r>
            <a:r>
              <a:rPr lang="es-ES_tradnl" dirty="0" smtClean="0"/>
              <a:t>.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729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9592" y="1412776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Activar un </a:t>
            </a:r>
            <a:r>
              <a:rPr lang="es-ES_tradnl" dirty="0" err="1" smtClean="0"/>
              <a:t>geofence</a:t>
            </a:r>
            <a:r>
              <a:rPr lang="es-ES_tradnl" dirty="0" smtClean="0"/>
              <a:t> requiere </a:t>
            </a:r>
            <a:r>
              <a:rPr lang="es-ES_tradnl" dirty="0"/>
              <a:t>de dos operaciones asincrónicas.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primera operación para crear una ubicación </a:t>
            </a:r>
            <a:r>
              <a:rPr lang="es-ES_tradnl" dirty="0" smtClean="0"/>
              <a:t>para </a:t>
            </a:r>
            <a:r>
              <a:rPr lang="es-ES_tradnl" dirty="0"/>
              <a:t>la </a:t>
            </a:r>
            <a:r>
              <a:rPr lang="es-ES_tradnl" dirty="0" smtClean="0"/>
              <a:t>solicitud.</a:t>
            </a:r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segunda </a:t>
            </a:r>
            <a:r>
              <a:rPr lang="es-ES_tradnl" dirty="0" smtClean="0"/>
              <a:t>realizar </a:t>
            </a:r>
            <a:r>
              <a:rPr lang="es-ES_tradnl" dirty="0"/>
              <a:t>la solicitud utilizando el </a:t>
            </a:r>
            <a:r>
              <a:rPr lang="es-ES_tradnl" dirty="0" err="1" smtClean="0"/>
              <a:t>LocationService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En </a:t>
            </a:r>
            <a:r>
              <a:rPr lang="es-ES_tradnl" dirty="0"/>
              <a:t>ambos </a:t>
            </a:r>
            <a:r>
              <a:rPr lang="es-ES_tradnl" dirty="0" smtClean="0"/>
              <a:t>casos</a:t>
            </a:r>
            <a:r>
              <a:rPr lang="es-ES_tradnl" dirty="0"/>
              <a:t> </a:t>
            </a:r>
            <a:r>
              <a:rPr lang="es-ES_tradnl" dirty="0" smtClean="0"/>
              <a:t>recibiremos un </a:t>
            </a:r>
            <a:r>
              <a:rPr lang="es-ES_tradnl" dirty="0" err="1" smtClean="0"/>
              <a:t>callback</a:t>
            </a:r>
            <a:r>
              <a:rPr lang="es-ES_tradnl" dirty="0" smtClean="0"/>
              <a:t> cuando finalice </a:t>
            </a:r>
            <a:r>
              <a:rPr lang="es-ES_tradnl" dirty="0"/>
              <a:t>la operación.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mejor manera de manejar estas operaciones consiste en encadenar las llamadas a </a:t>
            </a:r>
            <a:r>
              <a:rPr lang="es-ES_tradnl" dirty="0" smtClean="0"/>
              <a:t>métodos.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Debemos implementar la interfaz de </a:t>
            </a:r>
            <a:r>
              <a:rPr lang="es-ES_tradnl" dirty="0" err="1" smtClean="0"/>
              <a:t>Geofence</a:t>
            </a:r>
            <a:r>
              <a:rPr lang="es-ES_tradnl" dirty="0" smtClean="0"/>
              <a:t> y de </a:t>
            </a:r>
            <a:r>
              <a:rPr lang="es-ES_tradnl" dirty="0" err="1" smtClean="0"/>
              <a:t>LocationService</a:t>
            </a:r>
            <a:r>
              <a:rPr lang="es-ES_tradnl" dirty="0" smtClean="0"/>
              <a:t> como hasta ahora.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707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99592" y="1412776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ConnectionCallbacks</a:t>
            </a:r>
            <a:endParaRPr lang="es-ES_tradnl" dirty="0"/>
          </a:p>
          <a:p>
            <a:r>
              <a:rPr lang="es-ES_tradnl" dirty="0" smtClean="0"/>
              <a:t>	Avisa cuando el cliente está </a:t>
            </a:r>
            <a:r>
              <a:rPr lang="es-ES_tradnl" dirty="0"/>
              <a:t>conectado o desconectado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err="1"/>
              <a:t>OnConnectionFailedListener</a:t>
            </a:r>
            <a:endParaRPr lang="es-ES_tradnl" dirty="0"/>
          </a:p>
          <a:p>
            <a:r>
              <a:rPr lang="es-ES_tradnl" dirty="0" smtClean="0"/>
              <a:t>	Avisa si se </a:t>
            </a:r>
            <a:r>
              <a:rPr lang="es-ES_tradnl" dirty="0"/>
              <a:t>produce un error al intentar conectar </a:t>
            </a:r>
            <a:r>
              <a:rPr lang="es-ES_tradnl" dirty="0" smtClean="0"/>
              <a:t>con el cliente.</a:t>
            </a:r>
          </a:p>
          <a:p>
            <a:endParaRPr lang="es-ES_tradnl" dirty="0"/>
          </a:p>
          <a:p>
            <a:r>
              <a:rPr lang="es-ES_tradnl" dirty="0" err="1"/>
              <a:t>OnAddGeofencesResultListener</a:t>
            </a:r>
            <a:endParaRPr lang="es-ES_tradnl" dirty="0"/>
          </a:p>
          <a:p>
            <a:r>
              <a:rPr lang="es-ES_tradnl" dirty="0" smtClean="0"/>
              <a:t>	Avisa cada vez </a:t>
            </a:r>
            <a:r>
              <a:rPr lang="es-ES_tradnl" dirty="0"/>
              <a:t>que se ha añadido </a:t>
            </a:r>
            <a:r>
              <a:rPr lang="es-ES_tradnl" dirty="0" smtClean="0"/>
              <a:t>un </a:t>
            </a:r>
            <a:r>
              <a:rPr lang="es-ES_tradnl" dirty="0" err="1" smtClean="0"/>
              <a:t>geofence</a:t>
            </a:r>
            <a:r>
              <a:rPr lang="es-ES_tradnl" dirty="0" smtClean="0"/>
              <a:t>.</a:t>
            </a:r>
            <a:endParaRPr lang="es-ES" dirty="0"/>
          </a:p>
          <a:p>
            <a:endParaRPr lang="es-ES_tradnl" dirty="0"/>
          </a:p>
        </p:txBody>
      </p:sp>
      <p:pic>
        <p:nvPicPr>
          <p:cNvPr id="8" name="Imagen 7" descr="Captura de pantalla 2013-06-09 a la(s) 19.5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4365104"/>
            <a:ext cx="68441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5576" y="141277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Procedemos como en los casos anteriores activando el </a:t>
            </a:r>
            <a:r>
              <a:rPr lang="es-ES" dirty="0" err="1" smtClean="0"/>
              <a:t>LocationService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Desde el momento en que  recibimos el evento </a:t>
            </a:r>
            <a:r>
              <a:rPr lang="es-ES" dirty="0" err="1" smtClean="0"/>
              <a:t>onConnected</a:t>
            </a:r>
            <a:r>
              <a:rPr lang="es-ES" dirty="0" smtClean="0"/>
              <a:t> del </a:t>
            </a:r>
            <a:r>
              <a:rPr lang="es-ES" dirty="0" err="1" smtClean="0"/>
              <a:t>LocationService</a:t>
            </a:r>
            <a:r>
              <a:rPr lang="es-ES" dirty="0" smtClean="0"/>
              <a:t> podemos empezar a unir </a:t>
            </a:r>
            <a:r>
              <a:rPr lang="es-ES" dirty="0" err="1" smtClean="0"/>
              <a:t>geofences</a:t>
            </a:r>
            <a:r>
              <a:rPr lang="es-ES" dirty="0" smtClean="0"/>
              <a:t>.</a:t>
            </a:r>
          </a:p>
        </p:txBody>
      </p:sp>
      <p:pic>
        <p:nvPicPr>
          <p:cNvPr id="4" name="Imagen 3" descr="Captura de pantalla 2013-06-09 a la(s) 19.59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19"/>
            <a:ext cx="5472608" cy="39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1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5576" y="141277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añadir una </a:t>
            </a:r>
            <a:r>
              <a:rPr lang="es-ES" dirty="0" err="1" smtClean="0"/>
              <a:t>geofence</a:t>
            </a:r>
            <a:r>
              <a:rPr lang="es-ES" dirty="0" smtClean="0"/>
              <a:t> necesitamos un listado de </a:t>
            </a:r>
            <a:r>
              <a:rPr lang="es-ES" dirty="0" err="1" smtClean="0"/>
              <a:t>geofences</a:t>
            </a:r>
            <a:r>
              <a:rPr lang="es-ES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5472608" cy="33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5576" y="141277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un </a:t>
            </a:r>
            <a:r>
              <a:rPr lang="es-ES" dirty="0" err="1" smtClean="0"/>
              <a:t>PendingIntent</a:t>
            </a:r>
            <a:r>
              <a:rPr lang="es-ES" dirty="0" smtClean="0"/>
              <a:t> que indique que servicio debe gestionar el evento de transición de una </a:t>
            </a:r>
            <a:r>
              <a:rPr lang="es-ES" dirty="0" err="1" smtClean="0"/>
              <a:t>geofence</a:t>
            </a:r>
            <a:r>
              <a:rPr lang="es-ES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5760640" cy="36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3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5576" y="141277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añadir una </a:t>
            </a:r>
            <a:r>
              <a:rPr lang="es-ES" dirty="0" err="1" smtClean="0"/>
              <a:t>geofence</a:t>
            </a:r>
            <a:r>
              <a:rPr lang="es-ES" dirty="0" smtClean="0"/>
              <a:t> es un proceso </a:t>
            </a:r>
            <a:r>
              <a:rPr lang="es-ES" dirty="0" err="1" smtClean="0"/>
              <a:t>asincrono</a:t>
            </a:r>
            <a:r>
              <a:rPr lang="es-ES" dirty="0" smtClean="0"/>
              <a:t>, por lo que debemos controlar el resultado de la operación.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5256584" cy="45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120680" cy="327893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899592" y="1412776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En algunos casos, </a:t>
            </a:r>
            <a:r>
              <a:rPr lang="es-ES_tradnl" dirty="0" smtClean="0"/>
              <a:t>el servicio puede desconectarse antes </a:t>
            </a:r>
            <a:r>
              <a:rPr lang="es-ES_tradnl" dirty="0"/>
              <a:t>de llamar a </a:t>
            </a:r>
            <a:r>
              <a:rPr lang="es-ES_tradnl" dirty="0" err="1"/>
              <a:t>d</a:t>
            </a:r>
            <a:r>
              <a:rPr lang="es-ES_tradnl" dirty="0" err="1" smtClean="0"/>
              <a:t>isconnect</a:t>
            </a:r>
            <a:r>
              <a:rPr lang="es-ES_tradnl" dirty="0" smtClean="0"/>
              <a:t>(</a:t>
            </a:r>
            <a:r>
              <a:rPr lang="es-ES_tradnl" dirty="0"/>
              <a:t>).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Para </a:t>
            </a:r>
            <a:r>
              <a:rPr lang="es-ES_tradnl" dirty="0"/>
              <a:t>hacer frente a esta </a:t>
            </a:r>
            <a:r>
              <a:rPr lang="es-ES_tradnl" dirty="0" smtClean="0"/>
              <a:t>situación</a:t>
            </a:r>
            <a:r>
              <a:rPr lang="es-ES_tradnl" dirty="0"/>
              <a:t> </a:t>
            </a:r>
            <a:r>
              <a:rPr lang="es-ES_tradnl" dirty="0" smtClean="0"/>
              <a:t>en </a:t>
            </a:r>
            <a:r>
              <a:rPr lang="es-ES_tradnl" dirty="0" err="1" smtClean="0"/>
              <a:t>onDisconnected</a:t>
            </a:r>
            <a:r>
              <a:rPr lang="es-ES_tradnl" dirty="0" smtClean="0"/>
              <a:t>()</a:t>
            </a:r>
            <a:r>
              <a:rPr lang="es-ES_tradnl" dirty="0"/>
              <a:t> </a:t>
            </a:r>
            <a:r>
              <a:rPr lang="es-ES_tradnl" dirty="0" smtClean="0"/>
              <a:t>estableceremos un </a:t>
            </a:r>
            <a:r>
              <a:rPr lang="es-ES_tradnl" dirty="0"/>
              <a:t>indicador </a:t>
            </a:r>
            <a:r>
              <a:rPr lang="es-ES_tradnl" dirty="0" smtClean="0"/>
              <a:t>para informar que </a:t>
            </a:r>
            <a:r>
              <a:rPr lang="es-ES_tradnl" dirty="0"/>
              <a:t>la solicitud no está en </a:t>
            </a:r>
            <a:r>
              <a:rPr lang="es-ES_tradnl" dirty="0" smtClean="0"/>
              <a:t>curso </a:t>
            </a:r>
            <a:r>
              <a:rPr lang="es-ES_tradnl" dirty="0"/>
              <a:t>y eliminar el </a:t>
            </a:r>
            <a:r>
              <a:rPr lang="es-ES_tradnl" dirty="0" smtClean="0"/>
              <a:t>cliente.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37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6316554" cy="428704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Debemos controlar los posibles fallos ocurridos al añadir las </a:t>
            </a:r>
            <a:r>
              <a:rPr lang="es-ES_tradnl" dirty="0" err="1" smtClean="0"/>
              <a:t>geofences</a:t>
            </a:r>
            <a:r>
              <a:rPr lang="es-ES_trad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87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316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Animaciones.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132856"/>
            <a:ext cx="6322907" cy="18590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5" y="2996952"/>
            <a:ext cx="9110809" cy="3024336"/>
          </a:xfrm>
          <a:prstGeom prst="rect">
            <a:avLst/>
          </a:prstGeom>
        </p:spPr>
      </p:pic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>
          <a:xfrm>
            <a:off x="3851920" y="404664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8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01008"/>
            <a:ext cx="6316554" cy="317076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55576" y="1412776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Cuando </a:t>
            </a:r>
            <a:r>
              <a:rPr lang="es-ES_tradnl" dirty="0" err="1" smtClean="0"/>
              <a:t>LocationServices</a:t>
            </a:r>
            <a:r>
              <a:rPr lang="es-ES_tradnl" dirty="0" smtClean="0"/>
              <a:t> detecta </a:t>
            </a:r>
            <a:r>
              <a:rPr lang="es-ES_tradnl" dirty="0"/>
              <a:t>que el usuario ha entrado o salido de una </a:t>
            </a:r>
            <a:r>
              <a:rPr lang="es-ES_tradnl" dirty="0" err="1" smtClean="0"/>
              <a:t>geofence</a:t>
            </a:r>
            <a:r>
              <a:rPr lang="es-ES_tradnl" dirty="0" smtClean="0"/>
              <a:t>, </a:t>
            </a:r>
            <a:r>
              <a:rPr lang="es-ES_tradnl" dirty="0"/>
              <a:t>envía </a:t>
            </a:r>
            <a:r>
              <a:rPr lang="es-ES_tradnl" dirty="0" smtClean="0"/>
              <a:t>el </a:t>
            </a:r>
            <a:r>
              <a:rPr lang="es-ES_tradnl" dirty="0" err="1" smtClean="0"/>
              <a:t>intent</a:t>
            </a:r>
            <a:r>
              <a:rPr lang="es-ES_tradnl" dirty="0" smtClean="0"/>
              <a:t> contenido </a:t>
            </a:r>
            <a:r>
              <a:rPr lang="es-ES_tradnl" dirty="0"/>
              <a:t>en el </a:t>
            </a:r>
            <a:r>
              <a:rPr lang="es-ES_tradnl" dirty="0" err="1" smtClean="0"/>
              <a:t>PendingIntent</a:t>
            </a:r>
            <a:r>
              <a:rPr lang="es-ES_tradnl" dirty="0" smtClean="0"/>
              <a:t> que hemos usado para </a:t>
            </a:r>
            <a:r>
              <a:rPr lang="es-ES_tradnl" dirty="0" err="1" smtClean="0"/>
              <a:t>aññadir</a:t>
            </a:r>
            <a:r>
              <a:rPr lang="es-ES_tradnl" dirty="0" smtClean="0"/>
              <a:t> la </a:t>
            </a:r>
            <a:r>
              <a:rPr lang="es-ES_tradnl" dirty="0" err="1" smtClean="0"/>
              <a:t>geofence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Este </a:t>
            </a:r>
            <a:r>
              <a:rPr lang="es-ES_tradnl" dirty="0" err="1" smtClean="0"/>
              <a:t>intent</a:t>
            </a:r>
            <a:r>
              <a:rPr lang="es-ES_tradnl" dirty="0" smtClean="0"/>
              <a:t> invoca el servicio que hemos creado con este </a:t>
            </a:r>
            <a:r>
              <a:rPr lang="es-ES_tradnl" dirty="0" err="1" smtClean="0"/>
              <a:t>proposito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Primero comprobaremos los errores.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0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3203"/>
            <a:ext cx="5868144" cy="68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7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340768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Podemos </a:t>
            </a:r>
            <a:r>
              <a:rPr lang="es-ES_tradnl" dirty="0"/>
              <a:t>eliminar un conjunto específico de </a:t>
            </a:r>
            <a:r>
              <a:rPr lang="es-ES_tradnl" dirty="0" err="1"/>
              <a:t>geofences</a:t>
            </a:r>
            <a:r>
              <a:rPr lang="es-ES_tradnl" dirty="0"/>
              <a:t> o todos los </a:t>
            </a:r>
            <a:r>
              <a:rPr lang="es-ES_tradnl" dirty="0" err="1" smtClean="0"/>
              <a:t>geofences</a:t>
            </a:r>
            <a:r>
              <a:rPr lang="es-ES_tradnl" dirty="0" smtClean="0"/>
              <a:t> </a:t>
            </a:r>
            <a:r>
              <a:rPr lang="es-ES_tradnl" dirty="0"/>
              <a:t>asociados a un </a:t>
            </a:r>
            <a:r>
              <a:rPr lang="es-ES_tradnl" dirty="0" err="1"/>
              <a:t>PendingIntent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El </a:t>
            </a:r>
            <a:r>
              <a:rPr lang="es-ES_tradnl" dirty="0"/>
              <a:t>procedimiento es similar a </a:t>
            </a:r>
            <a:r>
              <a:rPr lang="es-ES_tradnl" dirty="0" smtClean="0"/>
              <a:t>añadir </a:t>
            </a:r>
            <a:r>
              <a:rPr lang="es-ES_tradnl" dirty="0" err="1" smtClean="0"/>
              <a:t>geofences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La </a:t>
            </a:r>
            <a:r>
              <a:rPr lang="es-ES_tradnl" dirty="0"/>
              <a:t>primera operación para crear </a:t>
            </a:r>
            <a:r>
              <a:rPr lang="es-ES_tradnl" dirty="0" smtClean="0"/>
              <a:t>un </a:t>
            </a:r>
            <a:r>
              <a:rPr lang="es-ES_tradnl" dirty="0" err="1" smtClean="0"/>
              <a:t>ServiceLocation</a:t>
            </a:r>
            <a:r>
              <a:rPr lang="es-ES_tradnl" dirty="0" smtClean="0"/>
              <a:t> para </a:t>
            </a:r>
            <a:r>
              <a:rPr lang="es-ES_tradnl" dirty="0"/>
              <a:t>la solicitud de </a:t>
            </a:r>
            <a:r>
              <a:rPr lang="es-ES_tradnl" dirty="0" smtClean="0"/>
              <a:t>eliminación </a:t>
            </a:r>
            <a:r>
              <a:rPr lang="es-ES_tradnl" dirty="0"/>
              <a:t>y la segunda realiza la solicitud utilizando el cliente.</a:t>
            </a:r>
          </a:p>
          <a:p>
            <a:endParaRPr lang="es-ES_tradnl" dirty="0"/>
          </a:p>
          <a:p>
            <a:r>
              <a:rPr lang="es-ES_tradnl" dirty="0" smtClean="0"/>
              <a:t>L</a:t>
            </a:r>
            <a:r>
              <a:rPr lang="es-ES" dirty="0" smtClean="0"/>
              <a:t>a</a:t>
            </a:r>
            <a:r>
              <a:rPr lang="es-ES_tradnl" dirty="0" smtClean="0"/>
              <a:t>s </a:t>
            </a:r>
            <a:r>
              <a:rPr lang="es-ES_tradnl" dirty="0" err="1" smtClean="0"/>
              <a:t>callbacks</a:t>
            </a:r>
            <a:r>
              <a:rPr lang="es-ES_tradnl" dirty="0" smtClean="0"/>
              <a:t> que se invocan </a:t>
            </a:r>
            <a:r>
              <a:rPr lang="es-ES_tradnl" dirty="0"/>
              <a:t>cuando se ha terminado de quitar </a:t>
            </a:r>
            <a:r>
              <a:rPr lang="es-ES_tradnl" dirty="0" smtClean="0"/>
              <a:t>cada </a:t>
            </a:r>
            <a:r>
              <a:rPr lang="es-ES_tradnl" dirty="0" err="1" smtClean="0"/>
              <a:t>geofence</a:t>
            </a:r>
            <a:r>
              <a:rPr lang="es-ES_tradnl" dirty="0" smtClean="0"/>
              <a:t> </a:t>
            </a:r>
            <a:r>
              <a:rPr lang="es-ES_tradnl" dirty="0"/>
              <a:t>se definen en el </a:t>
            </a:r>
            <a:r>
              <a:rPr lang="es-ES_tradnl" dirty="0" err="1" smtClean="0"/>
              <a:t>LocationClient.OnRemoveGeofencesResultListener</a:t>
            </a:r>
            <a:r>
              <a:rPr lang="es-ES_tradnl" dirty="0" smtClean="0"/>
              <a:t>. </a:t>
            </a:r>
          </a:p>
          <a:p>
            <a:endParaRPr lang="es-ES_tradnl" dirty="0"/>
          </a:p>
          <a:p>
            <a:r>
              <a:rPr lang="es-ES_tradnl" dirty="0" smtClean="0"/>
              <a:t>Declararemos </a:t>
            </a:r>
            <a:r>
              <a:rPr lang="es-ES_tradnl" dirty="0"/>
              <a:t>esta interfaz como parte de la definición de </a:t>
            </a:r>
            <a:r>
              <a:rPr lang="es-ES_tradnl" dirty="0" smtClean="0"/>
              <a:t>la clase y definiremos sus </a:t>
            </a:r>
            <a:r>
              <a:rPr lang="es-ES_tradnl" dirty="0"/>
              <a:t>dos </a:t>
            </a:r>
            <a:r>
              <a:rPr lang="es-ES_tradnl" dirty="0" smtClean="0"/>
              <a:t>métodos.</a:t>
            </a:r>
            <a:endParaRPr lang="es-ES_tradnl" dirty="0"/>
          </a:p>
        </p:txBody>
      </p:sp>
      <p:pic>
        <p:nvPicPr>
          <p:cNvPr id="3" name="Imagen 2" descr="Captura de pantalla 2013-06-09 a la(s) 20.3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157192"/>
            <a:ext cx="6477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340768"/>
            <a:ext cx="856895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onRemoveGeofencesByPendingIntentResult</a:t>
            </a:r>
            <a:r>
              <a:rPr lang="es-ES_tradnl" dirty="0" smtClean="0"/>
              <a:t>(</a:t>
            </a:r>
            <a:r>
              <a:rPr lang="es-ES_tradnl" dirty="0"/>
              <a:t>)</a:t>
            </a:r>
          </a:p>
          <a:p>
            <a:r>
              <a:rPr lang="es-ES_tradnl" dirty="0" smtClean="0"/>
              <a:t>	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onRemoveGeofencesByRequestIdsResult</a:t>
            </a:r>
            <a:r>
              <a:rPr lang="es-ES_tradnl" dirty="0" smtClean="0"/>
              <a:t> ()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7380096" cy="12764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120"/>
            <a:ext cx="9144000" cy="12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Geofense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1340768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Como en el caso de añadir las </a:t>
            </a:r>
            <a:r>
              <a:rPr lang="es-ES_tradnl" dirty="0" err="1" smtClean="0"/>
              <a:t>Geofences</a:t>
            </a:r>
            <a:r>
              <a:rPr lang="es-ES_tradnl" dirty="0" smtClean="0"/>
              <a:t> debemos tener en cuenta:</a:t>
            </a:r>
          </a:p>
          <a:p>
            <a:endParaRPr lang="es-ES_tradnl" dirty="0"/>
          </a:p>
          <a:p>
            <a:pPr lvl="1"/>
            <a:r>
              <a:rPr lang="es-ES_tradnl" dirty="0" smtClean="0"/>
              <a:t>No podemos eliminar una </a:t>
            </a:r>
            <a:r>
              <a:rPr lang="es-ES_tradnl" dirty="0" err="1" smtClean="0"/>
              <a:t>geofence</a:t>
            </a:r>
            <a:r>
              <a:rPr lang="es-ES_tradnl" dirty="0" smtClean="0"/>
              <a:t> hasta estar conectados al servicio </a:t>
            </a:r>
            <a:r>
              <a:rPr lang="es-ES_tradnl" dirty="0" err="1" smtClean="0"/>
              <a:t>ServiceLocation</a:t>
            </a:r>
            <a:r>
              <a:rPr lang="es-ES_tradnl" dirty="0" smtClean="0"/>
              <a:t>, luego es una buena practica encadenar la eliminación de </a:t>
            </a:r>
            <a:r>
              <a:rPr lang="es-ES_tradnl" dirty="0" err="1" smtClean="0"/>
              <a:t>geofences</a:t>
            </a:r>
            <a:r>
              <a:rPr lang="es-ES_tradnl" dirty="0" smtClean="0"/>
              <a:t> al </a:t>
            </a:r>
            <a:r>
              <a:rPr lang="es-ES_tradnl" dirty="0" err="1" smtClean="0"/>
              <a:t>callback</a:t>
            </a:r>
            <a:r>
              <a:rPr lang="es-ES_tradnl" dirty="0" smtClean="0"/>
              <a:t> </a:t>
            </a:r>
            <a:r>
              <a:rPr lang="es-ES_tradnl" dirty="0" err="1" smtClean="0"/>
              <a:t>onConnected</a:t>
            </a:r>
            <a:r>
              <a:rPr lang="es-ES_tradnl" dirty="0" smtClean="0"/>
              <a:t>()</a:t>
            </a:r>
          </a:p>
          <a:p>
            <a:pPr lvl="1"/>
            <a:endParaRPr lang="es-ES_tradnl" dirty="0"/>
          </a:p>
          <a:p>
            <a:pPr lvl="1"/>
            <a:r>
              <a:rPr lang="es-ES_tradnl" dirty="0" smtClean="0"/>
              <a:t>Controlar la posible desconexión del servicio durante el proceso de eliminación.</a:t>
            </a:r>
          </a:p>
          <a:p>
            <a:pPr lvl="1"/>
            <a:endParaRPr lang="es-ES_tradnl" dirty="0"/>
          </a:p>
          <a:p>
            <a:pPr lvl="1"/>
            <a:r>
              <a:rPr lang="es-ES_tradnl" dirty="0" smtClean="0"/>
              <a:t>Controlar los posibles errores ocurridos en la eliminación de una </a:t>
            </a:r>
            <a:r>
              <a:rPr lang="es-ES_tradnl" dirty="0" err="1" smtClean="0"/>
              <a:t>geofence</a:t>
            </a:r>
            <a:r>
              <a:rPr lang="es-ES_tradnl" dirty="0" smtClean="0"/>
              <a:t>.</a:t>
            </a:r>
          </a:p>
          <a:p>
            <a:pPr lvl="1"/>
            <a:endParaRPr lang="es-ES_tradnl" dirty="0"/>
          </a:p>
          <a:p>
            <a:pPr lvl="1"/>
            <a:r>
              <a:rPr lang="es-ES_tradnl" dirty="0" smtClean="0"/>
              <a:t>La llamada a los </a:t>
            </a:r>
            <a:r>
              <a:rPr lang="es-ES_tradnl" dirty="0" err="1" smtClean="0"/>
              <a:t>metodos</a:t>
            </a:r>
            <a:r>
              <a:rPr lang="es-ES_tradnl" dirty="0" smtClean="0"/>
              <a:t> de eliminación no garantizan el proceso, debemos comprobar que han finalizado correctamente usando sus respectivas </a:t>
            </a:r>
            <a:r>
              <a:rPr lang="es-ES_tradnl" dirty="0" err="1" smtClean="0"/>
              <a:t>callbacks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08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15616" y="1628800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El Reconocimiento de Actividad </a:t>
            </a:r>
            <a:r>
              <a:rPr lang="es-ES_tradnl" dirty="0"/>
              <a:t>intenta detectar la actividad física actual del </a:t>
            </a:r>
            <a:r>
              <a:rPr lang="es-ES_tradnl" dirty="0" smtClean="0"/>
              <a:t>usuario, si está caminando, conduciendo </a:t>
            </a:r>
            <a:r>
              <a:rPr lang="es-ES_tradnl" dirty="0"/>
              <a:t>o parado.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Sigue un </a:t>
            </a:r>
            <a:r>
              <a:rPr lang="es-ES_tradnl" dirty="0"/>
              <a:t>patrón </a:t>
            </a:r>
            <a:r>
              <a:rPr lang="es-ES_tradnl" dirty="0" smtClean="0"/>
              <a:t>similar al usado en los apartados anteriores. </a:t>
            </a:r>
          </a:p>
          <a:p>
            <a:endParaRPr lang="es-ES_tradnl" dirty="0"/>
          </a:p>
          <a:p>
            <a:r>
              <a:rPr lang="es-ES_tradnl" dirty="0" smtClean="0"/>
              <a:t>Basado </a:t>
            </a:r>
            <a:r>
              <a:rPr lang="es-ES_tradnl" dirty="0"/>
              <a:t>en el intervalo de actualización que </a:t>
            </a:r>
            <a:r>
              <a:rPr lang="es-ES_tradnl" dirty="0" smtClean="0"/>
              <a:t>seleccionemos.</a:t>
            </a:r>
          </a:p>
          <a:p>
            <a:endParaRPr lang="es-ES_tradnl" dirty="0"/>
          </a:p>
          <a:p>
            <a:r>
              <a:rPr lang="es-ES_tradnl" dirty="0" smtClean="0"/>
              <a:t>Nos envía </a:t>
            </a:r>
            <a:r>
              <a:rPr lang="es-ES_tradnl" dirty="0"/>
              <a:t>información de la actividad que contiene una o más de las actividades posibles y el nivel de confianza para cada </a:t>
            </a:r>
            <a:r>
              <a:rPr lang="es-ES_tradnl" dirty="0" smtClean="0"/>
              <a:t>una</a:t>
            </a:r>
          </a:p>
          <a:p>
            <a:endParaRPr lang="es-ES_tradnl" dirty="0"/>
          </a:p>
          <a:p>
            <a:r>
              <a:rPr lang="es-ES_tradnl" dirty="0" smtClean="0"/>
              <a:t>Establecemos </a:t>
            </a:r>
            <a:r>
              <a:rPr lang="es-ES_tradnl" dirty="0"/>
              <a:t>la solicitud a través de </a:t>
            </a:r>
            <a:r>
              <a:rPr lang="es-ES_tradnl" dirty="0" err="1" smtClean="0"/>
              <a:t>LocationService</a:t>
            </a:r>
            <a:r>
              <a:rPr lang="es-ES_tradnl" dirty="0"/>
              <a:t>.</a:t>
            </a:r>
            <a:r>
              <a:rPr lang="es-ES_tradnl" dirty="0" smtClean="0"/>
              <a:t> </a:t>
            </a:r>
          </a:p>
          <a:p>
            <a:endParaRPr lang="es-ES_tradnl" dirty="0"/>
          </a:p>
          <a:p>
            <a:r>
              <a:rPr lang="es-ES_tradnl" dirty="0" err="1" smtClean="0"/>
              <a:t>LocationService</a:t>
            </a:r>
            <a:r>
              <a:rPr lang="es-ES_tradnl" dirty="0" smtClean="0"/>
              <a:t> nos envía </a:t>
            </a:r>
            <a:r>
              <a:rPr lang="es-ES_tradnl" dirty="0"/>
              <a:t>actualizaciones </a:t>
            </a:r>
            <a:r>
              <a:rPr lang="es-ES_tradnl" dirty="0" smtClean="0"/>
              <a:t>del estado de actividad por </a:t>
            </a:r>
            <a:r>
              <a:rPr lang="es-ES_tradnl" dirty="0"/>
              <a:t>medio de un </a:t>
            </a:r>
            <a:r>
              <a:rPr lang="es-ES_tradnl" dirty="0" err="1"/>
              <a:t>PendingIntent</a:t>
            </a:r>
            <a:r>
              <a:rPr lang="es-ES_tradnl" dirty="0"/>
              <a:t>. 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463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87624" y="162880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Es necesario </a:t>
            </a:r>
            <a:r>
              <a:rPr lang="es-ES_tradnl" dirty="0"/>
              <a:t>solicitar un permiso especial antes de solicitar actualizaciones de </a:t>
            </a:r>
            <a:r>
              <a:rPr lang="es-ES_tradnl" dirty="0" smtClean="0"/>
              <a:t>actividad.</a:t>
            </a:r>
            <a:endParaRPr lang="es-ES" dirty="0"/>
          </a:p>
        </p:txBody>
      </p:sp>
      <p:pic>
        <p:nvPicPr>
          <p:cNvPr id="4" name="Imagen 3" descr="Captura de pantalla 2013-06-10 a la(s) 11.2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8051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87624" y="162880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Es necesario </a:t>
            </a:r>
            <a:r>
              <a:rPr lang="es-ES_tradnl" dirty="0"/>
              <a:t>solicitar un permiso especial antes de solicitar actualizaciones de </a:t>
            </a:r>
            <a:r>
              <a:rPr lang="es-ES_tradnl" dirty="0" smtClean="0"/>
              <a:t>actividad.</a:t>
            </a:r>
            <a:endParaRPr lang="es-ES" dirty="0"/>
          </a:p>
        </p:txBody>
      </p:sp>
      <p:pic>
        <p:nvPicPr>
          <p:cNvPr id="4" name="Imagen 3" descr="Captura de pantalla 2013-06-10 a la(s) 11.2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8051800" cy="9906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187624" y="45811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Es necesario tener instalado el Google Play </a:t>
            </a:r>
            <a:r>
              <a:rPr lang="es-ES_tradnl" dirty="0" err="1" smtClean="0"/>
              <a:t>Service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Debemos comprobar el estado de este antes de solicitar las actualizaciones.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96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43608" y="19168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Hacer </a:t>
            </a:r>
            <a:r>
              <a:rPr lang="es-ES_tradnl" dirty="0"/>
              <a:t>la solicitud es un proceso </a:t>
            </a:r>
            <a:r>
              <a:rPr lang="es-ES_tradnl" dirty="0" smtClean="0"/>
              <a:t>asíncrono.</a:t>
            </a:r>
          </a:p>
          <a:p>
            <a:endParaRPr lang="es-ES_tradnl" dirty="0"/>
          </a:p>
          <a:p>
            <a:r>
              <a:rPr lang="es-ES_tradnl" dirty="0" smtClean="0"/>
              <a:t>Cuando </a:t>
            </a:r>
            <a:r>
              <a:rPr lang="es-ES_tradnl" dirty="0"/>
              <a:t>se conecta </a:t>
            </a:r>
            <a:r>
              <a:rPr lang="es-ES_tradnl" dirty="0" smtClean="0"/>
              <a:t>se invoca </a:t>
            </a:r>
            <a:r>
              <a:rPr lang="es-ES_tradnl" dirty="0" err="1" smtClean="0"/>
              <a:t>onConnected</a:t>
            </a:r>
            <a:r>
              <a:rPr lang="es-ES_tradnl" dirty="0" smtClean="0"/>
              <a:t>(</a:t>
            </a:r>
            <a:r>
              <a:rPr lang="es-ES_tradnl" dirty="0"/>
              <a:t>).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En </a:t>
            </a:r>
            <a:r>
              <a:rPr lang="es-ES_tradnl" dirty="0"/>
              <a:t>este </a:t>
            </a:r>
            <a:r>
              <a:rPr lang="es-ES_tradnl" dirty="0" smtClean="0"/>
              <a:t>método podemos enviar </a:t>
            </a:r>
            <a:r>
              <a:rPr lang="es-ES_tradnl" dirty="0"/>
              <a:t>la solicitud de actualización a los servicios de </a:t>
            </a:r>
            <a:r>
              <a:rPr lang="es-ES_tradnl" dirty="0" smtClean="0"/>
              <a:t>localización. </a:t>
            </a:r>
          </a:p>
          <a:p>
            <a:endParaRPr lang="es-ES_tradnl" dirty="0"/>
          </a:p>
          <a:p>
            <a:r>
              <a:rPr lang="es-ES_tradnl" dirty="0" smtClean="0"/>
              <a:t>Una </a:t>
            </a:r>
            <a:r>
              <a:rPr lang="es-ES_tradnl" dirty="0"/>
              <a:t>vez que haya hecho la solicitud, puede desconectar el cliente.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54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53285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Determinar las actualizaciones.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3851920" y="404664"/>
            <a:ext cx="5039741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3200" smtClean="0">
                <a:solidFill>
                  <a:schemeClr val="tx1"/>
                </a:solidFill>
                <a:latin typeface="Helvetica" pitchFamily="2" charset="0"/>
              </a:rPr>
              <a:t>Animaciones, Multimedia Sensores e 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" name="Imagen 4" descr="Captura de pantalla 2013-06-10 a la(s) 11.4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06501"/>
            <a:ext cx="6366526" cy="545149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5536" y="2132856"/>
            <a:ext cx="21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Inicializar el cliente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5536" y="515719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el </a:t>
            </a:r>
            <a:r>
              <a:rPr lang="es-ES" dirty="0" err="1" smtClean="0"/>
              <a:t>PendingIntent</a:t>
            </a:r>
            <a:r>
              <a:rPr lang="es-ES" dirty="0" smtClean="0"/>
              <a:t> que lanzará el servicio para gestionar las actualizaciones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37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3891</Words>
  <Application>Microsoft Macintosh PowerPoint</Application>
  <PresentationFormat>Presentación en pantalla (4:3)</PresentationFormat>
  <Paragraphs>853</Paragraphs>
  <Slides>108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108</vt:i4>
      </vt:variant>
    </vt:vector>
  </HeadingPairs>
  <TitlesOfParts>
    <vt:vector size="109" baseType="lpstr">
      <vt:lpstr>Diseño predeterminado</vt:lpstr>
      <vt:lpstr>Presentación de PowerPoint</vt:lpstr>
      <vt:lpstr>Animaciones, Multimedia Sensores e Internet</vt:lpstr>
      <vt:lpstr>Animaciones, Multimedia Sensores e Internet</vt:lpstr>
      <vt:lpstr>Animaciones, Multimedia Sensores e Internet</vt:lpstr>
      <vt:lpstr>Presentación de PowerPoint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Animaciones, Multimedia Sensores e Internet</vt:lpstr>
      <vt:lpstr>Presentación de PowerPoint</vt:lpstr>
      <vt:lpstr>Presentación de PowerPoint</vt:lpstr>
      <vt:lpstr>Animaciones, Multimedia Sensores e Internet</vt:lpstr>
      <vt:lpstr>Animaciones, Multimedia Sensores e Internet</vt:lpstr>
      <vt:lpstr>Animaciones, Multimedia Sensores e Internet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centic</cp:lastModifiedBy>
  <cp:revision>302</cp:revision>
  <dcterms:created xsi:type="dcterms:W3CDTF">2006-09-07T08:52:47Z</dcterms:created>
  <dcterms:modified xsi:type="dcterms:W3CDTF">2013-06-27T09:47:58Z</dcterms:modified>
</cp:coreProperties>
</file>