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8" autoAdjust="0"/>
  </p:normalViewPr>
  <p:slideViewPr>
    <p:cSldViewPr>
      <p:cViewPr>
        <p:scale>
          <a:sx n="118" d="100"/>
          <a:sy n="118" d="100"/>
        </p:scale>
        <p:origin x="-2984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9F0A8-0FD0-4432-9785-C2D113138D3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0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FF5E2-A498-40AB-AAF9-A4DCBA69E36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5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975D-AEA5-4B48-A96F-6A9DBB1B5C4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71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6AFAB-B9CC-43E6-86B9-2EECE56A316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2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A7803-71EF-41B9-925F-535D3678A65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3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FF3B-0A27-4B2D-87BA-410C88294354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1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11D-6893-41BD-B629-E97A93575539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7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FFD8D-2E75-47FE-8077-4FEC5095B062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6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522E9-E81E-4944-A154-5FB74E38726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778EE-E86C-4A90-8F73-A09D3D2F554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4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E953-A835-47ED-BF02-DC9CF33BE4E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0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2AEAD2D-4F22-49D7-A227-1690561A5F0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PAGIN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788"/>
            <a:ext cx="9251950" cy="697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442753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b="1">
              <a:latin typeface="Helvetica" pitchFamily="2" charset="0"/>
            </a:endParaRPr>
          </a:p>
        </p:txBody>
      </p:sp>
      <p:sp>
        <p:nvSpPr>
          <p:cNvPr id="2052" name="Rectangle 15"/>
          <p:cNvSpPr>
            <a:spLocks noChangeArrowheads="1"/>
          </p:cNvSpPr>
          <p:nvPr/>
        </p:nvSpPr>
        <p:spPr bwMode="auto">
          <a:xfrm>
            <a:off x="5003800" y="1989138"/>
            <a:ext cx="32369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3600">
                <a:solidFill>
                  <a:srgbClr val="C9DB03"/>
                </a:solidFill>
                <a:latin typeface="Avenir LT Std 55 Roman" pitchFamily="34" charset="0"/>
              </a:rPr>
              <a:t>Curso Android</a:t>
            </a:r>
            <a:r>
              <a:rPr lang="es-ES" sz="3600">
                <a:latin typeface="Avenir LT Std 55 Roman" pitchFamily="34" charset="0"/>
              </a:rPr>
              <a:t> </a:t>
            </a:r>
          </a:p>
        </p:txBody>
      </p:sp>
      <p:sp>
        <p:nvSpPr>
          <p:cNvPr id="2053" name="Rectangle 16"/>
          <p:cNvSpPr>
            <a:spLocks noChangeArrowheads="1"/>
          </p:cNvSpPr>
          <p:nvPr/>
        </p:nvSpPr>
        <p:spPr bwMode="auto">
          <a:xfrm>
            <a:off x="5580063" y="2420938"/>
            <a:ext cx="31507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rgbClr val="C9DB03"/>
                </a:solidFill>
                <a:latin typeface="Avenir LT Std 55 Roman" pitchFamily="34" charset="0"/>
              </a:rPr>
              <a:t>Edición </a:t>
            </a:r>
            <a:r>
              <a:rPr lang="es-ES" sz="4000" b="1" dirty="0" smtClean="0">
                <a:solidFill>
                  <a:schemeClr val="bg1"/>
                </a:solidFill>
                <a:latin typeface="Avenir LT Std 55 Roman" pitchFamily="34" charset="0"/>
              </a:rPr>
              <a:t>2013</a:t>
            </a:r>
            <a:endParaRPr lang="es-ES" sz="4000" b="1" dirty="0">
              <a:solidFill>
                <a:schemeClr val="bg1"/>
              </a:solidFill>
              <a:latin typeface="Avenir LT Std 55 Roman" pitchFamily="34" charset="0"/>
            </a:endParaRPr>
          </a:p>
        </p:txBody>
      </p:sp>
      <p:pic>
        <p:nvPicPr>
          <p:cNvPr id="2054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6021388"/>
            <a:ext cx="647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Retorno de la inversión.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13690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dirty="0" smtClean="0"/>
              <a:t>Servicios.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sz="2000" b="1" dirty="0" err="1" smtClean="0"/>
              <a:t>Spotbros</a:t>
            </a:r>
            <a:r>
              <a:rPr lang="es-ES_tradnl" sz="2000" b="1" dirty="0" smtClean="0"/>
              <a:t>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Es una chat al puro estilo de </a:t>
            </a:r>
            <a:r>
              <a:rPr lang="es-ES_tradnl" dirty="0" err="1" smtClean="0"/>
              <a:t>Whats</a:t>
            </a:r>
            <a:r>
              <a:rPr lang="es-ES_tradnl" dirty="0" smtClean="0"/>
              <a:t> App.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Ofrece de forma gratuita la aplicación y un servicio de mensajería instantánea.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ROI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Personalización de su aplicación para la EMT (Empresa Municipal de Transporte de Madrid).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Alquiler de sus servidores a la EMT.</a:t>
            </a:r>
            <a:endParaRPr lang="es-ES" dirty="0" smtClean="0"/>
          </a:p>
        </p:txBody>
      </p:sp>
      <p:pic>
        <p:nvPicPr>
          <p:cNvPr id="2" name="Imagen 1" descr="Captura de pantalla 2013-06-16 a la(s) 14.46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412776"/>
            <a:ext cx="3415680" cy="16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0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Retorno de la inversión.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136904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dirty="0" smtClean="0"/>
              <a:t>Venta directa. Prepago</a:t>
            </a:r>
          </a:p>
          <a:p>
            <a:pPr eaLnBrk="1" hangingPunct="1"/>
            <a:endParaRPr lang="es-ES_tradnl" dirty="0" smtClean="0"/>
          </a:p>
          <a:p>
            <a:pPr eaLnBrk="1" hangingPunct="1"/>
            <a:r>
              <a:rPr lang="es-ES_tradnl" dirty="0" smtClean="0"/>
              <a:t>Play permite la venta de aplicaciones.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Podemos comprar desde el dispositivo o desde al web.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Permite varias formas de pago</a:t>
            </a:r>
          </a:p>
          <a:p>
            <a:pPr eaLnBrk="1" hangingPunct="1"/>
            <a:endParaRPr lang="es-ES_tradnl" dirty="0"/>
          </a:p>
          <a:p>
            <a:pPr lvl="1" eaLnBrk="1" hangingPunct="1">
              <a:buFont typeface="Arial"/>
              <a:buChar char="•"/>
            </a:pPr>
            <a:r>
              <a:rPr lang="es-ES_tradnl" dirty="0" smtClean="0"/>
              <a:t>Tarjeta de </a:t>
            </a:r>
            <a:r>
              <a:rPr lang="es-ES_tradnl" dirty="0" err="1" smtClean="0"/>
              <a:t>credito</a:t>
            </a:r>
            <a:endParaRPr lang="es-ES_tradnl" dirty="0" smtClean="0"/>
          </a:p>
          <a:p>
            <a:pPr lvl="1" eaLnBrk="1" hangingPunct="1">
              <a:buFont typeface="Arial"/>
              <a:buChar char="•"/>
            </a:pPr>
            <a:r>
              <a:rPr lang="es-ES_tradnl" dirty="0" smtClean="0"/>
              <a:t>Operadora</a:t>
            </a:r>
          </a:p>
          <a:p>
            <a:pPr lvl="1" eaLnBrk="1" hangingPunct="1">
              <a:buFont typeface="Arial"/>
              <a:buChar char="•"/>
            </a:pPr>
            <a:r>
              <a:rPr lang="es-ES_tradnl" dirty="0" smtClean="0"/>
              <a:t>Tarjeta regalo</a:t>
            </a:r>
          </a:p>
          <a:p>
            <a:pPr lvl="1" eaLnBrk="1" hangingPunct="1">
              <a:buFont typeface="Arial"/>
              <a:buChar char="•"/>
            </a:pPr>
            <a:r>
              <a:rPr lang="es-ES_tradnl" dirty="0" smtClean="0"/>
              <a:t>Google Play Balance</a:t>
            </a:r>
          </a:p>
          <a:p>
            <a:pPr lvl="1" eaLnBrk="1" hangingPunct="1">
              <a:buFont typeface="Arial"/>
              <a:buChar char="•"/>
            </a:pPr>
            <a:endParaRPr lang="es-ES_tradnl" dirty="0"/>
          </a:p>
          <a:p>
            <a:pPr indent="-285750" eaLnBrk="1" hangingPunct="1"/>
            <a:r>
              <a:rPr lang="es-ES_tradnl" dirty="0" smtClean="0"/>
              <a:t>Permite adaptar los precios por países.</a:t>
            </a:r>
          </a:p>
          <a:p>
            <a:pPr indent="-285750" eaLnBrk="1" hangingPunct="1"/>
            <a:endParaRPr lang="es-ES_tradnl" dirty="0"/>
          </a:p>
          <a:p>
            <a:pPr indent="-285750" eaLnBrk="1" hangingPunct="1"/>
            <a:r>
              <a:rPr lang="es-ES_tradnl" dirty="0" smtClean="0"/>
              <a:t>Ofrece informes de las ventas.</a:t>
            </a:r>
          </a:p>
          <a:p>
            <a:pPr indent="-285750" eaLnBrk="1" hangingPunct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030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Retorno de la inversión.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136904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dirty="0" smtClean="0"/>
              <a:t>Venta directa. Prepago</a:t>
            </a:r>
          </a:p>
          <a:p>
            <a:pPr eaLnBrk="1" hangingPunct="1"/>
            <a:endParaRPr lang="es-ES_tradnl" dirty="0" smtClean="0"/>
          </a:p>
          <a:p>
            <a:pPr eaLnBrk="1" hangingPunct="1"/>
            <a:r>
              <a:rPr lang="es-ES_tradnl" dirty="0" smtClean="0"/>
              <a:t>Es recomendable disponer de versión Lite y versión Premium.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Podemos potenciar las ventas con mecanismos de publicidad.</a:t>
            </a:r>
          </a:p>
          <a:p>
            <a:pPr eaLnBrk="1" hangingPunct="1"/>
            <a:endParaRPr lang="es-ES_tradnl" dirty="0"/>
          </a:p>
          <a:p>
            <a:pPr indent="-285750" eaLnBrk="1" hangingPunct="1"/>
            <a:r>
              <a:rPr lang="es-ES_tradnl" b="1" dirty="0" err="1" smtClean="0"/>
              <a:t>Endomondo</a:t>
            </a:r>
            <a:r>
              <a:rPr lang="es-ES_tradnl" b="1" dirty="0" smtClean="0"/>
              <a:t> Sport </a:t>
            </a:r>
            <a:r>
              <a:rPr lang="es-ES_tradnl" b="1" dirty="0" err="1" smtClean="0"/>
              <a:t>Tracker</a:t>
            </a:r>
            <a:r>
              <a:rPr lang="es-ES_tradnl" b="1" dirty="0" smtClean="0"/>
              <a:t>.</a:t>
            </a:r>
          </a:p>
          <a:p>
            <a:pPr indent="-285750" eaLnBrk="1" hangingPunct="1"/>
            <a:endParaRPr lang="es-ES_tradnl" dirty="0"/>
          </a:p>
          <a:p>
            <a:pPr indent="-285750" eaLnBrk="1" hangingPunct="1"/>
            <a:r>
              <a:rPr lang="es-ES_tradnl" dirty="0" smtClean="0"/>
              <a:t>V</a:t>
            </a:r>
            <a:r>
              <a:rPr lang="es-ES" dirty="0" smtClean="0"/>
              <a:t>e</a:t>
            </a:r>
            <a:r>
              <a:rPr lang="es-ES_tradnl" dirty="0" err="1" smtClean="0"/>
              <a:t>rsion</a:t>
            </a:r>
            <a:r>
              <a:rPr lang="es-ES_tradnl" dirty="0" smtClean="0"/>
              <a:t> Lite + publicidad.</a:t>
            </a:r>
          </a:p>
          <a:p>
            <a:pPr indent="-285750" eaLnBrk="1" hangingPunct="1"/>
            <a:endParaRPr lang="es-ES_tradnl" dirty="0"/>
          </a:p>
          <a:p>
            <a:pPr indent="-285750" eaLnBrk="1" hangingPunct="1"/>
            <a:r>
              <a:rPr lang="es-ES_tradnl" dirty="0" smtClean="0"/>
              <a:t>Creación de comunidad de usuarios. +1 millón de descargas.</a:t>
            </a:r>
          </a:p>
          <a:p>
            <a:pPr indent="-285750" eaLnBrk="1" hangingPunct="1"/>
            <a:endParaRPr lang="es-ES_tradnl" dirty="0"/>
          </a:p>
          <a:p>
            <a:pPr indent="-285750" eaLnBrk="1" hangingPunct="1"/>
            <a:r>
              <a:rPr lang="es-ES_tradnl" dirty="0" smtClean="0"/>
              <a:t>Versiones satélite con servicios complementarios.</a:t>
            </a:r>
            <a:endParaRPr lang="es-ES_tradnl" dirty="0"/>
          </a:p>
        </p:txBody>
      </p:sp>
      <p:pic>
        <p:nvPicPr>
          <p:cNvPr id="3" name="Imagen 2" descr="Captura de pantalla 2013-06-16 a la(s) 15.07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07" y="5528940"/>
            <a:ext cx="3514293" cy="132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1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Retorno de la inversión.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1369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dirty="0" smtClean="0"/>
              <a:t>Pagos dentro de la aplicación.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67544" y="2333684"/>
            <a:ext cx="8496944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Vendemos productos de nuestra aplicación desde dentro de ella.</a:t>
            </a:r>
          </a:p>
          <a:p>
            <a:endParaRPr lang="es-ES_tradnl" dirty="0"/>
          </a:p>
          <a:p>
            <a:r>
              <a:rPr lang="es-ES_tradnl" dirty="0" smtClean="0"/>
              <a:t>Requiere una cuenta de Google </a:t>
            </a:r>
            <a:r>
              <a:rPr lang="es-ES_tradnl" dirty="0" err="1" smtClean="0"/>
              <a:t>Wallet</a:t>
            </a:r>
            <a:endParaRPr lang="es-ES_tradnl" dirty="0"/>
          </a:p>
          <a:p>
            <a:endParaRPr lang="es-ES_tradnl" dirty="0"/>
          </a:p>
          <a:p>
            <a:r>
              <a:rPr lang="es-ES_tradnl" dirty="0" smtClean="0"/>
              <a:t>Solo sirve para </a:t>
            </a:r>
            <a:r>
              <a:rPr lang="es-ES_tradnl" dirty="0"/>
              <a:t>vender </a:t>
            </a:r>
            <a:r>
              <a:rPr lang="es-ES_tradnl" dirty="0" smtClean="0"/>
              <a:t>contenido </a:t>
            </a:r>
            <a:r>
              <a:rPr lang="es-ES_tradnl" dirty="0"/>
              <a:t>digital.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No </a:t>
            </a:r>
            <a:r>
              <a:rPr lang="es-ES_tradnl" dirty="0"/>
              <a:t>se puede utilizar </a:t>
            </a:r>
            <a:r>
              <a:rPr lang="es-ES_tradnl" dirty="0" smtClean="0"/>
              <a:t>para </a:t>
            </a:r>
            <a:r>
              <a:rPr lang="es-ES_tradnl" dirty="0"/>
              <a:t>vender productos físicos, servicios personales, o cualquier cosa que requiera la entrega física.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A </a:t>
            </a:r>
            <a:r>
              <a:rPr lang="es-ES_tradnl" dirty="0"/>
              <a:t>diferencia de las aplicaciones de pago, una vez que el usuario haya adquirido un producto </a:t>
            </a:r>
            <a:r>
              <a:rPr lang="es-ES_tradnl" dirty="0" smtClean="0"/>
              <a:t>no hay reembolso (G</a:t>
            </a:r>
            <a:r>
              <a:rPr lang="es-ES" dirty="0" smtClean="0"/>
              <a:t>e</a:t>
            </a:r>
            <a:r>
              <a:rPr lang="es-ES_tradnl" dirty="0" err="1" smtClean="0"/>
              <a:t>stionado</a:t>
            </a:r>
            <a:r>
              <a:rPr lang="es-ES_tradnl" dirty="0" smtClean="0"/>
              <a:t> por Google).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Google Play no proporciona ninguna forma de distribución de contenidos.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Somos responsables </a:t>
            </a:r>
            <a:r>
              <a:rPr lang="es-ES_tradnl" dirty="0"/>
              <a:t>de la entrega de los contenidos digitales que se vende en las </a:t>
            </a:r>
            <a:r>
              <a:rPr lang="es-ES_tradnl" dirty="0" smtClean="0"/>
              <a:t>aplicaciones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875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Retorno de la inversión.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13690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dirty="0" smtClean="0"/>
              <a:t>Pagos dentro de la aplicación.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Este mecanismo es típico de los juego.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Life</a:t>
            </a:r>
            <a:r>
              <a:rPr lang="es-ES_tradnl" dirty="0" smtClean="0"/>
              <a:t> fu</a:t>
            </a:r>
            <a:r>
              <a:rPr lang="es-ES" dirty="0" smtClean="0"/>
              <a:t>e</a:t>
            </a:r>
            <a:r>
              <a:rPr lang="es-ES_tradnl" dirty="0" smtClean="0"/>
              <a:t> pionero en este sistema.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La aplicación consta de un entorno básico y vendemos los complementos.</a:t>
            </a:r>
          </a:p>
          <a:p>
            <a:pPr eaLnBrk="1" hangingPunct="1"/>
            <a:endParaRPr lang="es-ES_tradnl" dirty="0"/>
          </a:p>
          <a:p>
            <a:pPr lvl="1" eaLnBrk="1" hangingPunct="1">
              <a:buFont typeface="Arial"/>
              <a:buChar char="•"/>
            </a:pPr>
            <a:r>
              <a:rPr lang="es-ES_tradnl" dirty="0" smtClean="0"/>
              <a:t>Accesorios para mejor </a:t>
            </a:r>
            <a:r>
              <a:rPr lang="es-ES_tradnl" dirty="0" err="1" smtClean="0"/>
              <a:t>jugabilidad</a:t>
            </a:r>
            <a:r>
              <a:rPr lang="es-ES_tradnl" dirty="0" smtClean="0"/>
              <a:t>.</a:t>
            </a:r>
          </a:p>
          <a:p>
            <a:pPr lvl="1" eaLnBrk="1" hangingPunct="1">
              <a:buFont typeface="Arial"/>
              <a:buChar char="•"/>
            </a:pPr>
            <a:endParaRPr lang="es-ES_tradnl" dirty="0"/>
          </a:p>
          <a:p>
            <a:pPr lvl="1" eaLnBrk="1" hangingPunct="1">
              <a:buFont typeface="Arial"/>
              <a:buChar char="•"/>
            </a:pPr>
            <a:r>
              <a:rPr lang="es-ES_tradnl" dirty="0" smtClean="0"/>
              <a:t>Nuevas armas mas destructivas.</a:t>
            </a:r>
          </a:p>
          <a:p>
            <a:pPr lvl="1" eaLnBrk="1" hangingPunct="1">
              <a:buFont typeface="Arial"/>
              <a:buChar char="•"/>
            </a:pPr>
            <a:endParaRPr lang="es-ES_tradnl" dirty="0"/>
          </a:p>
          <a:p>
            <a:pPr lvl="1" eaLnBrk="1" hangingPunct="1">
              <a:buFont typeface="Arial"/>
              <a:buChar char="•"/>
            </a:pPr>
            <a:r>
              <a:rPr lang="es-ES_tradnl" dirty="0" smtClean="0"/>
              <a:t>Nuevos niveles.</a:t>
            </a:r>
          </a:p>
          <a:p>
            <a:pPr lvl="1" eaLnBrk="1" hangingPunct="1">
              <a:buFont typeface="Arial"/>
              <a:buChar char="•"/>
            </a:pPr>
            <a:endParaRPr lang="es-ES_tradnl" dirty="0"/>
          </a:p>
          <a:p>
            <a:pPr lvl="1" eaLnBrk="1" hangingPunct="1">
              <a:buFont typeface="Arial"/>
              <a:buChar char="•"/>
            </a:pPr>
            <a:r>
              <a:rPr lang="es-ES_tradnl" dirty="0" smtClean="0"/>
              <a:t>Avatares de personajes famosos. </a:t>
            </a:r>
          </a:p>
        </p:txBody>
      </p:sp>
    </p:spTree>
    <p:extLst>
      <p:ext uri="{BB962C8B-B14F-4D97-AF65-F5344CB8AC3E}">
        <p14:creationId xmlns:p14="http://schemas.microsoft.com/office/powerpoint/2010/main" val="308745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Retorno de la inversión.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13690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dirty="0" smtClean="0"/>
              <a:t>Pagos dentro de la aplicación.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b="1" dirty="0" err="1" smtClean="0"/>
              <a:t>Pou</a:t>
            </a:r>
            <a:r>
              <a:rPr lang="es-ES_tradnl" b="1" dirty="0" smtClean="0"/>
              <a:t>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Aplicación gratuita (100 millones de descargas)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V</a:t>
            </a:r>
            <a:r>
              <a:rPr lang="es-ES" dirty="0" smtClean="0"/>
              <a:t>e</a:t>
            </a:r>
            <a:r>
              <a:rPr lang="es-ES_tradnl" dirty="0" err="1" smtClean="0"/>
              <a:t>nde</a:t>
            </a:r>
            <a:r>
              <a:rPr lang="es-ES_tradnl" dirty="0" smtClean="0"/>
              <a:t> accesorios para nuestra mascota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Usa dinero virtual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Permite conseguir dinero mediante juegos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Podemos comprar dinero virtual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Permite socializar el juego. (</a:t>
            </a:r>
            <a:r>
              <a:rPr lang="es-ES_tradnl" dirty="0" err="1" smtClean="0"/>
              <a:t>Gamificación</a:t>
            </a:r>
            <a:r>
              <a:rPr lang="es-ES_tradnl" dirty="0" smtClean="0"/>
              <a:t>)</a:t>
            </a:r>
          </a:p>
        </p:txBody>
      </p:sp>
      <p:pic>
        <p:nvPicPr>
          <p:cNvPr id="2" name="Imagen 1" descr="Captura de pantalla 2013-06-16 a la(s) 15.3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25" y="4876924"/>
            <a:ext cx="4025134" cy="19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6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Retorno de la inversión.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5904656" cy="507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dirty="0" smtClean="0"/>
              <a:t>Suscripciones.</a:t>
            </a:r>
          </a:p>
          <a:p>
            <a:pPr eaLnBrk="1" hangingPunct="1"/>
            <a:endParaRPr lang="es-ES_tradnl" dirty="0" smtClean="0"/>
          </a:p>
          <a:p>
            <a:pPr eaLnBrk="1" hangingPunct="1"/>
            <a:r>
              <a:rPr lang="es-ES_tradnl" dirty="0" smtClean="0"/>
              <a:t>Se rige por las mismas normas que el pago dentro de la aplicación.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Permite establecer el periodo de suscripción.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Play se encarga de gestionar los pagos de forma automática.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Ideal para revistas y para servicios.</a:t>
            </a:r>
          </a:p>
          <a:p>
            <a:pPr eaLnBrk="1" hangingPunct="1"/>
            <a:endParaRPr lang="es-ES_tradnl" dirty="0" smtClean="0"/>
          </a:p>
          <a:p>
            <a:pPr eaLnBrk="1" hangingPunct="1"/>
            <a:r>
              <a:rPr lang="es-ES_tradnl" dirty="0" smtClean="0"/>
              <a:t>Play proporciona el mecanismo de cancelación de la suscripción.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Las devoluciones debemos gestionarlas de forma manual.</a:t>
            </a:r>
            <a:endParaRPr lang="es-ES_tradnl" dirty="0"/>
          </a:p>
          <a:p>
            <a:pPr eaLnBrk="1" hangingPunct="1"/>
            <a:endParaRPr lang="es-ES_tradnl" dirty="0"/>
          </a:p>
        </p:txBody>
      </p:sp>
      <p:pic>
        <p:nvPicPr>
          <p:cNvPr id="2" name="Imagen 1" descr="Captura de pantalla 2013-06-16 a la(s) 15.42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2311400"/>
            <a:ext cx="26035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4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Retorno de la inversión.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dirty="0" smtClean="0"/>
              <a:t>Suscripciones.</a:t>
            </a:r>
          </a:p>
          <a:p>
            <a:pPr eaLnBrk="1" hangingPunct="1"/>
            <a:endParaRPr lang="es-ES_tradnl" dirty="0" smtClean="0"/>
          </a:p>
          <a:p>
            <a:pPr eaLnBrk="1" hangingPunct="1"/>
            <a:r>
              <a:rPr lang="es-ES_tradnl" b="1" dirty="0" err="1" smtClean="0"/>
              <a:t>Whats</a:t>
            </a:r>
            <a:r>
              <a:rPr lang="es-ES_tradnl" b="1" dirty="0" smtClean="0"/>
              <a:t> App.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Cliente de mensajería.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Pago por servicio (1 año).</a:t>
            </a:r>
          </a:p>
          <a:p>
            <a:pPr eaLnBrk="1" hangingPunct="1"/>
            <a:endParaRPr lang="es-ES_tradnl" dirty="0" smtClean="0"/>
          </a:p>
          <a:p>
            <a:pPr eaLnBrk="1" hangingPunct="1"/>
            <a:r>
              <a:rPr lang="es-ES_tradnl" dirty="0" smtClean="0"/>
              <a:t>Peligros de este sistema en aplicaciones: Line (Pago por contenidos)</a:t>
            </a:r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72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Retorno de la inversión.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dirty="0" smtClean="0"/>
              <a:t>Publicidad. </a:t>
            </a:r>
            <a:r>
              <a:rPr lang="es-ES_tradnl" dirty="0" err="1" smtClean="0"/>
              <a:t>AdMob</a:t>
            </a:r>
            <a:endParaRPr lang="es-ES_tradnl" dirty="0" smtClean="0"/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Insertamos banners de publicidad en nuestra aplicación.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Cobramos cada vez que un usuario presiona en el banner.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La publicidad la gestiona Google mediante </a:t>
            </a:r>
            <a:r>
              <a:rPr lang="es-ES_tradnl" dirty="0" err="1" smtClean="0"/>
              <a:t>AdWord</a:t>
            </a:r>
            <a:r>
              <a:rPr lang="es-ES_tradnl" dirty="0" smtClean="0"/>
              <a:t>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Podemos usar distintas redes de publicidad.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Disponemos de un monedero virtual donde se acumulan nuestras ganancias.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err="1" smtClean="0"/>
              <a:t>AdMob</a:t>
            </a:r>
            <a:r>
              <a:rPr lang="es-ES_tradnl" dirty="0" smtClean="0"/>
              <a:t> proporciona el SDK con los componentes “Banners” listos para usar.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D</a:t>
            </a:r>
            <a:r>
              <a:rPr lang="es-ES" dirty="0" smtClean="0"/>
              <a:t>e</a:t>
            </a:r>
            <a:r>
              <a:rPr lang="es-ES_tradnl" dirty="0" err="1" smtClean="0"/>
              <a:t>bemos</a:t>
            </a:r>
            <a:r>
              <a:rPr lang="es-ES_tradnl" dirty="0" smtClean="0"/>
              <a:t> crearnos una cuenta en </a:t>
            </a:r>
            <a:r>
              <a:rPr lang="es-ES_tradnl" dirty="0" err="1" smtClean="0"/>
              <a:t>AdMob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3" name="Rectángulo 2"/>
          <p:cNvSpPr/>
          <p:nvPr/>
        </p:nvSpPr>
        <p:spPr>
          <a:xfrm>
            <a:off x="2267744" y="6165304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http://www.google.com/</a:t>
            </a:r>
            <a:r>
              <a:rPr lang="nl-NL" dirty="0" err="1"/>
              <a:t>ads</a:t>
            </a:r>
            <a:r>
              <a:rPr lang="nl-NL" dirty="0"/>
              <a:t>/</a:t>
            </a:r>
            <a:r>
              <a:rPr lang="nl-NL" dirty="0" err="1"/>
              <a:t>admob</a:t>
            </a:r>
            <a:r>
              <a:rPr lang="nl-NL" dirty="0"/>
              <a:t>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821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Retorno de la inversión.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452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dirty="0" smtClean="0"/>
              <a:t>Publicidad. </a:t>
            </a:r>
            <a:r>
              <a:rPr lang="es-ES_tradnl" dirty="0" err="1" smtClean="0"/>
              <a:t>AdMob</a:t>
            </a:r>
            <a:endParaRPr lang="es-ES_tradnl" dirty="0" smtClean="0"/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err="1" smtClean="0"/>
              <a:t>Angry</a:t>
            </a:r>
            <a:r>
              <a:rPr lang="es-ES_tradnl" dirty="0" smtClean="0"/>
              <a:t> </a:t>
            </a:r>
            <a:r>
              <a:rPr lang="es-ES_tradnl" dirty="0" err="1" smtClean="0"/>
              <a:t>Birds</a:t>
            </a:r>
            <a:r>
              <a:rPr lang="es-ES_tradnl" dirty="0" smtClean="0"/>
              <a:t>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Comenzó siendo un juego de pago.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Añadió las versiones Lite con publicidad.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La publicidad generaba mas beneficios que las ventas.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Creo una comunidad de usuarios.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" dirty="0" smtClean="0"/>
              <a:t>Dejar de pensar en usuarios, pensar en fans.</a:t>
            </a:r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 smtClean="0"/>
              <a:t>Venta de productos asociados. Peluches, Juegos…</a:t>
            </a:r>
          </a:p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67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Criterios de visibilidad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1628800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Mil millones de descargas al mes y creciendo.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Hacernos visibles entre tantas aplicaciones.</a:t>
            </a:r>
          </a:p>
          <a:p>
            <a:endParaRPr lang="es-ES_tradnl" dirty="0"/>
          </a:p>
          <a:p>
            <a:r>
              <a:rPr lang="es-ES_tradnl" dirty="0" smtClean="0"/>
              <a:t>400 Millones de dispositivos.</a:t>
            </a:r>
          </a:p>
          <a:p>
            <a:endParaRPr lang="es-ES_tradnl" dirty="0"/>
          </a:p>
          <a:p>
            <a:r>
              <a:rPr lang="es-ES_tradnl" dirty="0" smtClean="0"/>
              <a:t>Mas de 25 Billones de descargas.</a:t>
            </a:r>
          </a:p>
          <a:p>
            <a:endParaRPr lang="es-ES_tradnl" dirty="0"/>
          </a:p>
          <a:p>
            <a:r>
              <a:rPr lang="es-ES_tradnl" dirty="0" smtClean="0"/>
              <a:t>1.5 Millones de descargas al mes.</a:t>
            </a:r>
          </a:p>
          <a:p>
            <a:endParaRPr lang="es-ES_tradnl" dirty="0"/>
          </a:p>
          <a:p>
            <a:r>
              <a:rPr lang="es-ES_tradnl" dirty="0" smtClean="0"/>
              <a:t>Mas de 130 </a:t>
            </a:r>
            <a:r>
              <a:rPr lang="es-ES_tradnl" dirty="0" err="1" smtClean="0"/>
              <a:t>Paises</a:t>
            </a:r>
            <a:endParaRPr lang="es-ES" dirty="0"/>
          </a:p>
        </p:txBody>
      </p:sp>
      <p:pic>
        <p:nvPicPr>
          <p:cNvPr id="4" name="Imagen 3" descr="Captura de pantalla 2013-06-16 a la(s) 14.19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72340"/>
            <a:ext cx="5132834" cy="312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Retorno de la inversión.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dirty="0" smtClean="0"/>
              <a:t>Publicidad. </a:t>
            </a:r>
            <a:r>
              <a:rPr lang="es-ES_tradnl" dirty="0" err="1" smtClean="0"/>
              <a:t>AdMob</a:t>
            </a:r>
            <a:endParaRPr lang="es-ES_tradnl" dirty="0" smtClean="0"/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b="1" dirty="0" err="1" smtClean="0"/>
              <a:t>Angry</a:t>
            </a:r>
            <a:r>
              <a:rPr lang="es-ES_tradnl" b="1" dirty="0" smtClean="0"/>
              <a:t> </a:t>
            </a:r>
            <a:r>
              <a:rPr lang="es-ES_tradnl" b="1" dirty="0" err="1" smtClean="0"/>
              <a:t>Birds</a:t>
            </a:r>
            <a:r>
              <a:rPr lang="es-ES_tradnl" b="1" dirty="0" smtClean="0"/>
              <a:t>. </a:t>
            </a:r>
            <a:r>
              <a:rPr lang="es-ES_tradnl" dirty="0" smtClean="0"/>
              <a:t>Algunos secretos.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Cuidar la experiencia de usuario al máximo.</a:t>
            </a:r>
          </a:p>
          <a:p>
            <a:pPr eaLnBrk="1" hangingPunct="1"/>
            <a:endParaRPr lang="es-ES_tradnl" dirty="0"/>
          </a:p>
          <a:p>
            <a:pPr marL="1028700" lvl="1" eaLnBrk="1" hangingPunct="1">
              <a:buFont typeface="Arial"/>
              <a:buChar char="•"/>
            </a:pPr>
            <a:r>
              <a:rPr lang="es-ES_tradnl" dirty="0" smtClean="0"/>
              <a:t>R</a:t>
            </a:r>
            <a:r>
              <a:rPr lang="es-ES" dirty="0" smtClean="0"/>
              <a:t>e</a:t>
            </a:r>
            <a:r>
              <a:rPr lang="es-ES_tradnl" dirty="0" smtClean="0"/>
              <a:t>cursos trabajados.</a:t>
            </a:r>
          </a:p>
          <a:p>
            <a:pPr marL="1028700" lvl="1" eaLnBrk="1" hangingPunct="1">
              <a:buFont typeface="Arial"/>
              <a:buChar char="•"/>
            </a:pPr>
            <a:endParaRPr lang="es-ES_tradnl" dirty="0"/>
          </a:p>
          <a:p>
            <a:pPr marL="1028700" lvl="1" eaLnBrk="1" hangingPunct="1">
              <a:buFont typeface="Arial"/>
              <a:buChar char="•"/>
            </a:pPr>
            <a:r>
              <a:rPr lang="es-ES_tradnl" dirty="0" err="1" smtClean="0"/>
              <a:t>Storyboard</a:t>
            </a:r>
            <a:r>
              <a:rPr lang="es-ES_tradnl" dirty="0" smtClean="0"/>
              <a:t> de cada juego.</a:t>
            </a:r>
          </a:p>
          <a:p>
            <a:pPr marL="1028700" lvl="1" eaLnBrk="1" hangingPunct="1">
              <a:buFont typeface="Arial"/>
              <a:buChar char="•"/>
            </a:pPr>
            <a:endParaRPr lang="es-ES_tradnl" dirty="0"/>
          </a:p>
          <a:p>
            <a:pPr marL="1028700" lvl="1" eaLnBrk="1" hangingPunct="1">
              <a:buFont typeface="Arial"/>
              <a:buChar char="•"/>
            </a:pPr>
            <a:r>
              <a:rPr lang="es-ES_tradnl" dirty="0" smtClean="0"/>
              <a:t>Videos contando la historia de los personajes.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Actualizaciones periódicas con nuevos niveles.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Nuevos juegos con historias nuevas.</a:t>
            </a:r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26906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Distribución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endParaRPr lang="es-ES_tradnl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395536" y="1916832"/>
            <a:ext cx="849694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Google Play hace más que conectar la aplicación con los </a:t>
            </a:r>
            <a:r>
              <a:rPr lang="es-ES_tradnl" dirty="0" smtClean="0"/>
              <a:t>usuarios.</a:t>
            </a:r>
          </a:p>
          <a:p>
            <a:endParaRPr lang="es-ES_tradnl" dirty="0"/>
          </a:p>
          <a:p>
            <a:r>
              <a:rPr lang="es-ES_tradnl" dirty="0" smtClean="0"/>
              <a:t>Ayuda </a:t>
            </a:r>
            <a:r>
              <a:rPr lang="es-ES_tradnl" dirty="0"/>
              <a:t>a alcanzar </a:t>
            </a:r>
            <a:r>
              <a:rPr lang="es-ES_tradnl" dirty="0" smtClean="0"/>
              <a:t>la máxima </a:t>
            </a:r>
            <a:r>
              <a:rPr lang="es-ES_tradnl" dirty="0"/>
              <a:t>distribución en todo el ecosistema </a:t>
            </a:r>
            <a:r>
              <a:rPr lang="es-ES_tradnl" dirty="0" err="1" smtClean="0"/>
              <a:t>Android</a:t>
            </a:r>
            <a:r>
              <a:rPr lang="es-ES_tradnl" dirty="0" smtClean="0"/>
              <a:t>. </a:t>
            </a:r>
          </a:p>
          <a:p>
            <a:endParaRPr lang="es-ES_tradnl" dirty="0"/>
          </a:p>
          <a:p>
            <a:r>
              <a:rPr lang="es-ES" dirty="0"/>
              <a:t>S</a:t>
            </a:r>
            <a:r>
              <a:rPr lang="es-ES_tradnl" dirty="0" smtClean="0"/>
              <a:t>e </a:t>
            </a:r>
            <a:r>
              <a:rPr lang="es-ES_tradnl" dirty="0"/>
              <a:t>asegura de que </a:t>
            </a:r>
            <a:r>
              <a:rPr lang="es-ES_tradnl" dirty="0" smtClean="0"/>
              <a:t>la aplicación </a:t>
            </a:r>
            <a:r>
              <a:rPr lang="es-ES_tradnl" dirty="0"/>
              <a:t>sólo está disponible para el público que </a:t>
            </a:r>
            <a:r>
              <a:rPr lang="es-ES_tradnl" dirty="0" smtClean="0"/>
              <a:t>deseamos </a:t>
            </a:r>
            <a:r>
              <a:rPr lang="es-ES_tradnl" dirty="0"/>
              <a:t>alcanzar.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67544" y="3861048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Podemos administrar </a:t>
            </a:r>
            <a:r>
              <a:rPr lang="es-ES_tradnl" dirty="0"/>
              <a:t>fácilmente la distribución geográfica de </a:t>
            </a:r>
            <a:r>
              <a:rPr lang="es-ES_tradnl" dirty="0" smtClean="0"/>
              <a:t>nuestras aplicaciones</a:t>
            </a:r>
            <a:r>
              <a:rPr lang="es-ES_tradnl" dirty="0"/>
              <a:t>, sin ningún cambio en </a:t>
            </a:r>
            <a:r>
              <a:rPr lang="es-ES_tradnl" dirty="0" smtClean="0"/>
              <a:t>la </a:t>
            </a:r>
            <a:r>
              <a:rPr lang="es-ES_tradnl" dirty="0"/>
              <a:t>aplicación.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Podemos </a:t>
            </a:r>
            <a:r>
              <a:rPr lang="es-ES_tradnl" dirty="0"/>
              <a:t>especificar </a:t>
            </a:r>
            <a:r>
              <a:rPr lang="es-ES_tradnl" dirty="0" smtClean="0"/>
              <a:t>en qué </a:t>
            </a:r>
            <a:r>
              <a:rPr lang="es-ES_tradnl" dirty="0"/>
              <a:t>países y territorios </a:t>
            </a:r>
            <a:r>
              <a:rPr lang="es-ES_tradnl" dirty="0" smtClean="0"/>
              <a:t>deseamos estar disponibles.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67544" y="5229200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Nos permite </a:t>
            </a:r>
            <a:r>
              <a:rPr lang="es-ES_tradnl" dirty="0"/>
              <a:t>controlar la distribución de acuerdo a las </a:t>
            </a:r>
            <a:r>
              <a:rPr lang="es-ES_tradnl" dirty="0" smtClean="0"/>
              <a:t>necesidades de nuestra aplicación. </a:t>
            </a:r>
          </a:p>
          <a:p>
            <a:endParaRPr lang="es-ES_tradnl" dirty="0"/>
          </a:p>
          <a:p>
            <a:r>
              <a:rPr lang="es-ES_tradnl" dirty="0" smtClean="0"/>
              <a:t>Podemos evitar las descargas en dispositivos que no disponen del hardware adecuado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94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Distribución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endParaRPr lang="es-ES_tradnl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67544" y="1844824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Google </a:t>
            </a:r>
            <a:r>
              <a:rPr lang="es-ES_tradnl" dirty="0"/>
              <a:t>Play hace que sea fácil de ver lo que está </a:t>
            </a:r>
            <a:r>
              <a:rPr lang="es-ES_tradnl" dirty="0" smtClean="0"/>
              <a:t>sucediendo con nuestra </a:t>
            </a:r>
            <a:r>
              <a:rPr lang="es-ES_tradnl" dirty="0" err="1" smtClean="0"/>
              <a:t>aplicaión</a:t>
            </a:r>
            <a:r>
              <a:rPr lang="es-ES_tradnl" dirty="0" smtClean="0"/>
              <a:t>. </a:t>
            </a:r>
          </a:p>
          <a:p>
            <a:endParaRPr lang="es-ES_tradnl" dirty="0"/>
          </a:p>
          <a:p>
            <a:r>
              <a:rPr lang="es-ES_tradnl" dirty="0" smtClean="0"/>
              <a:t>Nos da </a:t>
            </a:r>
            <a:r>
              <a:rPr lang="es-ES_tradnl" dirty="0"/>
              <a:t>acceso a una gran variedad de estadísticas anónimas </a:t>
            </a:r>
            <a:r>
              <a:rPr lang="es-ES_tradnl" dirty="0" smtClean="0"/>
              <a:t>e informes personalizados </a:t>
            </a:r>
            <a:r>
              <a:rPr lang="es-ES_tradnl" dirty="0"/>
              <a:t>que muestran el rendimiento y las calificaciones de instalación de la aplicación.</a:t>
            </a:r>
          </a:p>
          <a:p>
            <a:endParaRPr lang="es-ES_tradnl" dirty="0"/>
          </a:p>
          <a:p>
            <a:r>
              <a:rPr lang="es-ES_tradnl" dirty="0" smtClean="0"/>
              <a:t>Podemos </a:t>
            </a:r>
            <a:r>
              <a:rPr lang="es-ES_tradnl" dirty="0"/>
              <a:t>ver los datos y gráficos de instalaciones activas, todos los días, y el total por dispositivos o usuarios únicos, así como actualizaciones y desinstalaciones.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Podemos ver la puntuación media de la aplicación y su valor acumulado.</a:t>
            </a:r>
          </a:p>
          <a:p>
            <a:endParaRPr lang="es-ES_tradnl" dirty="0"/>
          </a:p>
          <a:p>
            <a:r>
              <a:rPr lang="es-ES_tradnl" dirty="0" smtClean="0"/>
              <a:t>Podemos filtrar todos los datos por </a:t>
            </a:r>
            <a:r>
              <a:rPr lang="es-ES_tradnl" dirty="0" err="1" smtClean="0"/>
              <a:t>paises</a:t>
            </a:r>
            <a:r>
              <a:rPr lang="es-ES_tradnl" dirty="0" smtClean="0"/>
              <a:t>, dispositivos, operadores, </a:t>
            </a:r>
            <a:r>
              <a:rPr lang="es-ES_tradnl" dirty="0" err="1" smtClean="0"/>
              <a:t>etc</a:t>
            </a:r>
            <a:r>
              <a:rPr lang="es-ES" dirty="0" smtClean="0"/>
              <a:t>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9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Distribución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endParaRPr lang="es-ES_tradnl" dirty="0" smtClean="0"/>
          </a:p>
        </p:txBody>
      </p:sp>
      <p:pic>
        <p:nvPicPr>
          <p:cNvPr id="2" name="Imagen 1" descr="Captura de pantalla 2013-06-16 a la(s) 16.21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453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2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Distribución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endParaRPr lang="es-ES_tradnl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395536" y="1916832"/>
            <a:ext cx="8496944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Podemos obtener </a:t>
            </a:r>
            <a:r>
              <a:rPr lang="es-ES_tradnl" dirty="0"/>
              <a:t>información del mundo real </a:t>
            </a:r>
            <a:r>
              <a:rPr lang="es-ES_tradnl" dirty="0" smtClean="0"/>
              <a:t>antes </a:t>
            </a:r>
            <a:r>
              <a:rPr lang="es-ES_tradnl" dirty="0"/>
              <a:t>de </a:t>
            </a:r>
            <a:r>
              <a:rPr lang="es-ES_tradnl" dirty="0" smtClean="0"/>
              <a:t>publicar. </a:t>
            </a:r>
          </a:p>
          <a:p>
            <a:endParaRPr lang="es-ES_tradnl" dirty="0"/>
          </a:p>
          <a:p>
            <a:r>
              <a:rPr lang="es-ES_tradnl" dirty="0" smtClean="0"/>
              <a:t>Google </a:t>
            </a:r>
            <a:r>
              <a:rPr lang="es-ES_tradnl" dirty="0"/>
              <a:t>Play </a:t>
            </a:r>
            <a:r>
              <a:rPr lang="es-ES_tradnl" dirty="0" smtClean="0"/>
              <a:t>permite distribuir </a:t>
            </a:r>
            <a:r>
              <a:rPr lang="es-ES_tradnl" dirty="0"/>
              <a:t>versiones preliminares de </a:t>
            </a:r>
            <a:r>
              <a:rPr lang="es-ES_tradnl" dirty="0" smtClean="0"/>
              <a:t>la aplicación </a:t>
            </a:r>
            <a:r>
              <a:rPr lang="es-ES_tradnl" dirty="0"/>
              <a:t>a </a:t>
            </a:r>
            <a:r>
              <a:rPr lang="es-ES_tradnl" dirty="0" smtClean="0"/>
              <a:t>grupos </a:t>
            </a:r>
            <a:r>
              <a:rPr lang="es-ES_tradnl" dirty="0"/>
              <a:t>de </a:t>
            </a:r>
            <a:r>
              <a:rPr lang="es-ES_tradnl" dirty="0" smtClean="0"/>
              <a:t>pruebas. </a:t>
            </a:r>
          </a:p>
          <a:p>
            <a:endParaRPr lang="es-ES_tradnl" dirty="0"/>
          </a:p>
          <a:p>
            <a:r>
              <a:rPr lang="es-ES_tradnl" dirty="0" smtClean="0"/>
              <a:t>Disponemos de dos fases. Alfa y Beta</a:t>
            </a:r>
          </a:p>
          <a:p>
            <a:endParaRPr lang="es-ES_tradnl" dirty="0"/>
          </a:p>
          <a:p>
            <a:r>
              <a:rPr lang="es-ES_tradnl" dirty="0" smtClean="0"/>
              <a:t>Cuando publicamos en Alfa o en Beta tenemos el control de quién puede instalar la aplicación.</a:t>
            </a:r>
          </a:p>
          <a:p>
            <a:endParaRPr lang="es-ES_tradnl" dirty="0"/>
          </a:p>
          <a:p>
            <a:r>
              <a:rPr lang="es-ES_tradnl" dirty="0" smtClean="0"/>
              <a:t>Los comentarios </a:t>
            </a:r>
            <a:r>
              <a:rPr lang="es-ES_tradnl" dirty="0"/>
              <a:t>de los usuarios de alfa y beta </a:t>
            </a:r>
            <a:r>
              <a:rPr lang="es-ES_tradnl" dirty="0" smtClean="0"/>
              <a:t>nos son reportados directamente </a:t>
            </a:r>
            <a:r>
              <a:rPr lang="es-ES_tradnl" dirty="0"/>
              <a:t>y no se </a:t>
            </a:r>
            <a:r>
              <a:rPr lang="es-ES_tradnl" dirty="0" smtClean="0"/>
              <a:t>contabilizan </a:t>
            </a:r>
            <a:r>
              <a:rPr lang="es-ES_tradnl" dirty="0"/>
              <a:t>como revisiones.</a:t>
            </a:r>
          </a:p>
          <a:p>
            <a:endParaRPr lang="es-ES_tradnl" dirty="0"/>
          </a:p>
          <a:p>
            <a:r>
              <a:rPr lang="es-ES_tradnl" dirty="0"/>
              <a:t>Para ayudar a garantizar la calidad y proteger </a:t>
            </a:r>
            <a:r>
              <a:rPr lang="es-ES_tradnl" dirty="0" smtClean="0"/>
              <a:t>la calificación </a:t>
            </a:r>
            <a:r>
              <a:rPr lang="es-ES_tradnl" dirty="0"/>
              <a:t>de </a:t>
            </a:r>
            <a:r>
              <a:rPr lang="es-ES_tradnl" dirty="0" smtClean="0"/>
              <a:t>nuestras aplicaciones podemos elegir </a:t>
            </a:r>
            <a:r>
              <a:rPr lang="es-ES_tradnl" dirty="0"/>
              <a:t>un despliegue por </a:t>
            </a:r>
            <a:r>
              <a:rPr lang="es-ES_tradnl" dirty="0" smtClean="0"/>
              <a:t>etapas. </a:t>
            </a:r>
          </a:p>
          <a:p>
            <a:endParaRPr lang="es-ES_tradnl" dirty="0"/>
          </a:p>
          <a:p>
            <a:r>
              <a:rPr lang="es-ES_tradnl" dirty="0" smtClean="0"/>
              <a:t>Podemos publicar a un porcentaje de usuarios e ir aumentando este %.</a:t>
            </a:r>
          </a:p>
        </p:txBody>
      </p:sp>
    </p:spTree>
    <p:extLst>
      <p:ext uri="{BB962C8B-B14F-4D97-AF65-F5344CB8AC3E}">
        <p14:creationId xmlns:p14="http://schemas.microsoft.com/office/powerpoint/2010/main" val="168055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Distribución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endParaRPr lang="es-ES_tradnl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395536" y="1825854"/>
            <a:ext cx="8568952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Podemos crear </a:t>
            </a:r>
            <a:r>
              <a:rPr lang="es-ES_tradnl" dirty="0"/>
              <a:t>una aplicación que </a:t>
            </a:r>
            <a:r>
              <a:rPr lang="es-ES_tradnl" dirty="0" smtClean="0"/>
              <a:t>soporte </a:t>
            </a:r>
            <a:r>
              <a:rPr lang="es-ES_tradnl" dirty="0"/>
              <a:t>todos los tamaños de pantalla específicos y las versiones de la plataforma de un solo APK.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Distribuir un solo </a:t>
            </a:r>
            <a:r>
              <a:rPr lang="es-ES_tradnl" dirty="0"/>
              <a:t>APK a todos </a:t>
            </a:r>
            <a:r>
              <a:rPr lang="es-ES_tradnl" dirty="0" smtClean="0"/>
              <a:t>los usuarios </a:t>
            </a:r>
            <a:r>
              <a:rPr lang="es-ES_tradnl" dirty="0"/>
              <a:t>es un enfoque muy recomendable, porque es la forma más fácil de gestionar y mantener la aplicación. </a:t>
            </a:r>
          </a:p>
          <a:p>
            <a:endParaRPr lang="es-ES_tradnl" dirty="0"/>
          </a:p>
          <a:p>
            <a:r>
              <a:rPr lang="es-ES_tradnl" dirty="0" smtClean="0"/>
              <a:t>La opción </a:t>
            </a:r>
            <a:r>
              <a:rPr lang="es-ES_tradnl" dirty="0" err="1" smtClean="0"/>
              <a:t>Multiple</a:t>
            </a:r>
            <a:r>
              <a:rPr lang="es-ES_tradnl" dirty="0" smtClean="0"/>
              <a:t> </a:t>
            </a:r>
            <a:r>
              <a:rPr lang="es-ES_tradnl" dirty="0"/>
              <a:t>APK </a:t>
            </a:r>
            <a:r>
              <a:rPr lang="es-ES_tradnl" dirty="0" smtClean="0"/>
              <a:t>nos permite </a:t>
            </a:r>
            <a:r>
              <a:rPr lang="es-ES_tradnl" dirty="0"/>
              <a:t>crear varios </a:t>
            </a:r>
            <a:r>
              <a:rPr lang="es-ES_tradnl" dirty="0" smtClean="0"/>
              <a:t>APK </a:t>
            </a:r>
            <a:r>
              <a:rPr lang="es-ES_tradnl" dirty="0"/>
              <a:t>que utilizan el mismo nombre de </a:t>
            </a:r>
            <a:r>
              <a:rPr lang="es-ES_tradnl" dirty="0" smtClean="0"/>
              <a:t>paquete.</a:t>
            </a:r>
          </a:p>
          <a:p>
            <a:endParaRPr lang="es-ES_tradnl" dirty="0"/>
          </a:p>
          <a:p>
            <a:r>
              <a:rPr lang="es-ES_tradnl" dirty="0" smtClean="0"/>
              <a:t>Podemos subir </a:t>
            </a:r>
            <a:r>
              <a:rPr lang="es-ES_tradnl" dirty="0"/>
              <a:t>todos los archivos APK de Google Play bajo una lista única de productos y Google Play </a:t>
            </a:r>
            <a:r>
              <a:rPr lang="es-ES_tradnl" dirty="0" smtClean="0"/>
              <a:t>seleccionará el </a:t>
            </a:r>
            <a:r>
              <a:rPr lang="es-ES_tradnl" dirty="0"/>
              <a:t>mejor APK </a:t>
            </a:r>
            <a:r>
              <a:rPr lang="es-ES_tradnl" dirty="0" smtClean="0"/>
              <a:t>que ofrecer </a:t>
            </a:r>
            <a:r>
              <a:rPr lang="es-ES_tradnl" dirty="0"/>
              <a:t>a los usuarios, en base a las características de sus dispositivos.</a:t>
            </a:r>
          </a:p>
          <a:p>
            <a:endParaRPr lang="es-ES_tradnl" dirty="0"/>
          </a:p>
          <a:p>
            <a:r>
              <a:rPr lang="es-ES_tradnl" dirty="0" smtClean="0"/>
              <a:t>Con los archivos de expansión podemos tener hasta </a:t>
            </a:r>
            <a:r>
              <a:rPr lang="es-ES_tradnl" dirty="0"/>
              <a:t>dos descargas secundarias para cada APK </a:t>
            </a:r>
            <a:r>
              <a:rPr lang="es-ES_tradnl" dirty="0" smtClean="0"/>
              <a:t>publicado y gestionar su descarga desde el APK. </a:t>
            </a:r>
          </a:p>
          <a:p>
            <a:endParaRPr lang="es-ES_tradnl" dirty="0"/>
          </a:p>
          <a:p>
            <a:r>
              <a:rPr lang="es-ES_tradnl" dirty="0" smtClean="0"/>
              <a:t>Cada </a:t>
            </a:r>
            <a:r>
              <a:rPr lang="es-ES_tradnl" dirty="0"/>
              <a:t>uno de los dos archivos de expansión puede </a:t>
            </a:r>
            <a:r>
              <a:rPr lang="es-ES_tradnl" dirty="0" smtClean="0"/>
              <a:t>ocupar hasta </a:t>
            </a:r>
            <a:r>
              <a:rPr lang="es-ES_tradnl" dirty="0"/>
              <a:t>2 </a:t>
            </a:r>
            <a:r>
              <a:rPr lang="es-ES_tradnl" dirty="0" smtClean="0"/>
              <a:t>GB.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374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Distribución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endParaRPr lang="es-ES_tradnl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95536" y="1772816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Google Play ofrece dos características </a:t>
            </a:r>
            <a:r>
              <a:rPr lang="es-ES_tradnl" dirty="0" smtClean="0"/>
              <a:t>para proteger una aplicación </a:t>
            </a:r>
            <a:r>
              <a:rPr lang="es-ES_tradnl" dirty="0"/>
              <a:t>contra la </a:t>
            </a:r>
            <a:r>
              <a:rPr lang="es-ES_tradnl" dirty="0" smtClean="0"/>
              <a:t>piratería.</a:t>
            </a:r>
            <a:endParaRPr lang="es-ES_tradnl" dirty="0"/>
          </a:p>
          <a:p>
            <a:endParaRPr lang="es-ES_tradnl" dirty="0"/>
          </a:p>
          <a:p>
            <a:r>
              <a:rPr lang="es-ES_tradnl" dirty="0" smtClean="0"/>
              <a:t>Google Play </a:t>
            </a:r>
            <a:r>
              <a:rPr lang="es-ES_tradnl" dirty="0" err="1" smtClean="0"/>
              <a:t>Licensing</a:t>
            </a:r>
            <a:r>
              <a:rPr lang="es-ES_tradnl" dirty="0" smtClean="0"/>
              <a:t> es </a:t>
            </a:r>
            <a:r>
              <a:rPr lang="es-ES_tradnl" dirty="0"/>
              <a:t>un servicio </a:t>
            </a:r>
            <a:r>
              <a:rPr lang="es-ES_tradnl" dirty="0" smtClean="0"/>
              <a:t>que permite que la aplicación consulte a un </a:t>
            </a:r>
            <a:r>
              <a:rPr lang="es-ES_tradnl" dirty="0"/>
              <a:t>servidor de licencias de confianza en tiempo de </a:t>
            </a:r>
            <a:r>
              <a:rPr lang="es-ES_tradnl" dirty="0" smtClean="0"/>
              <a:t>ejecución. </a:t>
            </a:r>
          </a:p>
          <a:p>
            <a:endParaRPr lang="es-ES_tradnl" dirty="0"/>
          </a:p>
          <a:p>
            <a:r>
              <a:rPr lang="es-ES_tradnl" dirty="0" smtClean="0"/>
              <a:t>Google </a:t>
            </a:r>
            <a:r>
              <a:rPr lang="es-ES_tradnl" dirty="0"/>
              <a:t>Play ofrece encriptación aplicación para ayudar a proteger sus aplicaciones </a:t>
            </a:r>
            <a:r>
              <a:rPr lang="es-ES_tradnl" dirty="0" smtClean="0"/>
              <a:t>de pago. </a:t>
            </a:r>
          </a:p>
          <a:p>
            <a:endParaRPr lang="es-ES_tradnl" dirty="0"/>
          </a:p>
          <a:p>
            <a:r>
              <a:rPr lang="es-ES_tradnl" dirty="0" smtClean="0"/>
              <a:t>Cuando se descarga una aplicación de pago en dispositivos </a:t>
            </a:r>
            <a:r>
              <a:rPr lang="es-ES_tradnl" dirty="0"/>
              <a:t>con </a:t>
            </a:r>
            <a:r>
              <a:rPr lang="es-ES_tradnl" dirty="0" err="1"/>
              <a:t>Android</a:t>
            </a:r>
            <a:r>
              <a:rPr lang="es-ES_tradnl" dirty="0"/>
              <a:t> 4.1 o </a:t>
            </a:r>
            <a:r>
              <a:rPr lang="es-ES_tradnl" dirty="0" smtClean="0"/>
              <a:t>superior </a:t>
            </a:r>
            <a:r>
              <a:rPr lang="es-ES_tradnl" dirty="0"/>
              <a:t>Google </a:t>
            </a:r>
            <a:r>
              <a:rPr lang="es-ES_tradnl" dirty="0" err="1"/>
              <a:t>encripta</a:t>
            </a:r>
            <a:r>
              <a:rPr lang="es-ES_tradnl" dirty="0"/>
              <a:t> </a:t>
            </a:r>
            <a:r>
              <a:rPr lang="es-ES_tradnl" dirty="0" smtClean="0"/>
              <a:t>la aplicación </a:t>
            </a:r>
            <a:r>
              <a:rPr lang="es-ES_tradnl" dirty="0"/>
              <a:t>para que sólo </a:t>
            </a:r>
            <a:r>
              <a:rPr lang="es-ES_tradnl" dirty="0" smtClean="0"/>
              <a:t>la pueda </a:t>
            </a:r>
            <a:r>
              <a:rPr lang="es-ES_tradnl" dirty="0"/>
              <a:t>ejecutar el usuario que </a:t>
            </a:r>
            <a:r>
              <a:rPr lang="es-ES_tradnl" dirty="0" smtClean="0"/>
              <a:t>la </a:t>
            </a:r>
            <a:r>
              <a:rPr lang="es-ES_tradnl" dirty="0"/>
              <a:t>descargó, en el dispositivo para el que se descargó en un principio</a:t>
            </a:r>
            <a:r>
              <a:rPr lang="es-ES_tradnl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5046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Publicación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endParaRPr lang="es-ES_tradnl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467544" y="1916832"/>
            <a:ext cx="8280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Publicar una aplicación en Google PLAY.</a:t>
            </a:r>
          </a:p>
          <a:p>
            <a:endParaRPr lang="es-ES_tradnl" dirty="0"/>
          </a:p>
          <a:p>
            <a:r>
              <a:rPr lang="es-ES_tradnl" dirty="0" smtClean="0"/>
              <a:t>Abrir la consola de Google Play.</a:t>
            </a:r>
          </a:p>
          <a:p>
            <a:endParaRPr lang="es-ES_tradnl" dirty="0"/>
          </a:p>
          <a:p>
            <a:r>
              <a:rPr lang="es-ES_tradnl" dirty="0" err="1" smtClean="0"/>
              <a:t>https</a:t>
            </a:r>
            <a:r>
              <a:rPr lang="es-ES_tradnl" dirty="0"/>
              <a:t>://</a:t>
            </a:r>
            <a:r>
              <a:rPr lang="es-ES_tradnl" dirty="0" err="1"/>
              <a:t>play.google.com</a:t>
            </a:r>
            <a:r>
              <a:rPr lang="es-ES_tradnl" dirty="0"/>
              <a:t>/</a:t>
            </a:r>
            <a:r>
              <a:rPr lang="es-ES_tradnl" dirty="0" err="1"/>
              <a:t>apps</a:t>
            </a:r>
            <a:r>
              <a:rPr lang="es-ES_tradnl" dirty="0"/>
              <a:t>/</a:t>
            </a:r>
            <a:r>
              <a:rPr lang="es-ES_tradnl" dirty="0" err="1"/>
              <a:t>publish</a:t>
            </a:r>
            <a:r>
              <a:rPr lang="es-ES_tradnl" dirty="0"/>
              <a:t>/.</a:t>
            </a:r>
          </a:p>
          <a:p>
            <a:endParaRPr lang="es-ES_tradnl" dirty="0" smtClean="0"/>
          </a:p>
          <a:p>
            <a:r>
              <a:rPr lang="es-ES_tradnl" dirty="0" smtClean="0"/>
              <a:t>Si no tenemos cuenta de desarrollador deberemos pagar </a:t>
            </a:r>
            <a:r>
              <a:rPr lang="es-ES_tradnl" dirty="0"/>
              <a:t>una cuota de </a:t>
            </a:r>
            <a:r>
              <a:rPr lang="es-ES_tradnl" dirty="0" smtClean="0"/>
              <a:t>$25 mediante </a:t>
            </a:r>
            <a:r>
              <a:rPr lang="es-ES_tradnl" dirty="0"/>
              <a:t>Google </a:t>
            </a:r>
            <a:r>
              <a:rPr lang="es-ES_tradnl" dirty="0" err="1" smtClean="0"/>
              <a:t>Wallet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" dirty="0" smtClean="0"/>
              <a:t>Si somos una empresa es mejor crear una cuenta de </a:t>
            </a:r>
            <a:r>
              <a:rPr lang="es-ES" dirty="0" err="1" smtClean="0"/>
              <a:t>gmail</a:t>
            </a:r>
            <a:r>
              <a:rPr lang="es-ES" dirty="0" smtClean="0"/>
              <a:t> asociada a la empresa en lugar de usar una cuenta personal.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356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Publicación. </a:t>
            </a:r>
            <a:r>
              <a:rPr lang="es-ES" dirty="0" err="1" smtClean="0"/>
              <a:t>Developer</a:t>
            </a:r>
            <a:r>
              <a:rPr lang="es-ES" dirty="0" smtClean="0"/>
              <a:t> </a:t>
            </a:r>
            <a:r>
              <a:rPr lang="es-ES" dirty="0" err="1" smtClean="0"/>
              <a:t>Console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endParaRPr lang="es-ES_tradnl" dirty="0" smtClean="0"/>
          </a:p>
        </p:txBody>
      </p:sp>
      <p:pic>
        <p:nvPicPr>
          <p:cNvPr id="3" name="Imagen 2" descr="Captura de pantalla 2013-06-16 a la(s) 17.03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7308304" cy="253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Publicación. </a:t>
            </a:r>
            <a:r>
              <a:rPr lang="es-ES" dirty="0" err="1" smtClean="0"/>
              <a:t>Developer</a:t>
            </a:r>
            <a:r>
              <a:rPr lang="es-ES" dirty="0" smtClean="0"/>
              <a:t> </a:t>
            </a:r>
            <a:r>
              <a:rPr lang="es-ES" dirty="0" err="1" smtClean="0"/>
              <a:t>Console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Detalles del desarrollador.</a:t>
            </a:r>
          </a:p>
        </p:txBody>
      </p:sp>
      <p:pic>
        <p:nvPicPr>
          <p:cNvPr id="2" name="Imagen 1" descr="Captura de pantalla 2013-06-16 a la(s) 17.46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39702"/>
            <a:ext cx="6166473" cy="44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4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Criterios de visibilidad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1628800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Potenciar nuestra aplicación fomentando las puntuaciones y los comentarios.</a:t>
            </a:r>
          </a:p>
          <a:p>
            <a:endParaRPr lang="es-ES_tradnl" dirty="0"/>
          </a:p>
          <a:p>
            <a:endParaRPr lang="es-ES" dirty="0"/>
          </a:p>
        </p:txBody>
      </p:sp>
      <p:pic>
        <p:nvPicPr>
          <p:cNvPr id="3" name="Imagen 2" descr="Captura de pantalla 2013-06-16 a la(s) 14.21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36912"/>
            <a:ext cx="557962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8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Publicación. </a:t>
            </a:r>
            <a:r>
              <a:rPr lang="es-ES" dirty="0" err="1" smtClean="0"/>
              <a:t>Developer</a:t>
            </a:r>
            <a:r>
              <a:rPr lang="es-ES" dirty="0" smtClean="0"/>
              <a:t> </a:t>
            </a:r>
            <a:r>
              <a:rPr lang="es-ES" dirty="0" err="1" smtClean="0"/>
              <a:t>Console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D</a:t>
            </a:r>
            <a:r>
              <a:rPr lang="es-ES" dirty="0" smtClean="0"/>
              <a:t>e</a:t>
            </a:r>
            <a:r>
              <a:rPr lang="es-ES_tradnl" dirty="0" smtClean="0"/>
              <a:t>talles de la aplicación.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9" y="9125"/>
            <a:ext cx="3780222" cy="68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4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Publicación. </a:t>
            </a:r>
            <a:r>
              <a:rPr lang="es-ES" dirty="0" err="1" smtClean="0"/>
              <a:t>Developer</a:t>
            </a:r>
            <a:r>
              <a:rPr lang="es-ES" dirty="0" smtClean="0"/>
              <a:t> </a:t>
            </a:r>
            <a:r>
              <a:rPr lang="es-ES" dirty="0" err="1" smtClean="0"/>
              <a:t>Console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Comentarios y puntuaciones.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36912"/>
            <a:ext cx="4608512" cy="39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Publicación. </a:t>
            </a:r>
            <a:r>
              <a:rPr lang="es-ES" dirty="0" err="1" smtClean="0"/>
              <a:t>Developer</a:t>
            </a:r>
            <a:r>
              <a:rPr lang="es-ES" dirty="0" smtClean="0"/>
              <a:t> </a:t>
            </a:r>
            <a:r>
              <a:rPr lang="es-ES" dirty="0" err="1" smtClean="0"/>
              <a:t>Console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r>
              <a:rPr lang="es-ES_tradnl" dirty="0" err="1" smtClean="0"/>
              <a:t>Estadisticas</a:t>
            </a:r>
            <a:r>
              <a:rPr lang="es-ES_tradnl" dirty="0" smtClean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1" y="1033224"/>
            <a:ext cx="5263432" cy="58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3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Publicación. </a:t>
            </a:r>
            <a:r>
              <a:rPr lang="es-ES" dirty="0" err="1" smtClean="0"/>
              <a:t>Developer</a:t>
            </a:r>
            <a:r>
              <a:rPr lang="es-ES" dirty="0" smtClean="0"/>
              <a:t> </a:t>
            </a:r>
            <a:r>
              <a:rPr lang="es-ES" dirty="0" err="1" smtClean="0"/>
              <a:t>Console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424936" cy="452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r>
              <a:rPr lang="es-ES_tradnl" dirty="0" err="1" smtClean="0"/>
              <a:t>Check</a:t>
            </a:r>
            <a:r>
              <a:rPr lang="es-ES_tradnl" dirty="0" smtClean="0"/>
              <a:t> </a:t>
            </a:r>
            <a:r>
              <a:rPr lang="es-ES_tradnl" dirty="0" err="1" smtClean="0"/>
              <a:t>List</a:t>
            </a:r>
            <a:r>
              <a:rPr lang="es-ES_tradnl" dirty="0" smtClean="0"/>
              <a:t> (L10N).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Identificar los </a:t>
            </a:r>
            <a:r>
              <a:rPr lang="es-ES_tradnl" dirty="0" err="1" smtClean="0"/>
              <a:t>idiomar</a:t>
            </a:r>
            <a:r>
              <a:rPr lang="es-ES_tradnl" dirty="0" smtClean="0"/>
              <a:t> y regiones a los que queremos optar.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Adaptar la aplicación a las distintas regiones.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Aplicar </a:t>
            </a:r>
            <a:r>
              <a:rPr lang="es-ES_tradnl" dirty="0" err="1" smtClean="0"/>
              <a:t>layouts</a:t>
            </a:r>
            <a:r>
              <a:rPr lang="es-ES_tradnl" dirty="0" smtClean="0"/>
              <a:t> alternativos cuando sea necesario.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Soporte RTL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Soporte de fechas, numero y monedas.</a:t>
            </a:r>
            <a:endParaRPr lang="es-ES_tradnl" dirty="0"/>
          </a:p>
          <a:p>
            <a:pPr eaLnBrk="1" hangingPunct="1"/>
            <a:endParaRPr lang="es-ES_tradnl" dirty="0" smtClean="0"/>
          </a:p>
          <a:p>
            <a:pPr eaLnBrk="1" hangingPunct="1"/>
            <a:r>
              <a:rPr lang="es-ES_tradnl" dirty="0" smtClean="0"/>
              <a:t>Disponer de los ficheros </a:t>
            </a:r>
            <a:r>
              <a:rPr lang="es-ES_tradnl" dirty="0" err="1" smtClean="0"/>
              <a:t>strings.xml</a:t>
            </a:r>
            <a:r>
              <a:rPr lang="es-ES_tradnl" dirty="0" smtClean="0"/>
              <a:t> para cada idioma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Disponer de las </a:t>
            </a:r>
            <a:r>
              <a:rPr lang="es-ES_tradnl" dirty="0" err="1" smtClean="0"/>
              <a:t>im</a:t>
            </a:r>
            <a:r>
              <a:rPr lang="es-ES" dirty="0" smtClean="0"/>
              <a:t>á</a:t>
            </a:r>
            <a:r>
              <a:rPr lang="es-ES_tradnl" dirty="0" smtClean="0"/>
              <a:t>genes q necesiten ser adaptadas a cada idioma.</a:t>
            </a:r>
          </a:p>
        </p:txBody>
      </p:sp>
    </p:spTree>
    <p:extLst>
      <p:ext uri="{BB962C8B-B14F-4D97-AF65-F5344CB8AC3E}">
        <p14:creationId xmlns:p14="http://schemas.microsoft.com/office/powerpoint/2010/main" val="149378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Publicación. </a:t>
            </a:r>
            <a:r>
              <a:rPr lang="es-ES" dirty="0" err="1" smtClean="0"/>
              <a:t>Developer</a:t>
            </a:r>
            <a:r>
              <a:rPr lang="es-ES" dirty="0" smtClean="0"/>
              <a:t> </a:t>
            </a:r>
            <a:r>
              <a:rPr lang="es-ES" dirty="0" err="1" smtClean="0"/>
              <a:t>Console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4392488" cy="452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r>
              <a:rPr lang="es-ES_tradnl" dirty="0" err="1" smtClean="0"/>
              <a:t>Check</a:t>
            </a:r>
            <a:r>
              <a:rPr lang="es-ES_tradnl" dirty="0" smtClean="0"/>
              <a:t> </a:t>
            </a:r>
            <a:r>
              <a:rPr lang="es-ES_tradnl" dirty="0" err="1" smtClean="0"/>
              <a:t>List</a:t>
            </a:r>
            <a:r>
              <a:rPr lang="es-ES_tradnl" dirty="0" smtClean="0"/>
              <a:t>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Probar la aplicación, comprobar las funcionalidades, mapas, api </a:t>
            </a:r>
            <a:r>
              <a:rPr lang="es-ES_tradnl" dirty="0" err="1" smtClean="0"/>
              <a:t>keys</a:t>
            </a:r>
            <a:r>
              <a:rPr lang="es-ES" dirty="0" smtClean="0"/>
              <a:t>…</a:t>
            </a:r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 smtClean="0"/>
              <a:t>Determinar nivel del contenido</a:t>
            </a:r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 smtClean="0"/>
              <a:t>Comprobar los puntos de L10N</a:t>
            </a:r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 smtClean="0"/>
              <a:t>Comprobar tamaño del APK (50 </a:t>
            </a:r>
            <a:r>
              <a:rPr lang="es-ES" dirty="0" err="1" smtClean="0"/>
              <a:t>mb</a:t>
            </a:r>
            <a:r>
              <a:rPr lang="es-ES" dirty="0" smtClean="0"/>
              <a:t>)</a:t>
            </a:r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 err="1" smtClean="0"/>
              <a:t>Coprobar</a:t>
            </a:r>
            <a:r>
              <a:rPr lang="es-ES" dirty="0" smtClean="0"/>
              <a:t> la compatibilidad con distintos tipos de pantalla</a:t>
            </a:r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 smtClean="0"/>
              <a:t>Establecerla gratis o de pago.</a:t>
            </a:r>
            <a:endParaRPr lang="es-ES_tradnl" dirty="0" smtClean="0"/>
          </a:p>
        </p:txBody>
      </p:sp>
      <p:pic>
        <p:nvPicPr>
          <p:cNvPr id="2" name="Imagen 1" descr="Captura de pantalla 2013-06-16 a la(s) 18.00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39" y="2614"/>
            <a:ext cx="4111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9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Publicación. </a:t>
            </a:r>
            <a:r>
              <a:rPr lang="es-ES" dirty="0" err="1" smtClean="0"/>
              <a:t>Developer</a:t>
            </a:r>
            <a:r>
              <a:rPr lang="es-ES" dirty="0" smtClean="0"/>
              <a:t> </a:t>
            </a:r>
            <a:r>
              <a:rPr lang="es-ES" dirty="0" err="1" smtClean="0"/>
              <a:t>Console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792088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r>
              <a:rPr lang="es-ES_tradnl" dirty="0" err="1" smtClean="0"/>
              <a:t>Check</a:t>
            </a:r>
            <a:r>
              <a:rPr lang="es-ES_tradnl" dirty="0" smtClean="0"/>
              <a:t> </a:t>
            </a:r>
            <a:r>
              <a:rPr lang="es-ES_tradnl" dirty="0" err="1" smtClean="0"/>
              <a:t>List</a:t>
            </a:r>
            <a:r>
              <a:rPr lang="es-ES_tradnl" dirty="0" smtClean="0"/>
              <a:t>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Añadir los elementos de pago si los hubiese.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Añadir los precios para cada </a:t>
            </a:r>
            <a:r>
              <a:rPr lang="es-ES_tradnl" dirty="0" err="1" smtClean="0"/>
              <a:t>pais</a:t>
            </a:r>
            <a:r>
              <a:rPr lang="es-ES_tradnl" dirty="0" smtClean="0"/>
              <a:t> de los elementos anteriores.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Preparar los </a:t>
            </a:r>
            <a:r>
              <a:rPr lang="es-ES_tradnl" dirty="0" err="1" smtClean="0"/>
              <a:t>graficos</a:t>
            </a:r>
            <a:r>
              <a:rPr lang="es-ES_tradnl" dirty="0" smtClean="0"/>
              <a:t> promocionales.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Firmar y subir el APK</a:t>
            </a:r>
          </a:p>
          <a:p>
            <a:pPr eaLnBrk="1" hangingPunct="1"/>
            <a:endParaRPr lang="es-ES_tradnl" dirty="0" smtClean="0"/>
          </a:p>
          <a:p>
            <a:pPr eaLnBrk="1" hangingPunct="1"/>
            <a:r>
              <a:rPr lang="es-ES_tradnl" dirty="0" smtClean="0"/>
              <a:t>Publicar en Alfa o Beta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Publicar en Play</a:t>
            </a:r>
            <a:endParaRPr lang="es-ES_tradnl" dirty="0"/>
          </a:p>
          <a:p>
            <a:pPr eaLnBrk="1" hangingPunct="1"/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95971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Publicación. </a:t>
            </a:r>
            <a:r>
              <a:rPr lang="es-ES" dirty="0" err="1" smtClean="0"/>
              <a:t>Developer</a:t>
            </a:r>
            <a:r>
              <a:rPr lang="es-ES" dirty="0" smtClean="0"/>
              <a:t> </a:t>
            </a:r>
            <a:r>
              <a:rPr lang="es-ES" dirty="0" err="1" smtClean="0"/>
              <a:t>Console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79208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Una vez publicado.</a:t>
            </a:r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467544" y="2492896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Revisar frecuentemente las calificaciones </a:t>
            </a:r>
            <a:r>
              <a:rPr lang="es-ES_tradnl" dirty="0"/>
              <a:t>y comentarios </a:t>
            </a:r>
            <a:r>
              <a:rPr lang="es-ES_tradnl" dirty="0" smtClean="0"/>
              <a:t>en </a:t>
            </a:r>
            <a:r>
              <a:rPr lang="es-ES_tradnl" dirty="0"/>
              <a:t>la página de </a:t>
            </a:r>
            <a:r>
              <a:rPr lang="es-ES_tradnl" dirty="0" smtClean="0"/>
              <a:t>la aplicación. </a:t>
            </a:r>
          </a:p>
          <a:p>
            <a:endParaRPr lang="es-ES_tradnl" dirty="0"/>
          </a:p>
          <a:p>
            <a:r>
              <a:rPr lang="es-ES_tradnl" dirty="0" smtClean="0"/>
              <a:t>Prestar especial atención </a:t>
            </a:r>
            <a:r>
              <a:rPr lang="es-ES_tradnl" dirty="0"/>
              <a:t>a los problemas recurrentes que podrían indicar errores u otros problemas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Estar pendiente de </a:t>
            </a:r>
            <a:r>
              <a:rPr lang="es-ES_tradnl" dirty="0"/>
              <a:t>los nuevos lanzamientos </a:t>
            </a:r>
            <a:r>
              <a:rPr lang="es-ES_tradnl" dirty="0" smtClean="0"/>
              <a:t>de </a:t>
            </a:r>
            <a:r>
              <a:rPr lang="es-ES_tradnl" dirty="0" err="1" smtClean="0"/>
              <a:t>Android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Añadir enlaces a </a:t>
            </a:r>
            <a:r>
              <a:rPr lang="es-ES_tradnl" dirty="0"/>
              <a:t>recursos de apoyo </a:t>
            </a:r>
            <a:r>
              <a:rPr lang="es-ES_tradnl" dirty="0" smtClean="0"/>
              <a:t>alojados en nuestra web, tales como foros, manuales FAQ...</a:t>
            </a:r>
          </a:p>
          <a:p>
            <a:endParaRPr lang="es-ES_tradnl" dirty="0"/>
          </a:p>
          <a:p>
            <a:r>
              <a:rPr lang="es-ES_tradnl" dirty="0" smtClean="0"/>
              <a:t>Indicar una dirección de correo donde los usuarios puedan resolver sus dudas e incidencias.</a:t>
            </a:r>
          </a:p>
        </p:txBody>
      </p:sp>
    </p:spTree>
    <p:extLst>
      <p:ext uri="{BB962C8B-B14F-4D97-AF65-F5344CB8AC3E}">
        <p14:creationId xmlns:p14="http://schemas.microsoft.com/office/powerpoint/2010/main" val="239055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Publicación. </a:t>
            </a:r>
            <a:r>
              <a:rPr lang="es-ES" dirty="0" err="1" smtClean="0"/>
              <a:t>Developer</a:t>
            </a:r>
            <a:r>
              <a:rPr lang="es-ES" dirty="0" smtClean="0"/>
              <a:t> </a:t>
            </a:r>
            <a:r>
              <a:rPr lang="es-ES" dirty="0" err="1" smtClean="0"/>
              <a:t>Console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79208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Una vez publicado.</a:t>
            </a:r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467544" y="2492896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Además de </a:t>
            </a:r>
            <a:r>
              <a:rPr lang="es-ES_tradnl" dirty="0"/>
              <a:t>la ventana de reembolso automático que ofrece Google Play, </a:t>
            </a:r>
            <a:r>
              <a:rPr lang="es-ES_tradnl" dirty="0" smtClean="0"/>
              <a:t>debemos ser generosos </a:t>
            </a:r>
            <a:r>
              <a:rPr lang="es-ES_tradnl" dirty="0"/>
              <a:t>con </a:t>
            </a:r>
            <a:r>
              <a:rPr lang="es-ES_tradnl" dirty="0" smtClean="0"/>
              <a:t>nuestra propia </a:t>
            </a:r>
            <a:r>
              <a:rPr lang="es-ES_tradnl" dirty="0"/>
              <a:t>política de </a:t>
            </a:r>
            <a:r>
              <a:rPr lang="es-ES_tradnl" dirty="0" smtClean="0"/>
              <a:t>reembolso </a:t>
            </a:r>
            <a:r>
              <a:rPr lang="es-ES_tradnl" dirty="0"/>
              <a:t>ya que los usuarios satisfechos serán más propensos a comprar en el futuro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/>
              <a:t>Reconocer y solucionar problemas en su aplicación.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Responder a los comentarios de los usuarios de forma proactiva.</a:t>
            </a:r>
          </a:p>
          <a:p>
            <a:endParaRPr lang="es-ES_tradnl" dirty="0"/>
          </a:p>
          <a:p>
            <a:r>
              <a:rPr lang="es-ES_tradnl" dirty="0"/>
              <a:t>Publicar actualizaciones tan a menudo </a:t>
            </a:r>
            <a:r>
              <a:rPr lang="es-ES_tradnl" dirty="0" smtClean="0"/>
              <a:t>como </a:t>
            </a:r>
            <a:r>
              <a:rPr lang="es-ES_tradnl" dirty="0"/>
              <a:t>sea posible, sin </a:t>
            </a:r>
            <a:r>
              <a:rPr lang="es-ES_tradnl" dirty="0" smtClean="0"/>
              <a:t>llegar a ser molesto </a:t>
            </a:r>
            <a:r>
              <a:rPr lang="es-ES_tradnl" dirty="0"/>
              <a:t>con cambios demasiado frecuentes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Proporcionar un </a:t>
            </a:r>
            <a:r>
              <a:rPr lang="es-ES_tradnl" dirty="0"/>
              <a:t>resumen de lo que ha </a:t>
            </a:r>
            <a:r>
              <a:rPr lang="es-ES_tradnl" dirty="0" smtClean="0"/>
              <a:t>cambiado en cada actualización. </a:t>
            </a:r>
          </a:p>
          <a:p>
            <a:endParaRPr lang="es-ES_tradnl" dirty="0"/>
          </a:p>
          <a:p>
            <a:r>
              <a:rPr lang="es-ES_tradnl" dirty="0" smtClean="0"/>
              <a:t>Permitir que los usuarios participen en la mejora de la aplicación.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06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1340768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Promoción.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7920880" cy="452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Enlazar la aplicación con su pagina en redes sociales.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Crear enlaces a listados de nuestras aplicaciones.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Crear una campaña en Google </a:t>
            </a:r>
            <a:r>
              <a:rPr lang="es-ES_tradnl" dirty="0" err="1" smtClean="0"/>
              <a:t>AdMob</a:t>
            </a:r>
            <a:r>
              <a:rPr lang="es-ES_tradnl" dirty="0" smtClean="0"/>
              <a:t>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err="1" smtClean="0"/>
              <a:t>Gamificación</a:t>
            </a:r>
            <a:r>
              <a:rPr lang="es-ES_tradnl" dirty="0" smtClean="0"/>
              <a:t>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Estar cerca de los usuarios.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Como </a:t>
            </a:r>
            <a:r>
              <a:rPr lang="es-ES_tradnl" dirty="0" err="1" smtClean="0"/>
              <a:t>Angry</a:t>
            </a:r>
            <a:r>
              <a:rPr lang="es-ES_tradnl" dirty="0" smtClean="0"/>
              <a:t> </a:t>
            </a:r>
            <a:r>
              <a:rPr lang="es-ES_tradnl" dirty="0" err="1" smtClean="0"/>
              <a:t>Birds</a:t>
            </a:r>
            <a:r>
              <a:rPr lang="es-ES_tradnl" dirty="0" smtClean="0"/>
              <a:t> convertir usuarios en fans.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Indicar mejoras añadidas a partir de </a:t>
            </a:r>
            <a:r>
              <a:rPr lang="es-ES_tradnl" dirty="0" err="1" smtClean="0"/>
              <a:t>feedback</a:t>
            </a:r>
            <a:r>
              <a:rPr lang="es-ES_tradnl" dirty="0" smtClean="0"/>
              <a:t> de usuarios.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Si hacemos una </a:t>
            </a:r>
            <a:r>
              <a:rPr lang="es-ES_tradnl" dirty="0" err="1" smtClean="0"/>
              <a:t>aplicaci</a:t>
            </a:r>
            <a:r>
              <a:rPr lang="es-ES" dirty="0" smtClean="0"/>
              <a:t>ó</a:t>
            </a:r>
            <a:r>
              <a:rPr lang="es-ES_tradnl" dirty="0" smtClean="0"/>
              <a:t>n de pago, presentar su versión LITE.</a:t>
            </a:r>
          </a:p>
        </p:txBody>
      </p:sp>
    </p:spTree>
    <p:extLst>
      <p:ext uri="{BB962C8B-B14F-4D97-AF65-F5344CB8AC3E}">
        <p14:creationId xmlns:p14="http://schemas.microsoft.com/office/powerpoint/2010/main" val="328892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Criterios de visibilidad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1628800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Elegir la categoría adecuada.</a:t>
            </a:r>
          </a:p>
          <a:p>
            <a:endParaRPr lang="es-ES_tradnl" dirty="0"/>
          </a:p>
          <a:p>
            <a:r>
              <a:rPr lang="es-ES_tradnl" dirty="0" smtClean="0"/>
              <a:t>M</a:t>
            </a:r>
            <a:r>
              <a:rPr lang="es-ES" dirty="0" smtClean="0"/>
              <a:t>a</a:t>
            </a:r>
            <a:r>
              <a:rPr lang="es-ES_tradnl" dirty="0" smtClean="0"/>
              <a:t>s de 30 categorías.</a:t>
            </a:r>
          </a:p>
          <a:p>
            <a:endParaRPr lang="es-ES_tradnl" dirty="0"/>
          </a:p>
          <a:p>
            <a:r>
              <a:rPr lang="es-ES_tradnl" dirty="0" smtClean="0"/>
              <a:t>Ordenadas en una combinación de puntuación, comentarios, descargas, </a:t>
            </a:r>
            <a:r>
              <a:rPr lang="es-ES_tradnl" dirty="0" err="1" smtClean="0"/>
              <a:t>pais</a:t>
            </a:r>
            <a:r>
              <a:rPr lang="es-ES" dirty="0" smtClean="0"/>
              <a:t>…</a:t>
            </a:r>
          </a:p>
          <a:p>
            <a:endParaRPr lang="es-ES" dirty="0"/>
          </a:p>
          <a:p>
            <a:r>
              <a:rPr lang="es-ES_tradnl" dirty="0" smtClean="0"/>
              <a:t>Estar en los primeros puestos supone estar en la categoría de “Selección PLAY”</a:t>
            </a:r>
            <a:endParaRPr lang="es-ES_tradnl" dirty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933056"/>
            <a:ext cx="4608512" cy="27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4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Criterios de visibilidad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1628800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Play prima en las búsquedas las aplicaciones mas populares y las mas relevantes</a:t>
            </a:r>
          </a:p>
          <a:p>
            <a:endParaRPr lang="es-ES_tradnl" dirty="0"/>
          </a:p>
          <a:p>
            <a:r>
              <a:rPr lang="es-ES_tradnl" dirty="0" smtClean="0"/>
              <a:t>Proporciona acceso directo a estas aplicaciones. </a:t>
            </a:r>
            <a:endParaRPr lang="es-ES_tradnl" dirty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068960"/>
            <a:ext cx="662543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0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Criterios de visibilidad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1628800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Play tiene un equipo dedicado a probar aplicaciones y promocionar las mejores.</a:t>
            </a:r>
          </a:p>
          <a:p>
            <a:endParaRPr lang="es-ES_tradnl" dirty="0"/>
          </a:p>
          <a:p>
            <a:r>
              <a:rPr lang="es-ES_tradnl" dirty="0" smtClean="0"/>
              <a:t>“Editorial </a:t>
            </a:r>
            <a:r>
              <a:rPr lang="es-ES_tradnl" dirty="0" err="1" smtClean="0"/>
              <a:t>Team</a:t>
            </a:r>
            <a:r>
              <a:rPr lang="es-ES_tradnl" dirty="0" smtClean="0"/>
              <a:t>” se dedica a buscar “Diamantes en Bruto” y promocionarlas.</a:t>
            </a:r>
          </a:p>
          <a:p>
            <a:endParaRPr lang="es-ES_tradnl" dirty="0"/>
          </a:p>
          <a:p>
            <a:r>
              <a:rPr lang="es-ES_tradnl" dirty="0" smtClean="0"/>
              <a:t>Cada semana el equipo genera una selección de las mejores aplicaciones que han encontrado.</a:t>
            </a:r>
          </a:p>
          <a:p>
            <a:endParaRPr lang="es-ES_tradnl" dirty="0"/>
          </a:p>
          <a:p>
            <a:r>
              <a:rPr lang="es-ES_tradnl" dirty="0" smtClean="0"/>
              <a:t>Dedican una sección especial solo para </a:t>
            </a:r>
            <a:r>
              <a:rPr lang="es-ES_tradnl" dirty="0" err="1" smtClean="0"/>
              <a:t>tablets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La marca EDITORS’ CHOICE</a:t>
            </a:r>
          </a:p>
          <a:p>
            <a:endParaRPr lang="es-ES_tradnl" dirty="0"/>
          </a:p>
          <a:p>
            <a:r>
              <a:rPr lang="es-ES_tradnl" dirty="0" smtClean="0"/>
              <a:t>La marca TOP DEVELOPER</a:t>
            </a:r>
            <a:endParaRPr lang="es-ES_tradn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3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Criterios de visibilidad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1628800"/>
            <a:ext cx="864096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Debemos cuidar la pagina de nuestra aplicación.</a:t>
            </a:r>
          </a:p>
          <a:p>
            <a:endParaRPr lang="es-ES_tradnl" dirty="0"/>
          </a:p>
          <a:p>
            <a:r>
              <a:rPr lang="es-ES_tradnl" dirty="0" smtClean="0"/>
              <a:t>Añadir </a:t>
            </a:r>
            <a:r>
              <a:rPr lang="es-ES_tradnl" dirty="0" err="1" smtClean="0"/>
              <a:t>im</a:t>
            </a:r>
            <a:r>
              <a:rPr lang="es-ES" dirty="0" smtClean="0"/>
              <a:t>á</a:t>
            </a:r>
            <a:r>
              <a:rPr lang="es-ES_tradnl" dirty="0" smtClean="0"/>
              <a:t>genes y videos.</a:t>
            </a:r>
          </a:p>
          <a:p>
            <a:endParaRPr lang="es-ES_tradnl" dirty="0"/>
          </a:p>
          <a:p>
            <a:r>
              <a:rPr lang="es-ES_tradnl" dirty="0" smtClean="0"/>
              <a:t>Enlaces a otras de nuestras aplicaciones.</a:t>
            </a:r>
          </a:p>
          <a:p>
            <a:endParaRPr lang="es-ES_tradnl" dirty="0"/>
          </a:p>
          <a:p>
            <a:r>
              <a:rPr lang="es-ES_tradnl" dirty="0" smtClean="0"/>
              <a:t>Añadir enlaces a nuestra aplicación en PLAY desde otras webs.</a:t>
            </a:r>
          </a:p>
          <a:p>
            <a:endParaRPr lang="es-ES_tradnl" dirty="0"/>
          </a:p>
          <a:p>
            <a:endParaRPr lang="es-ES_tradnl" dirty="0"/>
          </a:p>
          <a:p>
            <a:endParaRPr lang="es-ES" dirty="0"/>
          </a:p>
        </p:txBody>
      </p:sp>
      <p:pic>
        <p:nvPicPr>
          <p:cNvPr id="3" name="Imagen 2" descr="Captura de pantalla 2013-06-16 a la(s) 14.36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861048"/>
            <a:ext cx="3240360" cy="27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2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Retorno de la inversión.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136904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Tenemos 4 modos de rentabilizar nuestras aplicaciones:</a:t>
            </a:r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/>
          </a:p>
          <a:p>
            <a:pPr marL="1085850" lvl="1" indent="-342900" eaLnBrk="1" hangingPunct="1">
              <a:buFont typeface="+mj-lt"/>
              <a:buAutoNum type="arabicPeriod"/>
            </a:pPr>
            <a:r>
              <a:rPr lang="es-ES" dirty="0" smtClean="0"/>
              <a:t>Ofrecer servicios</a:t>
            </a:r>
          </a:p>
          <a:p>
            <a:pPr marL="1085850" lvl="1" indent="-342900" eaLnBrk="1" hangingPunct="1">
              <a:buFont typeface="+mj-lt"/>
              <a:buAutoNum type="arabicPeriod"/>
            </a:pPr>
            <a:endParaRPr lang="es-ES" dirty="0"/>
          </a:p>
          <a:p>
            <a:pPr marL="1085850" lvl="1" indent="-342900" eaLnBrk="1" hangingPunct="1">
              <a:buFont typeface="+mj-lt"/>
              <a:buAutoNum type="arabicPeriod"/>
            </a:pPr>
            <a:r>
              <a:rPr lang="es-ES" dirty="0" smtClean="0"/>
              <a:t>Venta directa</a:t>
            </a:r>
          </a:p>
          <a:p>
            <a:pPr marL="1085850" lvl="1" indent="-342900" eaLnBrk="1" hangingPunct="1">
              <a:buFont typeface="+mj-lt"/>
              <a:buAutoNum type="arabicPeriod"/>
            </a:pPr>
            <a:endParaRPr lang="es-ES" dirty="0"/>
          </a:p>
          <a:p>
            <a:pPr marL="1085850" lvl="1" indent="-342900" eaLnBrk="1" hangingPunct="1">
              <a:buFont typeface="+mj-lt"/>
              <a:buAutoNum type="arabicPeriod"/>
            </a:pPr>
            <a:r>
              <a:rPr lang="es-ES" dirty="0" smtClean="0"/>
              <a:t>Venta de productos dentro de nuestra aplicación y suscripciones.</a:t>
            </a:r>
          </a:p>
          <a:p>
            <a:pPr marL="1085850" lvl="1" indent="-342900" eaLnBrk="1" hangingPunct="1">
              <a:buFont typeface="+mj-lt"/>
              <a:buAutoNum type="arabicPeriod"/>
            </a:pPr>
            <a:endParaRPr lang="es-ES" dirty="0"/>
          </a:p>
          <a:p>
            <a:pPr marL="1085850" lvl="1" indent="-342900" eaLnBrk="1" hangingPunct="1">
              <a:buFont typeface="+mj-lt"/>
              <a:buAutoNum type="arabicPeriod"/>
            </a:pPr>
            <a:r>
              <a:rPr lang="es-ES" dirty="0" smtClean="0"/>
              <a:t>Publicidad</a:t>
            </a:r>
          </a:p>
          <a:p>
            <a:pPr marL="1085850" lvl="1" indent="-342900" eaLnBrk="1" hangingPunct="1">
              <a:buFont typeface="+mj-lt"/>
              <a:buAutoNum type="arabicPeriod"/>
            </a:pPr>
            <a:endParaRPr lang="es-ES" dirty="0"/>
          </a:p>
          <a:p>
            <a:pPr marL="1085850" lvl="1" indent="-342900" eaLnBrk="1" hangingPunct="1">
              <a:buFont typeface="+mj-lt"/>
              <a:buAutoNum type="arabicPeriod"/>
            </a:pPr>
            <a:endParaRPr lang="es-ES" dirty="0" smtClean="0"/>
          </a:p>
          <a:p>
            <a:pPr eaLnBrk="1" hangingPunct="1"/>
            <a:r>
              <a:rPr lang="es-ES" dirty="0" smtClean="0"/>
              <a:t>Podemos hacer las combinaciones que creamos adecuadas.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0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Retorno de la inversión.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</a:t>
            </a:r>
            <a:r>
              <a:rPr lang="es-ES" sz="1000" dirty="0"/>
              <a:t>9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_tradnl" sz="3200" dirty="0"/>
              <a:t>Distribuir Aplicaciones en Play </a:t>
            </a:r>
            <a:r>
              <a:rPr lang="es-ES_tradnl" sz="3200" dirty="0" err="1"/>
              <a:t>Store</a:t>
            </a:r>
            <a:r>
              <a:rPr lang="es-ES_tradnl" sz="3200" dirty="0"/>
              <a:t> 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467544" y="1772816"/>
            <a:ext cx="813690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dirty="0" smtClean="0"/>
              <a:t>Servicios.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Suele ofrecer la aplicación de forma gratuita.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El PLAY se convierte en el escaparate de nuestro servicio.</a:t>
            </a:r>
          </a:p>
          <a:p>
            <a:pPr eaLnBrk="1" hangingPunct="1"/>
            <a:endParaRPr lang="es-ES_tradnl" dirty="0"/>
          </a:p>
          <a:p>
            <a:pPr eaLnBrk="1" hangingPunct="1"/>
            <a:r>
              <a:rPr lang="es-ES_tradnl" dirty="0" smtClean="0"/>
              <a:t>La aplicación gratuita es abierta y ofrece el servicio genérico.</a:t>
            </a:r>
            <a:endParaRPr lang="es-ES" dirty="0" smtClean="0"/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Obtenemos beneficios de la personalización de la aplicación.</a:t>
            </a:r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 smtClean="0"/>
              <a:t>Obtenemos beneficios de la contratación de nuestros servicios.</a:t>
            </a:r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 smtClean="0"/>
              <a:t>Obtenemos como beneficio la publicidad de nuestra empresa o producto.</a:t>
            </a:r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 smtClean="0"/>
              <a:t>Obtenemos como beneficio una comunidad de usuarios.</a:t>
            </a:r>
          </a:p>
        </p:txBody>
      </p:sp>
    </p:spTree>
    <p:extLst>
      <p:ext uri="{BB962C8B-B14F-4D97-AF65-F5344CB8AC3E}">
        <p14:creationId xmlns:p14="http://schemas.microsoft.com/office/powerpoint/2010/main" val="235694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10478</TotalTime>
  <Words>2303</Words>
  <Application>Microsoft Macintosh PowerPoint</Application>
  <PresentationFormat>Presentación en pantalla (4:3)</PresentationFormat>
  <Paragraphs>489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Diseño predeterminado</vt:lpstr>
      <vt:lpstr>Presentación de PowerPoint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  <vt:lpstr>Distribuir Aplicaciones en Play Store </vt:lpstr>
    </vt:vector>
  </TitlesOfParts>
  <Company>comunica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ivan garceran</dc:creator>
  <cp:lastModifiedBy>centic</cp:lastModifiedBy>
  <cp:revision>424</cp:revision>
  <dcterms:created xsi:type="dcterms:W3CDTF">2006-09-07T08:52:47Z</dcterms:created>
  <dcterms:modified xsi:type="dcterms:W3CDTF">2013-07-04T11:46:04Z</dcterms:modified>
</cp:coreProperties>
</file>